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6.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7.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9.xml" ContentType="application/vnd.openxmlformats-officedocument.theme+xml"/>
  <Override PartName="/ppt/slideLayouts/slideLayout175.xml" ContentType="application/vnd.openxmlformats-officedocument.presentationml.slideLayout+xml"/>
  <Override PartName="/ppt/theme/theme10.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7" r:id="rId6"/>
    <p:sldMasterId id="2147483704" r:id="rId7"/>
    <p:sldMasterId id="2147483717" r:id="rId8"/>
    <p:sldMasterId id="2147483757" r:id="rId9"/>
    <p:sldMasterId id="2147483797" r:id="rId10"/>
    <p:sldMasterId id="2147483812" r:id="rId11"/>
    <p:sldMasterId id="2147483846" r:id="rId12"/>
    <p:sldMasterId id="2147483867" r:id="rId13"/>
    <p:sldMasterId id="2147483869" r:id="rId14"/>
  </p:sldMasterIdLst>
  <p:notesMasterIdLst>
    <p:notesMasterId r:id="rId116"/>
  </p:notesMasterIdLst>
  <p:sldIdLst>
    <p:sldId id="257" r:id="rId15"/>
    <p:sldId id="1956" r:id="rId16"/>
    <p:sldId id="3081" r:id="rId17"/>
    <p:sldId id="1861" r:id="rId18"/>
    <p:sldId id="418" r:id="rId19"/>
    <p:sldId id="419" r:id="rId20"/>
    <p:sldId id="1962" r:id="rId21"/>
    <p:sldId id="410" r:id="rId22"/>
    <p:sldId id="1957" r:id="rId23"/>
    <p:sldId id="3094" r:id="rId24"/>
    <p:sldId id="420" r:id="rId25"/>
    <p:sldId id="3078" r:id="rId26"/>
    <p:sldId id="412" r:id="rId27"/>
    <p:sldId id="3079" r:id="rId28"/>
    <p:sldId id="3080" r:id="rId29"/>
    <p:sldId id="3059" r:id="rId30"/>
    <p:sldId id="3083" r:id="rId31"/>
    <p:sldId id="3084" r:id="rId32"/>
    <p:sldId id="738" r:id="rId33"/>
    <p:sldId id="742" r:id="rId34"/>
    <p:sldId id="739" r:id="rId35"/>
    <p:sldId id="1879" r:id="rId36"/>
    <p:sldId id="1950" r:id="rId37"/>
    <p:sldId id="3093" r:id="rId38"/>
    <p:sldId id="3098" r:id="rId39"/>
    <p:sldId id="390" r:id="rId40"/>
    <p:sldId id="1935" r:id="rId41"/>
    <p:sldId id="1877" r:id="rId42"/>
    <p:sldId id="3050" r:id="rId43"/>
    <p:sldId id="1922" r:id="rId44"/>
    <p:sldId id="1927" r:id="rId45"/>
    <p:sldId id="1929" r:id="rId46"/>
    <p:sldId id="1928" r:id="rId47"/>
    <p:sldId id="260" r:id="rId48"/>
    <p:sldId id="261" r:id="rId49"/>
    <p:sldId id="1930" r:id="rId50"/>
    <p:sldId id="1938" r:id="rId51"/>
    <p:sldId id="3052" r:id="rId52"/>
    <p:sldId id="3051" r:id="rId53"/>
    <p:sldId id="1974" r:id="rId54"/>
    <p:sldId id="1975" r:id="rId55"/>
    <p:sldId id="1983" r:id="rId56"/>
    <p:sldId id="1987" r:id="rId57"/>
    <p:sldId id="3053" r:id="rId58"/>
    <p:sldId id="1934" r:id="rId59"/>
    <p:sldId id="1933" r:id="rId60"/>
    <p:sldId id="1936" r:id="rId61"/>
    <p:sldId id="3054" r:id="rId62"/>
    <p:sldId id="1910" r:id="rId63"/>
    <p:sldId id="1911" r:id="rId64"/>
    <p:sldId id="1909" r:id="rId65"/>
    <p:sldId id="1905" r:id="rId66"/>
    <p:sldId id="3055" r:id="rId67"/>
    <p:sldId id="3056" r:id="rId68"/>
    <p:sldId id="3057" r:id="rId69"/>
    <p:sldId id="3058" r:id="rId70"/>
    <p:sldId id="3061" r:id="rId71"/>
    <p:sldId id="3062" r:id="rId72"/>
    <p:sldId id="3063" r:id="rId73"/>
    <p:sldId id="1890" r:id="rId74"/>
    <p:sldId id="3075" r:id="rId75"/>
    <p:sldId id="1917" r:id="rId76"/>
    <p:sldId id="1918" r:id="rId77"/>
    <p:sldId id="320" r:id="rId78"/>
    <p:sldId id="3064" r:id="rId79"/>
    <p:sldId id="501" r:id="rId80"/>
    <p:sldId id="352" r:id="rId81"/>
    <p:sldId id="809" r:id="rId82"/>
    <p:sldId id="810" r:id="rId83"/>
    <p:sldId id="396" r:id="rId84"/>
    <p:sldId id="3065" r:id="rId85"/>
    <p:sldId id="1944" r:id="rId86"/>
    <p:sldId id="1939" r:id="rId87"/>
    <p:sldId id="305" r:id="rId88"/>
    <p:sldId id="306" r:id="rId89"/>
    <p:sldId id="307" r:id="rId90"/>
    <p:sldId id="1943" r:id="rId91"/>
    <p:sldId id="3076" r:id="rId92"/>
    <p:sldId id="3077" r:id="rId93"/>
    <p:sldId id="3100" r:id="rId94"/>
    <p:sldId id="3074" r:id="rId95"/>
    <p:sldId id="1902" r:id="rId96"/>
    <p:sldId id="1903" r:id="rId97"/>
    <p:sldId id="1904" r:id="rId98"/>
    <p:sldId id="1527" r:id="rId99"/>
    <p:sldId id="3096" r:id="rId100"/>
    <p:sldId id="3097" r:id="rId101"/>
    <p:sldId id="1964" r:id="rId102"/>
    <p:sldId id="1965" r:id="rId103"/>
    <p:sldId id="2033" r:id="rId104"/>
    <p:sldId id="2032" r:id="rId105"/>
    <p:sldId id="2031" r:id="rId106"/>
    <p:sldId id="2035" r:id="rId107"/>
    <p:sldId id="1966" r:id="rId108"/>
    <p:sldId id="1971" r:id="rId109"/>
    <p:sldId id="1970" r:id="rId110"/>
    <p:sldId id="1969" r:id="rId111"/>
    <p:sldId id="1968" r:id="rId112"/>
    <p:sldId id="1967" r:id="rId113"/>
    <p:sldId id="1972" r:id="rId114"/>
    <p:sldId id="1973"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AC0C28B-383A-492A-92F2-BA084EB232D2}">
          <p14:sldIdLst>
            <p14:sldId id="257"/>
            <p14:sldId id="1956"/>
          </p14:sldIdLst>
        </p14:section>
        <p14:section name="HCI" id="{DE33AF20-CCC5-40B1-9A4A-6A525FB628A5}">
          <p14:sldIdLst>
            <p14:sldId id="3081"/>
            <p14:sldId id="1861"/>
            <p14:sldId id="418"/>
            <p14:sldId id="419"/>
            <p14:sldId id="1962"/>
            <p14:sldId id="410"/>
            <p14:sldId id="1957"/>
            <p14:sldId id="3094"/>
            <p14:sldId id="420"/>
            <p14:sldId id="3078"/>
            <p14:sldId id="412"/>
            <p14:sldId id="3079"/>
            <p14:sldId id="3080"/>
            <p14:sldId id="3059"/>
            <p14:sldId id="3083"/>
            <p14:sldId id="3084"/>
            <p14:sldId id="738"/>
            <p14:sldId id="742"/>
            <p14:sldId id="739"/>
            <p14:sldId id="1879"/>
            <p14:sldId id="1950"/>
            <p14:sldId id="3093"/>
          </p14:sldIdLst>
        </p14:section>
        <p14:section name="S2D 10 ways better" id="{380F7760-F5E2-4D40-B144-7ABB977BFB3B}">
          <p14:sldIdLst>
            <p14:sldId id="3098"/>
            <p14:sldId id="390"/>
            <p14:sldId id="1935"/>
            <p14:sldId id="1877"/>
          </p14:sldIdLst>
        </p14:section>
        <p14:section name="2 - USB witness" id="{60BA36CA-727E-4C43-86CB-B65750D1C6D0}">
          <p14:sldIdLst>
            <p14:sldId id="3050"/>
            <p14:sldId id="1922"/>
            <p14:sldId id="1927"/>
            <p14:sldId id="1929"/>
            <p14:sldId id="1928"/>
            <p14:sldId id="260"/>
            <p14:sldId id="261"/>
            <p14:sldId id="1930"/>
            <p14:sldId id="1938"/>
          </p14:sldIdLst>
        </p14:section>
        <p14:section name="3 - Nested resiliency" id="{C51C6BD4-AEED-401F-841E-46B397B4855C}">
          <p14:sldIdLst>
            <p14:sldId id="3052"/>
            <p14:sldId id="3051"/>
            <p14:sldId id="1974"/>
            <p14:sldId id="1975"/>
            <p14:sldId id="1983"/>
            <p14:sldId id="1987"/>
          </p14:sldIdLst>
        </p14:section>
        <p14:section name="4 - Deduplication and compression" id="{0133D1E8-B536-40F1-A14D-8A814B631C89}">
          <p14:sldIdLst>
            <p14:sldId id="3053"/>
            <p14:sldId id="1934"/>
            <p14:sldId id="1933"/>
            <p14:sldId id="1936"/>
          </p14:sldIdLst>
        </p14:section>
        <p14:section name="5 - Max scale" id="{A22A239E-0F1F-49E1-9915-5B0A84403285}">
          <p14:sldIdLst>
            <p14:sldId id="3054"/>
            <p14:sldId id="1910"/>
            <p14:sldId id="1911"/>
            <p14:sldId id="1909"/>
            <p14:sldId id="1905"/>
          </p14:sldIdLst>
        </p14:section>
        <p14:section name="6 - Persistent memory" id="{C3A3746A-A60B-4C5A-A694-E7FC919BE40F}">
          <p14:sldIdLst>
            <p14:sldId id="3055"/>
            <p14:sldId id="3056"/>
            <p14:sldId id="3057"/>
            <p14:sldId id="3058"/>
            <p14:sldId id="3061"/>
            <p14:sldId id="3062"/>
          </p14:sldIdLst>
        </p14:section>
        <p14:section name="7 - Faster mirror-accelerated parity" id="{624C95C6-9AE0-4F06-B849-2F98106EF69E}">
          <p14:sldIdLst>
            <p14:sldId id="3063"/>
            <p14:sldId id="1890"/>
            <p14:sldId id="3075"/>
            <p14:sldId id="1917"/>
            <p14:sldId id="1918"/>
            <p14:sldId id="320"/>
          </p14:sldIdLst>
        </p14:section>
        <p14:section name="8 - Performance history" id="{6F11A30B-31A8-4F15-942D-1F7CEAD97AFB}">
          <p14:sldIdLst>
            <p14:sldId id="3064"/>
            <p14:sldId id="501"/>
            <p14:sldId id="352"/>
            <p14:sldId id="809"/>
            <p14:sldId id="810"/>
            <p14:sldId id="396"/>
          </p14:sldIdLst>
        </p14:section>
        <p14:section name="9 - Outlier detection" id="{B0593F5C-9AAD-4CF7-B62E-942244FC8B04}">
          <p14:sldIdLst>
            <p14:sldId id="3065"/>
            <p14:sldId id="1944"/>
            <p14:sldId id="1939"/>
            <p14:sldId id="305"/>
            <p14:sldId id="306"/>
            <p14:sldId id="307"/>
            <p14:sldId id="1943"/>
          </p14:sldIdLst>
        </p14:section>
        <p14:section name="10 - PowerShell" id="{990854AD-A53F-4688-8FF0-BAB58808DFB3}">
          <p14:sldIdLst>
            <p14:sldId id="3076"/>
            <p14:sldId id="3077"/>
            <p14:sldId id="3100"/>
            <p14:sldId id="3074"/>
            <p14:sldId id="1902"/>
            <p14:sldId id="1903"/>
            <p14:sldId id="1904"/>
            <p14:sldId id="1527"/>
          </p14:sldIdLst>
        </p14:section>
        <p14:section name="Networking" id="{BF1CC974-E46F-4742-9D04-E74CFFF5495D}">
          <p14:sldIdLst>
            <p14:sldId id="3096"/>
          </p14:sldIdLst>
        </p14:section>
        <p14:section name="Cluster Sets" id="{F5BF6F04-5B96-4E3E-B033-A6F52E824B9F}">
          <p14:sldIdLst>
            <p14:sldId id="3097"/>
            <p14:sldId id="1964"/>
            <p14:sldId id="1965"/>
            <p14:sldId id="2033"/>
            <p14:sldId id="2032"/>
            <p14:sldId id="2031"/>
            <p14:sldId id="2035"/>
            <p14:sldId id="1966"/>
            <p14:sldId id="1971"/>
            <p14:sldId id="1970"/>
            <p14:sldId id="1969"/>
            <p14:sldId id="1968"/>
            <p14:sldId id="1967"/>
            <p14:sldId id="1972"/>
            <p14:sldId id="19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44B"/>
    <a:srgbClr val="FFC000"/>
    <a:srgbClr val="E9B0EA"/>
    <a:srgbClr val="A22BA5"/>
    <a:srgbClr val="ABD5F9"/>
    <a:srgbClr val="0078D7"/>
    <a:srgbClr val="002456"/>
    <a:srgbClr val="1A1A1A"/>
    <a:srgbClr val="AB80E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068CDA-E9BC-4ACC-943D-F5D86A7A9ED6}" v="7" dt="2018-10-15T18:51:58.1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presProps" Target="presProps.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5" Type="http://schemas.openxmlformats.org/officeDocument/2006/relationships/slideMaster" Target="slideMasters/slideMaster2.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den Christensen" userId="2d6d3da5-30e8-4c2e-9409-adda4286d97a" providerId="ADAL" clId="{1F068CDA-E9BC-4ACC-943D-F5D86A7A9ED6}"/>
    <pc:docChg chg="undo redo custSel delSld modSld modSection">
      <pc:chgData name="Elden Christensen" userId="2d6d3da5-30e8-4c2e-9409-adda4286d97a" providerId="ADAL" clId="{1F068CDA-E9BC-4ACC-943D-F5D86A7A9ED6}" dt="2018-10-15T18:51:58.148" v="115"/>
      <pc:docMkLst>
        <pc:docMk/>
      </pc:docMkLst>
      <pc:sldChg chg="modSp">
        <pc:chgData name="Elden Christensen" userId="2d6d3da5-30e8-4c2e-9409-adda4286d97a" providerId="ADAL" clId="{1F068CDA-E9BC-4ACC-943D-F5D86A7A9ED6}" dt="2018-10-15T18:45:11.363" v="105" actId="20577"/>
        <pc:sldMkLst>
          <pc:docMk/>
          <pc:sldMk cId="307366772" sldId="257"/>
        </pc:sldMkLst>
        <pc:spChg chg="mod">
          <ac:chgData name="Elden Christensen" userId="2d6d3da5-30e8-4c2e-9409-adda4286d97a" providerId="ADAL" clId="{1F068CDA-E9BC-4ACC-943D-F5D86A7A9ED6}" dt="2018-10-15T18:45:11.363" v="105" actId="20577"/>
          <ac:spMkLst>
            <pc:docMk/>
            <pc:sldMk cId="307366772" sldId="257"/>
            <ac:spMk id="15" creationId="{735450D2-E877-457D-86C0-14799F6937A3}"/>
          </ac:spMkLst>
        </pc:spChg>
      </pc:sldChg>
      <pc:sldChg chg="del">
        <pc:chgData name="Elden Christensen" userId="2d6d3da5-30e8-4c2e-9409-adda4286d97a" providerId="ADAL" clId="{1F068CDA-E9BC-4ACC-943D-F5D86A7A9ED6}" dt="2018-10-15T18:45:20.526" v="108" actId="2696"/>
        <pc:sldMkLst>
          <pc:docMk/>
          <pc:sldMk cId="572071389" sldId="1912"/>
        </pc:sldMkLst>
      </pc:sldChg>
      <pc:sldChg chg="addSp delSp">
        <pc:chgData name="Elden Christensen" userId="2d6d3da5-30e8-4c2e-9409-adda4286d97a" providerId="ADAL" clId="{1F068CDA-E9BC-4ACC-943D-F5D86A7A9ED6}" dt="2018-10-15T18:45:15.295" v="107" actId="478"/>
        <pc:sldMkLst>
          <pc:docMk/>
          <pc:sldMk cId="1367924354" sldId="1934"/>
        </pc:sldMkLst>
        <pc:spChg chg="add del">
          <ac:chgData name="Elden Christensen" userId="2d6d3da5-30e8-4c2e-9409-adda4286d97a" providerId="ADAL" clId="{1F068CDA-E9BC-4ACC-943D-F5D86A7A9ED6}" dt="2018-10-15T18:45:15.295" v="107" actId="478"/>
          <ac:spMkLst>
            <pc:docMk/>
            <pc:sldMk cId="1367924354" sldId="1934"/>
            <ac:spMk id="23" creationId="{70987C5C-C647-4C6E-86BB-01672D14D239}"/>
          </ac:spMkLst>
        </pc:spChg>
      </pc:sldChg>
      <pc:sldChg chg="modTransition modAnim">
        <pc:chgData name="Elden Christensen" userId="2d6d3da5-30e8-4c2e-9409-adda4286d97a" providerId="ADAL" clId="{1F068CDA-E9BC-4ACC-943D-F5D86A7A9ED6}" dt="2018-10-15T18:51:54.225" v="114"/>
        <pc:sldMkLst>
          <pc:docMk/>
          <pc:sldMk cId="941885528" sldId="1972"/>
        </pc:sldMkLst>
      </pc:sldChg>
      <pc:sldChg chg="modTransition modAnim">
        <pc:chgData name="Elden Christensen" userId="2d6d3da5-30e8-4c2e-9409-adda4286d97a" providerId="ADAL" clId="{1F068CDA-E9BC-4ACC-943D-F5D86A7A9ED6}" dt="2018-10-15T18:51:58.148" v="115"/>
        <pc:sldMkLst>
          <pc:docMk/>
          <pc:sldMk cId="1412120259" sldId="1973"/>
        </pc:sldMkLst>
      </pc:sldChg>
      <pc:sldChg chg="modSp">
        <pc:chgData name="Elden Christensen" userId="2d6d3da5-30e8-4c2e-9409-adda4286d97a" providerId="ADAL" clId="{1F068CDA-E9BC-4ACC-943D-F5D86A7A9ED6}" dt="2018-10-15T18:45:41.582" v="109" actId="20577"/>
        <pc:sldMkLst>
          <pc:docMk/>
          <pc:sldMk cId="588124020" sldId="3062"/>
        </pc:sldMkLst>
        <pc:spChg chg="mod">
          <ac:chgData name="Elden Christensen" userId="2d6d3da5-30e8-4c2e-9409-adda4286d97a" providerId="ADAL" clId="{1F068CDA-E9BC-4ACC-943D-F5D86A7A9ED6}" dt="2018-10-15T18:45:41.582" v="109" actId="20577"/>
          <ac:spMkLst>
            <pc:docMk/>
            <pc:sldMk cId="588124020" sldId="3062"/>
            <ac:spMk id="6" creationId="{00000000-0000-0000-0000-000000000000}"/>
          </ac:spMkLst>
        </pc:spChg>
      </pc:sldChg>
    </pc:docChg>
  </pc:docChgLst>
  <pc:docChgLst>
    <pc:chgData name="Steven Ekren" userId="599401d2-3d6a-41cf-a0dc-ae57d8ee58d2" providerId="ADAL" clId="{60F827E8-B7D9-412E-9C6F-E1AF2E4C98E0}"/>
    <pc:docChg chg="undo redo custSel addSld delSld modSld modSection">
      <pc:chgData name="Steven Ekren" userId="599401d2-3d6a-41cf-a0dc-ae57d8ee58d2" providerId="ADAL" clId="{60F827E8-B7D9-412E-9C6F-E1AF2E4C98E0}" dt="2018-08-29T20:57:17.861" v="343" actId="20577"/>
      <pc:docMkLst>
        <pc:docMk/>
      </pc:docMkLst>
      <pc:sldChg chg="modSp">
        <pc:chgData name="Steven Ekren" userId="599401d2-3d6a-41cf-a0dc-ae57d8ee58d2" providerId="ADAL" clId="{60F827E8-B7D9-412E-9C6F-E1AF2E4C98E0}" dt="2018-08-29T20:57:17.861" v="343" actId="20577"/>
        <pc:sldMkLst>
          <pc:docMk/>
          <pc:sldMk cId="307366772" sldId="257"/>
        </pc:sldMkLst>
        <pc:spChg chg="mod">
          <ac:chgData name="Steven Ekren" userId="599401d2-3d6a-41cf-a0dc-ae57d8ee58d2" providerId="ADAL" clId="{60F827E8-B7D9-412E-9C6F-E1AF2E4C98E0}" dt="2018-08-29T20:57:17.861" v="343" actId="20577"/>
          <ac:spMkLst>
            <pc:docMk/>
            <pc:sldMk cId="307366772" sldId="257"/>
            <ac:spMk id="15" creationId="{735450D2-E877-457D-86C0-14799F6937A3}"/>
          </ac:spMkLst>
        </pc:spChg>
      </pc:sldChg>
      <pc:sldChg chg="modSp">
        <pc:chgData name="Steven Ekren" userId="599401d2-3d6a-41cf-a0dc-ae57d8ee58d2" providerId="ADAL" clId="{60F827E8-B7D9-412E-9C6F-E1AF2E4C98E0}" dt="2018-08-29T16:17:28.897" v="7" actId="208"/>
        <pc:sldMkLst>
          <pc:docMk/>
          <pc:sldMk cId="1935859148" sldId="1964"/>
        </pc:sldMkLst>
        <pc:spChg chg="mod">
          <ac:chgData name="Steven Ekren" userId="599401d2-3d6a-41cf-a0dc-ae57d8ee58d2" providerId="ADAL" clId="{60F827E8-B7D9-412E-9C6F-E1AF2E4C98E0}" dt="2018-08-29T16:17:18.297" v="4" actId="208"/>
          <ac:spMkLst>
            <pc:docMk/>
            <pc:sldMk cId="1935859148" sldId="1964"/>
            <ac:spMk id="24" creationId="{4E2D24A0-8689-4BBE-B990-37CA4B36EB04}"/>
          </ac:spMkLst>
        </pc:spChg>
        <pc:spChg chg="mod">
          <ac:chgData name="Steven Ekren" userId="599401d2-3d6a-41cf-a0dc-ae57d8ee58d2" providerId="ADAL" clId="{60F827E8-B7D9-412E-9C6F-E1AF2E4C98E0}" dt="2018-08-29T16:17:22.845" v="5" actId="208"/>
          <ac:spMkLst>
            <pc:docMk/>
            <pc:sldMk cId="1935859148" sldId="1964"/>
            <ac:spMk id="29" creationId="{A314607C-A574-4BDA-9770-506B911160A3}"/>
          </ac:spMkLst>
        </pc:spChg>
        <pc:spChg chg="mod">
          <ac:chgData name="Steven Ekren" userId="599401d2-3d6a-41cf-a0dc-ae57d8ee58d2" providerId="ADAL" clId="{60F827E8-B7D9-412E-9C6F-E1AF2E4C98E0}" dt="2018-08-29T16:17:28.897" v="7" actId="208"/>
          <ac:spMkLst>
            <pc:docMk/>
            <pc:sldMk cId="1935859148" sldId="1964"/>
            <ac:spMk id="34" creationId="{4EDA6130-F916-4AF7-ABE3-79D7923F55CA}"/>
          </ac:spMkLst>
        </pc:spChg>
        <pc:spChg chg="mod">
          <ac:chgData name="Steven Ekren" userId="599401d2-3d6a-41cf-a0dc-ae57d8ee58d2" providerId="ADAL" clId="{60F827E8-B7D9-412E-9C6F-E1AF2E4C98E0}" dt="2018-08-29T16:17:26.468" v="6" actId="208"/>
          <ac:spMkLst>
            <pc:docMk/>
            <pc:sldMk cId="1935859148" sldId="1964"/>
            <ac:spMk id="39" creationId="{30789F6B-8B4C-459F-B96B-30529515A4F8}"/>
          </ac:spMkLst>
        </pc:spChg>
      </pc:sldChg>
      <pc:sldChg chg="modSp">
        <pc:chgData name="Steven Ekren" userId="599401d2-3d6a-41cf-a0dc-ae57d8ee58d2" providerId="ADAL" clId="{60F827E8-B7D9-412E-9C6F-E1AF2E4C98E0}" dt="2018-08-29T16:18:41.453" v="18" actId="208"/>
        <pc:sldMkLst>
          <pc:docMk/>
          <pc:sldMk cId="3561322459" sldId="1965"/>
        </pc:sldMkLst>
        <pc:spChg chg="mod">
          <ac:chgData name="Steven Ekren" userId="599401d2-3d6a-41cf-a0dc-ae57d8ee58d2" providerId="ADAL" clId="{60F827E8-B7D9-412E-9C6F-E1AF2E4C98E0}" dt="2018-08-29T16:17:36.161" v="8" actId="207"/>
          <ac:spMkLst>
            <pc:docMk/>
            <pc:sldMk cId="3561322459" sldId="1965"/>
            <ac:spMk id="29" creationId="{7324B778-9E02-4B8B-890D-7B937A1927AC}"/>
          </ac:spMkLst>
        </pc:spChg>
        <pc:spChg chg="mod">
          <ac:chgData name="Steven Ekren" userId="599401d2-3d6a-41cf-a0dc-ae57d8ee58d2" providerId="ADAL" clId="{60F827E8-B7D9-412E-9C6F-E1AF2E4C98E0}" dt="2018-08-29T16:17:52.725" v="9" actId="207"/>
          <ac:spMkLst>
            <pc:docMk/>
            <pc:sldMk cId="3561322459" sldId="1965"/>
            <ac:spMk id="33" creationId="{1BC216BA-5F4F-46BF-B777-DE06B87E8964}"/>
          </ac:spMkLst>
        </pc:spChg>
        <pc:spChg chg="mod">
          <ac:chgData name="Steven Ekren" userId="599401d2-3d6a-41cf-a0dc-ae57d8ee58d2" providerId="ADAL" clId="{60F827E8-B7D9-412E-9C6F-E1AF2E4C98E0}" dt="2018-08-29T16:18:32.620" v="15" actId="208"/>
          <ac:spMkLst>
            <pc:docMk/>
            <pc:sldMk cId="3561322459" sldId="1965"/>
            <ac:spMk id="34" creationId="{38CA52D3-81B6-48C8-AB09-41A33E081C19}"/>
          </ac:spMkLst>
        </pc:spChg>
        <pc:spChg chg="mod">
          <ac:chgData name="Steven Ekren" userId="599401d2-3d6a-41cf-a0dc-ae57d8ee58d2" providerId="ADAL" clId="{60F827E8-B7D9-412E-9C6F-E1AF2E4C98E0}" dt="2018-08-29T16:18:35.608" v="16" actId="208"/>
          <ac:spMkLst>
            <pc:docMk/>
            <pc:sldMk cId="3561322459" sldId="1965"/>
            <ac:spMk id="39" creationId="{A75CBEBE-EC90-4F4F-83B7-6BA2D0456527}"/>
          </ac:spMkLst>
        </pc:spChg>
        <pc:spChg chg="mod">
          <ac:chgData name="Steven Ekren" userId="599401d2-3d6a-41cf-a0dc-ae57d8ee58d2" providerId="ADAL" clId="{60F827E8-B7D9-412E-9C6F-E1AF2E4C98E0}" dt="2018-08-29T16:18:38.504" v="17" actId="208"/>
          <ac:spMkLst>
            <pc:docMk/>
            <pc:sldMk cId="3561322459" sldId="1965"/>
            <ac:spMk id="44" creationId="{C0AB2020-4BDD-4682-9835-2B3FF4524378}"/>
          </ac:spMkLst>
        </pc:spChg>
        <pc:spChg chg="mod">
          <ac:chgData name="Steven Ekren" userId="599401d2-3d6a-41cf-a0dc-ae57d8ee58d2" providerId="ADAL" clId="{60F827E8-B7D9-412E-9C6F-E1AF2E4C98E0}" dt="2018-08-29T16:18:41.453" v="18" actId="208"/>
          <ac:spMkLst>
            <pc:docMk/>
            <pc:sldMk cId="3561322459" sldId="1965"/>
            <ac:spMk id="49" creationId="{DEEB7343-2C9D-43FC-B88B-94C622D9C150}"/>
          </ac:spMkLst>
        </pc:spChg>
      </pc:sldChg>
      <pc:sldChg chg="modSp">
        <pc:chgData name="Steven Ekren" userId="599401d2-3d6a-41cf-a0dc-ae57d8ee58d2" providerId="ADAL" clId="{60F827E8-B7D9-412E-9C6F-E1AF2E4C98E0}" dt="2018-08-29T16:23:36.106" v="69" actId="207"/>
        <pc:sldMkLst>
          <pc:docMk/>
          <pc:sldMk cId="78742559" sldId="1966"/>
        </pc:sldMkLst>
        <pc:spChg chg="mod">
          <ac:chgData name="Steven Ekren" userId="599401d2-3d6a-41cf-a0dc-ae57d8ee58d2" providerId="ADAL" clId="{60F827E8-B7D9-412E-9C6F-E1AF2E4C98E0}" dt="2018-08-29T16:22:56.878" v="60" actId="207"/>
          <ac:spMkLst>
            <pc:docMk/>
            <pc:sldMk cId="78742559" sldId="1966"/>
            <ac:spMk id="4" creationId="{652785AA-FCB6-44A5-962B-68B8A72A3352}"/>
          </ac:spMkLst>
        </pc:spChg>
        <pc:spChg chg="mod">
          <ac:chgData name="Steven Ekren" userId="599401d2-3d6a-41cf-a0dc-ae57d8ee58d2" providerId="ADAL" clId="{60F827E8-B7D9-412E-9C6F-E1AF2E4C98E0}" dt="2018-08-29T16:23:04.420" v="61" actId="207"/>
          <ac:spMkLst>
            <pc:docMk/>
            <pc:sldMk cId="78742559" sldId="1966"/>
            <ac:spMk id="8" creationId="{7914E2AB-9D7F-408C-B896-94DCE5C976B9}"/>
          </ac:spMkLst>
        </pc:spChg>
        <pc:spChg chg="mod">
          <ac:chgData name="Steven Ekren" userId="599401d2-3d6a-41cf-a0dc-ae57d8ee58d2" providerId="ADAL" clId="{60F827E8-B7D9-412E-9C6F-E1AF2E4C98E0}" dt="2018-08-29T16:23:22.796" v="66" actId="207"/>
          <ac:spMkLst>
            <pc:docMk/>
            <pc:sldMk cId="78742559" sldId="1966"/>
            <ac:spMk id="9" creationId="{AECB1173-1D7B-46C0-9275-A2E696039198}"/>
          </ac:spMkLst>
        </pc:spChg>
        <pc:spChg chg="mod">
          <ac:chgData name="Steven Ekren" userId="599401d2-3d6a-41cf-a0dc-ae57d8ee58d2" providerId="ADAL" clId="{60F827E8-B7D9-412E-9C6F-E1AF2E4C98E0}" dt="2018-08-29T16:23:27.198" v="67" actId="207"/>
          <ac:spMkLst>
            <pc:docMk/>
            <pc:sldMk cId="78742559" sldId="1966"/>
            <ac:spMk id="14" creationId="{E4C38D8A-AE97-4689-99A3-91E2F11AB906}"/>
          </ac:spMkLst>
        </pc:spChg>
        <pc:spChg chg="mod">
          <ac:chgData name="Steven Ekren" userId="599401d2-3d6a-41cf-a0dc-ae57d8ee58d2" providerId="ADAL" clId="{60F827E8-B7D9-412E-9C6F-E1AF2E4C98E0}" dt="2018-08-29T16:23:31.700" v="68" actId="207"/>
          <ac:spMkLst>
            <pc:docMk/>
            <pc:sldMk cId="78742559" sldId="1966"/>
            <ac:spMk id="19" creationId="{3255EA95-BD2B-4E52-80DE-2786743B51E7}"/>
          </ac:spMkLst>
        </pc:spChg>
        <pc:spChg chg="mod">
          <ac:chgData name="Steven Ekren" userId="599401d2-3d6a-41cf-a0dc-ae57d8ee58d2" providerId="ADAL" clId="{60F827E8-B7D9-412E-9C6F-E1AF2E4C98E0}" dt="2018-08-29T16:23:36.106" v="69" actId="207"/>
          <ac:spMkLst>
            <pc:docMk/>
            <pc:sldMk cId="78742559" sldId="1966"/>
            <ac:spMk id="24" creationId="{B1673C1D-CDE0-4A56-B9AC-8704DFC071CB}"/>
          </ac:spMkLst>
        </pc:spChg>
      </pc:sldChg>
      <pc:sldChg chg="modSp">
        <pc:chgData name="Steven Ekren" userId="599401d2-3d6a-41cf-a0dc-ae57d8ee58d2" providerId="ADAL" clId="{60F827E8-B7D9-412E-9C6F-E1AF2E4C98E0}" dt="2018-08-29T16:31:08.175" v="136" actId="208"/>
        <pc:sldMkLst>
          <pc:docMk/>
          <pc:sldMk cId="1044685843" sldId="1967"/>
        </pc:sldMkLst>
        <pc:spChg chg="mod">
          <ac:chgData name="Steven Ekren" userId="599401d2-3d6a-41cf-a0dc-ae57d8ee58d2" providerId="ADAL" clId="{60F827E8-B7D9-412E-9C6F-E1AF2E4C98E0}" dt="2018-08-29T16:30:32.636" v="127" actId="207"/>
          <ac:spMkLst>
            <pc:docMk/>
            <pc:sldMk cId="1044685843" sldId="1967"/>
            <ac:spMk id="4" creationId="{652785AA-FCB6-44A5-962B-68B8A72A3352}"/>
          </ac:spMkLst>
        </pc:spChg>
        <pc:spChg chg="mod">
          <ac:chgData name="Steven Ekren" userId="599401d2-3d6a-41cf-a0dc-ae57d8ee58d2" providerId="ADAL" clId="{60F827E8-B7D9-412E-9C6F-E1AF2E4C98E0}" dt="2018-08-29T16:30:38.062" v="128" actId="207"/>
          <ac:spMkLst>
            <pc:docMk/>
            <pc:sldMk cId="1044685843" sldId="1967"/>
            <ac:spMk id="8" creationId="{7914E2AB-9D7F-408C-B896-94DCE5C976B9}"/>
          </ac:spMkLst>
        </pc:spChg>
        <pc:spChg chg="mod">
          <ac:chgData name="Steven Ekren" userId="599401d2-3d6a-41cf-a0dc-ae57d8ee58d2" providerId="ADAL" clId="{60F827E8-B7D9-412E-9C6F-E1AF2E4C98E0}" dt="2018-08-29T16:30:58.472" v="133" actId="208"/>
          <ac:spMkLst>
            <pc:docMk/>
            <pc:sldMk cId="1044685843" sldId="1967"/>
            <ac:spMk id="9" creationId="{AECB1173-1D7B-46C0-9275-A2E696039198}"/>
          </ac:spMkLst>
        </pc:spChg>
        <pc:spChg chg="mod">
          <ac:chgData name="Steven Ekren" userId="599401d2-3d6a-41cf-a0dc-ae57d8ee58d2" providerId="ADAL" clId="{60F827E8-B7D9-412E-9C6F-E1AF2E4C98E0}" dt="2018-08-29T16:31:01.683" v="134" actId="208"/>
          <ac:spMkLst>
            <pc:docMk/>
            <pc:sldMk cId="1044685843" sldId="1967"/>
            <ac:spMk id="14" creationId="{E4C38D8A-AE97-4689-99A3-91E2F11AB906}"/>
          </ac:spMkLst>
        </pc:spChg>
        <pc:spChg chg="mod">
          <ac:chgData name="Steven Ekren" userId="599401d2-3d6a-41cf-a0dc-ae57d8ee58d2" providerId="ADAL" clId="{60F827E8-B7D9-412E-9C6F-E1AF2E4C98E0}" dt="2018-08-29T16:31:04.696" v="135" actId="208"/>
          <ac:spMkLst>
            <pc:docMk/>
            <pc:sldMk cId="1044685843" sldId="1967"/>
            <ac:spMk id="19" creationId="{3255EA95-BD2B-4E52-80DE-2786743B51E7}"/>
          </ac:spMkLst>
        </pc:spChg>
        <pc:spChg chg="mod">
          <ac:chgData name="Steven Ekren" userId="599401d2-3d6a-41cf-a0dc-ae57d8ee58d2" providerId="ADAL" clId="{60F827E8-B7D9-412E-9C6F-E1AF2E4C98E0}" dt="2018-08-29T16:31:08.175" v="136" actId="208"/>
          <ac:spMkLst>
            <pc:docMk/>
            <pc:sldMk cId="1044685843" sldId="1967"/>
            <ac:spMk id="24" creationId="{B1673C1D-CDE0-4A56-B9AC-8704DFC071CB}"/>
          </ac:spMkLst>
        </pc:spChg>
      </pc:sldChg>
      <pc:sldChg chg="modSp">
        <pc:chgData name="Steven Ekren" userId="599401d2-3d6a-41cf-a0dc-ae57d8ee58d2" providerId="ADAL" clId="{60F827E8-B7D9-412E-9C6F-E1AF2E4C98E0}" dt="2018-08-29T16:30:08.070" v="124" actId="208"/>
        <pc:sldMkLst>
          <pc:docMk/>
          <pc:sldMk cId="2042173164" sldId="1968"/>
        </pc:sldMkLst>
        <pc:spChg chg="mod">
          <ac:chgData name="Steven Ekren" userId="599401d2-3d6a-41cf-a0dc-ae57d8ee58d2" providerId="ADAL" clId="{60F827E8-B7D9-412E-9C6F-E1AF2E4C98E0}" dt="2018-08-29T16:29:28.653" v="114" actId="207"/>
          <ac:spMkLst>
            <pc:docMk/>
            <pc:sldMk cId="2042173164" sldId="1968"/>
            <ac:spMk id="4" creationId="{652785AA-FCB6-44A5-962B-68B8A72A3352}"/>
          </ac:spMkLst>
        </pc:spChg>
        <pc:spChg chg="mod">
          <ac:chgData name="Steven Ekren" userId="599401d2-3d6a-41cf-a0dc-ae57d8ee58d2" providerId="ADAL" clId="{60F827E8-B7D9-412E-9C6F-E1AF2E4C98E0}" dt="2018-08-29T16:29:37.105" v="115" actId="207"/>
          <ac:spMkLst>
            <pc:docMk/>
            <pc:sldMk cId="2042173164" sldId="1968"/>
            <ac:spMk id="8" creationId="{7914E2AB-9D7F-408C-B896-94DCE5C976B9}"/>
          </ac:spMkLst>
        </pc:spChg>
        <pc:spChg chg="mod">
          <ac:chgData name="Steven Ekren" userId="599401d2-3d6a-41cf-a0dc-ae57d8ee58d2" providerId="ADAL" clId="{60F827E8-B7D9-412E-9C6F-E1AF2E4C98E0}" dt="2018-08-29T16:29:59.109" v="121" actId="208"/>
          <ac:spMkLst>
            <pc:docMk/>
            <pc:sldMk cId="2042173164" sldId="1968"/>
            <ac:spMk id="9" creationId="{AECB1173-1D7B-46C0-9275-A2E696039198}"/>
          </ac:spMkLst>
        </pc:spChg>
        <pc:spChg chg="mod">
          <ac:chgData name="Steven Ekren" userId="599401d2-3d6a-41cf-a0dc-ae57d8ee58d2" providerId="ADAL" clId="{60F827E8-B7D9-412E-9C6F-E1AF2E4C98E0}" dt="2018-08-29T16:30:01.834" v="122" actId="208"/>
          <ac:spMkLst>
            <pc:docMk/>
            <pc:sldMk cId="2042173164" sldId="1968"/>
            <ac:spMk id="14" creationId="{E4C38D8A-AE97-4689-99A3-91E2F11AB906}"/>
          </ac:spMkLst>
        </pc:spChg>
        <pc:spChg chg="mod">
          <ac:chgData name="Steven Ekren" userId="599401d2-3d6a-41cf-a0dc-ae57d8ee58d2" providerId="ADAL" clId="{60F827E8-B7D9-412E-9C6F-E1AF2E4C98E0}" dt="2018-08-29T16:30:05.102" v="123" actId="208"/>
          <ac:spMkLst>
            <pc:docMk/>
            <pc:sldMk cId="2042173164" sldId="1968"/>
            <ac:spMk id="19" creationId="{3255EA95-BD2B-4E52-80DE-2786743B51E7}"/>
          </ac:spMkLst>
        </pc:spChg>
        <pc:spChg chg="mod">
          <ac:chgData name="Steven Ekren" userId="599401d2-3d6a-41cf-a0dc-ae57d8ee58d2" providerId="ADAL" clId="{60F827E8-B7D9-412E-9C6F-E1AF2E4C98E0}" dt="2018-08-29T16:30:08.070" v="124" actId="208"/>
          <ac:spMkLst>
            <pc:docMk/>
            <pc:sldMk cId="2042173164" sldId="1968"/>
            <ac:spMk id="24" creationId="{B1673C1D-CDE0-4A56-B9AC-8704DFC071CB}"/>
          </ac:spMkLst>
        </pc:spChg>
        <pc:cxnChg chg="mod">
          <ac:chgData name="Steven Ekren" userId="599401d2-3d6a-41cf-a0dc-ae57d8ee58d2" providerId="ADAL" clId="{60F827E8-B7D9-412E-9C6F-E1AF2E4C98E0}" dt="2018-08-29T16:29:17.875" v="111" actId="208"/>
          <ac:cxnSpMkLst>
            <pc:docMk/>
            <pc:sldMk cId="2042173164" sldId="1968"/>
            <ac:cxnSpMk id="30" creationId="{9F59AA3D-40B9-4636-94D5-3D226392717E}"/>
          </ac:cxnSpMkLst>
        </pc:cxnChg>
        <pc:cxnChg chg="mod">
          <ac:chgData name="Steven Ekren" userId="599401d2-3d6a-41cf-a0dc-ae57d8ee58d2" providerId="ADAL" clId="{60F827E8-B7D9-412E-9C6F-E1AF2E4C98E0}" dt="2018-08-29T16:29:21.245" v="112" actId="208"/>
          <ac:cxnSpMkLst>
            <pc:docMk/>
            <pc:sldMk cId="2042173164" sldId="1968"/>
            <ac:cxnSpMk id="33" creationId="{6AB62A89-AF96-4C9B-B72A-8D0F6819DD38}"/>
          </ac:cxnSpMkLst>
        </pc:cxnChg>
        <pc:cxnChg chg="mod">
          <ac:chgData name="Steven Ekren" userId="599401d2-3d6a-41cf-a0dc-ae57d8ee58d2" providerId="ADAL" clId="{60F827E8-B7D9-412E-9C6F-E1AF2E4C98E0}" dt="2018-08-29T16:29:24.044" v="113" actId="208"/>
          <ac:cxnSpMkLst>
            <pc:docMk/>
            <pc:sldMk cId="2042173164" sldId="1968"/>
            <ac:cxnSpMk id="35" creationId="{B01AE8AF-B82C-45D8-8702-44421B621138}"/>
          </ac:cxnSpMkLst>
        </pc:cxnChg>
      </pc:sldChg>
      <pc:sldChg chg="modSp">
        <pc:chgData name="Steven Ekren" userId="599401d2-3d6a-41cf-a0dc-ae57d8ee58d2" providerId="ADAL" clId="{60F827E8-B7D9-412E-9C6F-E1AF2E4C98E0}" dt="2018-08-29T16:29:09.061" v="110" actId="208"/>
        <pc:sldMkLst>
          <pc:docMk/>
          <pc:sldMk cId="3199082572" sldId="1969"/>
        </pc:sldMkLst>
        <pc:spChg chg="mod">
          <ac:chgData name="Steven Ekren" userId="599401d2-3d6a-41cf-a0dc-ae57d8ee58d2" providerId="ADAL" clId="{60F827E8-B7D9-412E-9C6F-E1AF2E4C98E0}" dt="2018-08-29T16:28:29.929" v="100" actId="207"/>
          <ac:spMkLst>
            <pc:docMk/>
            <pc:sldMk cId="3199082572" sldId="1969"/>
            <ac:spMk id="4" creationId="{652785AA-FCB6-44A5-962B-68B8A72A3352}"/>
          </ac:spMkLst>
        </pc:spChg>
        <pc:spChg chg="mod">
          <ac:chgData name="Steven Ekren" userId="599401d2-3d6a-41cf-a0dc-ae57d8ee58d2" providerId="ADAL" clId="{60F827E8-B7D9-412E-9C6F-E1AF2E4C98E0}" dt="2018-08-29T16:28:34.623" v="101" actId="207"/>
          <ac:spMkLst>
            <pc:docMk/>
            <pc:sldMk cId="3199082572" sldId="1969"/>
            <ac:spMk id="8" creationId="{7914E2AB-9D7F-408C-B896-94DCE5C976B9}"/>
          </ac:spMkLst>
        </pc:spChg>
        <pc:spChg chg="mod">
          <ac:chgData name="Steven Ekren" userId="599401d2-3d6a-41cf-a0dc-ae57d8ee58d2" providerId="ADAL" clId="{60F827E8-B7D9-412E-9C6F-E1AF2E4C98E0}" dt="2018-08-29T16:28:52.795" v="106" actId="208"/>
          <ac:spMkLst>
            <pc:docMk/>
            <pc:sldMk cId="3199082572" sldId="1969"/>
            <ac:spMk id="9" creationId="{AECB1173-1D7B-46C0-9275-A2E696039198}"/>
          </ac:spMkLst>
        </pc:spChg>
        <pc:spChg chg="mod">
          <ac:chgData name="Steven Ekren" userId="599401d2-3d6a-41cf-a0dc-ae57d8ee58d2" providerId="ADAL" clId="{60F827E8-B7D9-412E-9C6F-E1AF2E4C98E0}" dt="2018-08-29T16:28:57.599" v="107" actId="208"/>
          <ac:spMkLst>
            <pc:docMk/>
            <pc:sldMk cId="3199082572" sldId="1969"/>
            <ac:spMk id="14" creationId="{E4C38D8A-AE97-4689-99A3-91E2F11AB906}"/>
          </ac:spMkLst>
        </pc:spChg>
        <pc:spChg chg="mod">
          <ac:chgData name="Steven Ekren" userId="599401d2-3d6a-41cf-a0dc-ae57d8ee58d2" providerId="ADAL" clId="{60F827E8-B7D9-412E-9C6F-E1AF2E4C98E0}" dt="2018-08-29T16:29:00.274" v="108" actId="208"/>
          <ac:spMkLst>
            <pc:docMk/>
            <pc:sldMk cId="3199082572" sldId="1969"/>
            <ac:spMk id="19" creationId="{3255EA95-BD2B-4E52-80DE-2786743B51E7}"/>
          </ac:spMkLst>
        </pc:spChg>
        <pc:spChg chg="mod">
          <ac:chgData name="Steven Ekren" userId="599401d2-3d6a-41cf-a0dc-ae57d8ee58d2" providerId="ADAL" clId="{60F827E8-B7D9-412E-9C6F-E1AF2E4C98E0}" dt="2018-08-29T16:29:03.302" v="109" actId="208"/>
          <ac:spMkLst>
            <pc:docMk/>
            <pc:sldMk cId="3199082572" sldId="1969"/>
            <ac:spMk id="24" creationId="{B1673C1D-CDE0-4A56-B9AC-8704DFC071CB}"/>
          </ac:spMkLst>
        </pc:spChg>
        <pc:cxnChg chg="mod">
          <ac:chgData name="Steven Ekren" userId="599401d2-3d6a-41cf-a0dc-ae57d8ee58d2" providerId="ADAL" clId="{60F827E8-B7D9-412E-9C6F-E1AF2E4C98E0}" dt="2018-08-29T16:28:19.582" v="98" actId="208"/>
          <ac:cxnSpMkLst>
            <pc:docMk/>
            <pc:sldMk cId="3199082572" sldId="1969"/>
            <ac:cxnSpMk id="30" creationId="{9F59AA3D-40B9-4636-94D5-3D226392717E}"/>
          </ac:cxnSpMkLst>
        </pc:cxnChg>
        <pc:cxnChg chg="mod">
          <ac:chgData name="Steven Ekren" userId="599401d2-3d6a-41cf-a0dc-ae57d8ee58d2" providerId="ADAL" clId="{60F827E8-B7D9-412E-9C6F-E1AF2E4C98E0}" dt="2018-08-29T16:28:23.600" v="99" actId="208"/>
          <ac:cxnSpMkLst>
            <pc:docMk/>
            <pc:sldMk cId="3199082572" sldId="1969"/>
            <ac:cxnSpMk id="33" creationId="{6AB62A89-AF96-4C9B-B72A-8D0F6819DD38}"/>
          </ac:cxnSpMkLst>
        </pc:cxnChg>
        <pc:cxnChg chg="mod">
          <ac:chgData name="Steven Ekren" userId="599401d2-3d6a-41cf-a0dc-ae57d8ee58d2" providerId="ADAL" clId="{60F827E8-B7D9-412E-9C6F-E1AF2E4C98E0}" dt="2018-08-29T16:29:09.061" v="110" actId="208"/>
          <ac:cxnSpMkLst>
            <pc:docMk/>
            <pc:sldMk cId="3199082572" sldId="1969"/>
            <ac:cxnSpMk id="35" creationId="{B01AE8AF-B82C-45D8-8702-44421B621138}"/>
          </ac:cxnSpMkLst>
        </pc:cxnChg>
      </pc:sldChg>
      <pc:sldChg chg="modSp">
        <pc:chgData name="Steven Ekren" userId="599401d2-3d6a-41cf-a0dc-ae57d8ee58d2" providerId="ADAL" clId="{60F827E8-B7D9-412E-9C6F-E1AF2E4C98E0}" dt="2018-08-29T16:25:56.712" v="97" actId="208"/>
        <pc:sldMkLst>
          <pc:docMk/>
          <pc:sldMk cId="2672086900" sldId="1970"/>
        </pc:sldMkLst>
        <pc:spChg chg="mod">
          <ac:chgData name="Steven Ekren" userId="599401d2-3d6a-41cf-a0dc-ae57d8ee58d2" providerId="ADAL" clId="{60F827E8-B7D9-412E-9C6F-E1AF2E4C98E0}" dt="2018-08-29T16:25:12.601" v="86" actId="207"/>
          <ac:spMkLst>
            <pc:docMk/>
            <pc:sldMk cId="2672086900" sldId="1970"/>
            <ac:spMk id="4" creationId="{652785AA-FCB6-44A5-962B-68B8A72A3352}"/>
          </ac:spMkLst>
        </pc:spChg>
        <pc:spChg chg="mod">
          <ac:chgData name="Steven Ekren" userId="599401d2-3d6a-41cf-a0dc-ae57d8ee58d2" providerId="ADAL" clId="{60F827E8-B7D9-412E-9C6F-E1AF2E4C98E0}" dt="2018-08-29T16:25:31.715" v="91" actId="207"/>
          <ac:spMkLst>
            <pc:docMk/>
            <pc:sldMk cId="2672086900" sldId="1970"/>
            <ac:spMk id="8" creationId="{7914E2AB-9D7F-408C-B896-94DCE5C976B9}"/>
          </ac:spMkLst>
        </pc:spChg>
        <pc:spChg chg="mod">
          <ac:chgData name="Steven Ekren" userId="599401d2-3d6a-41cf-a0dc-ae57d8ee58d2" providerId="ADAL" clId="{60F827E8-B7D9-412E-9C6F-E1AF2E4C98E0}" dt="2018-08-29T16:25:46.478" v="95" actId="208"/>
          <ac:spMkLst>
            <pc:docMk/>
            <pc:sldMk cId="2672086900" sldId="1970"/>
            <ac:spMk id="9" creationId="{AECB1173-1D7B-46C0-9275-A2E696039198}"/>
          </ac:spMkLst>
        </pc:spChg>
        <pc:spChg chg="mod">
          <ac:chgData name="Steven Ekren" userId="599401d2-3d6a-41cf-a0dc-ae57d8ee58d2" providerId="ADAL" clId="{60F827E8-B7D9-412E-9C6F-E1AF2E4C98E0}" dt="2018-08-29T16:25:50.001" v="96" actId="208"/>
          <ac:spMkLst>
            <pc:docMk/>
            <pc:sldMk cId="2672086900" sldId="1970"/>
            <ac:spMk id="14" creationId="{E4C38D8A-AE97-4689-99A3-91E2F11AB906}"/>
          </ac:spMkLst>
        </pc:spChg>
        <pc:spChg chg="mod">
          <ac:chgData name="Steven Ekren" userId="599401d2-3d6a-41cf-a0dc-ae57d8ee58d2" providerId="ADAL" clId="{60F827E8-B7D9-412E-9C6F-E1AF2E4C98E0}" dt="2018-08-29T16:25:22.493" v="89" actId="207"/>
          <ac:spMkLst>
            <pc:docMk/>
            <pc:sldMk cId="2672086900" sldId="1970"/>
            <ac:spMk id="19" creationId="{3255EA95-BD2B-4E52-80DE-2786743B51E7}"/>
          </ac:spMkLst>
        </pc:spChg>
        <pc:spChg chg="mod">
          <ac:chgData name="Steven Ekren" userId="599401d2-3d6a-41cf-a0dc-ae57d8ee58d2" providerId="ADAL" clId="{60F827E8-B7D9-412E-9C6F-E1AF2E4C98E0}" dt="2018-08-29T16:25:56.712" v="97" actId="208"/>
          <ac:spMkLst>
            <pc:docMk/>
            <pc:sldMk cId="2672086900" sldId="1970"/>
            <ac:spMk id="24" creationId="{B1673C1D-CDE0-4A56-B9AC-8704DFC071CB}"/>
          </ac:spMkLst>
        </pc:spChg>
        <pc:cxnChg chg="mod">
          <ac:chgData name="Steven Ekren" userId="599401d2-3d6a-41cf-a0dc-ae57d8ee58d2" providerId="ADAL" clId="{60F827E8-B7D9-412E-9C6F-E1AF2E4C98E0}" dt="2018-08-29T16:25:34.926" v="92" actId="208"/>
          <ac:cxnSpMkLst>
            <pc:docMk/>
            <pc:sldMk cId="2672086900" sldId="1970"/>
            <ac:cxnSpMk id="30" creationId="{9F59AA3D-40B9-4636-94D5-3D226392717E}"/>
          </ac:cxnSpMkLst>
        </pc:cxnChg>
        <pc:cxnChg chg="mod">
          <ac:chgData name="Steven Ekren" userId="599401d2-3d6a-41cf-a0dc-ae57d8ee58d2" providerId="ADAL" clId="{60F827E8-B7D9-412E-9C6F-E1AF2E4C98E0}" dt="2018-08-29T16:25:37.981" v="93" actId="208"/>
          <ac:cxnSpMkLst>
            <pc:docMk/>
            <pc:sldMk cId="2672086900" sldId="1970"/>
            <ac:cxnSpMk id="33" creationId="{6AB62A89-AF96-4C9B-B72A-8D0F6819DD38}"/>
          </ac:cxnSpMkLst>
        </pc:cxnChg>
        <pc:cxnChg chg="mod">
          <ac:chgData name="Steven Ekren" userId="599401d2-3d6a-41cf-a0dc-ae57d8ee58d2" providerId="ADAL" clId="{60F827E8-B7D9-412E-9C6F-E1AF2E4C98E0}" dt="2018-08-29T16:25:41.401" v="94" actId="208"/>
          <ac:cxnSpMkLst>
            <pc:docMk/>
            <pc:sldMk cId="2672086900" sldId="1970"/>
            <ac:cxnSpMk id="35" creationId="{B01AE8AF-B82C-45D8-8702-44421B621138}"/>
          </ac:cxnSpMkLst>
        </pc:cxnChg>
      </pc:sldChg>
      <pc:sldChg chg="modSp">
        <pc:chgData name="Steven Ekren" userId="599401d2-3d6a-41cf-a0dc-ae57d8ee58d2" providerId="ADAL" clId="{60F827E8-B7D9-412E-9C6F-E1AF2E4C98E0}" dt="2018-08-29T16:24:59.596" v="85" actId="208"/>
        <pc:sldMkLst>
          <pc:docMk/>
          <pc:sldMk cId="850446631" sldId="1971"/>
        </pc:sldMkLst>
        <pc:spChg chg="mod">
          <ac:chgData name="Steven Ekren" userId="599401d2-3d6a-41cf-a0dc-ae57d8ee58d2" providerId="ADAL" clId="{60F827E8-B7D9-412E-9C6F-E1AF2E4C98E0}" dt="2018-08-29T16:23:48.903" v="70" actId="207"/>
          <ac:spMkLst>
            <pc:docMk/>
            <pc:sldMk cId="850446631" sldId="1971"/>
            <ac:spMk id="4" creationId="{652785AA-FCB6-44A5-962B-68B8A72A3352}"/>
          </ac:spMkLst>
        </pc:spChg>
        <pc:spChg chg="mod">
          <ac:chgData name="Steven Ekren" userId="599401d2-3d6a-41cf-a0dc-ae57d8ee58d2" providerId="ADAL" clId="{60F827E8-B7D9-412E-9C6F-E1AF2E4C98E0}" dt="2018-08-29T16:23:54.773" v="71" actId="207"/>
          <ac:spMkLst>
            <pc:docMk/>
            <pc:sldMk cId="850446631" sldId="1971"/>
            <ac:spMk id="8" creationId="{7914E2AB-9D7F-408C-B896-94DCE5C976B9}"/>
          </ac:spMkLst>
        </pc:spChg>
        <pc:spChg chg="mod">
          <ac:chgData name="Steven Ekren" userId="599401d2-3d6a-41cf-a0dc-ae57d8ee58d2" providerId="ADAL" clId="{60F827E8-B7D9-412E-9C6F-E1AF2E4C98E0}" dt="2018-08-29T16:24:14.971" v="76" actId="208"/>
          <ac:spMkLst>
            <pc:docMk/>
            <pc:sldMk cId="850446631" sldId="1971"/>
            <ac:spMk id="9" creationId="{AECB1173-1D7B-46C0-9275-A2E696039198}"/>
          </ac:spMkLst>
        </pc:spChg>
        <pc:spChg chg="mod">
          <ac:chgData name="Steven Ekren" userId="599401d2-3d6a-41cf-a0dc-ae57d8ee58d2" providerId="ADAL" clId="{60F827E8-B7D9-412E-9C6F-E1AF2E4C98E0}" dt="2018-08-29T16:24:17.724" v="77" actId="208"/>
          <ac:spMkLst>
            <pc:docMk/>
            <pc:sldMk cId="850446631" sldId="1971"/>
            <ac:spMk id="14" creationId="{E4C38D8A-AE97-4689-99A3-91E2F11AB906}"/>
          </ac:spMkLst>
        </pc:spChg>
        <pc:spChg chg="mod">
          <ac:chgData name="Steven Ekren" userId="599401d2-3d6a-41cf-a0dc-ae57d8ee58d2" providerId="ADAL" clId="{60F827E8-B7D9-412E-9C6F-E1AF2E4C98E0}" dt="2018-08-29T16:24:20.658" v="78" actId="208"/>
          <ac:spMkLst>
            <pc:docMk/>
            <pc:sldMk cId="850446631" sldId="1971"/>
            <ac:spMk id="19" creationId="{3255EA95-BD2B-4E52-80DE-2786743B51E7}"/>
          </ac:spMkLst>
        </pc:spChg>
        <pc:spChg chg="mod">
          <ac:chgData name="Steven Ekren" userId="599401d2-3d6a-41cf-a0dc-ae57d8ee58d2" providerId="ADAL" clId="{60F827E8-B7D9-412E-9C6F-E1AF2E4C98E0}" dt="2018-08-29T16:24:24.421" v="79" actId="208"/>
          <ac:spMkLst>
            <pc:docMk/>
            <pc:sldMk cId="850446631" sldId="1971"/>
            <ac:spMk id="24" creationId="{B1673C1D-CDE0-4A56-B9AC-8704DFC071CB}"/>
          </ac:spMkLst>
        </pc:spChg>
        <pc:picChg chg="mod">
          <ac:chgData name="Steven Ekren" userId="599401d2-3d6a-41cf-a0dc-ae57d8ee58d2" providerId="ADAL" clId="{60F827E8-B7D9-412E-9C6F-E1AF2E4C98E0}" dt="2018-08-29T16:24:38.881" v="82" actId="207"/>
          <ac:picMkLst>
            <pc:docMk/>
            <pc:sldMk cId="850446631" sldId="1971"/>
            <ac:picMk id="38" creationId="{6CE90EE6-B529-46D3-99DB-2D83D4BD0621}"/>
          </ac:picMkLst>
        </pc:picChg>
        <pc:cxnChg chg="mod">
          <ac:chgData name="Steven Ekren" userId="599401d2-3d6a-41cf-a0dc-ae57d8ee58d2" providerId="ADAL" clId="{60F827E8-B7D9-412E-9C6F-E1AF2E4C98E0}" dt="2018-08-29T16:24:56.384" v="84" actId="208"/>
          <ac:cxnSpMkLst>
            <pc:docMk/>
            <pc:sldMk cId="850446631" sldId="1971"/>
            <ac:cxnSpMk id="30" creationId="{9F59AA3D-40B9-4636-94D5-3D226392717E}"/>
          </ac:cxnSpMkLst>
        </pc:cxnChg>
        <pc:cxnChg chg="mod">
          <ac:chgData name="Steven Ekren" userId="599401d2-3d6a-41cf-a0dc-ae57d8ee58d2" providerId="ADAL" clId="{60F827E8-B7D9-412E-9C6F-E1AF2E4C98E0}" dt="2018-08-29T16:24:59.596" v="85" actId="208"/>
          <ac:cxnSpMkLst>
            <pc:docMk/>
            <pc:sldMk cId="850446631" sldId="1971"/>
            <ac:cxnSpMk id="33" creationId="{6AB62A89-AF96-4C9B-B72A-8D0F6819DD38}"/>
          </ac:cxnSpMkLst>
        </pc:cxnChg>
        <pc:cxnChg chg="mod">
          <ac:chgData name="Steven Ekren" userId="599401d2-3d6a-41cf-a0dc-ae57d8ee58d2" providerId="ADAL" clId="{60F827E8-B7D9-412E-9C6F-E1AF2E4C98E0}" dt="2018-08-29T16:24:51.977" v="83" actId="208"/>
          <ac:cxnSpMkLst>
            <pc:docMk/>
            <pc:sldMk cId="850446631" sldId="1971"/>
            <ac:cxnSpMk id="35" creationId="{B01AE8AF-B82C-45D8-8702-44421B621138}"/>
          </ac:cxnSpMkLst>
        </pc:cxnChg>
      </pc:sldChg>
      <pc:sldChg chg="modSp">
        <pc:chgData name="Steven Ekren" userId="599401d2-3d6a-41cf-a0dc-ae57d8ee58d2" providerId="ADAL" clId="{60F827E8-B7D9-412E-9C6F-E1AF2E4C98E0}" dt="2018-08-29T17:52:52.198" v="138" actId="1076"/>
        <pc:sldMkLst>
          <pc:docMk/>
          <pc:sldMk cId="1412120259" sldId="1973"/>
        </pc:sldMkLst>
        <pc:picChg chg="mod">
          <ac:chgData name="Steven Ekren" userId="599401d2-3d6a-41cf-a0dc-ae57d8ee58d2" providerId="ADAL" clId="{60F827E8-B7D9-412E-9C6F-E1AF2E4C98E0}" dt="2018-08-29T17:52:52.198" v="138" actId="1076"/>
          <ac:picMkLst>
            <pc:docMk/>
            <pc:sldMk cId="1412120259" sldId="1973"/>
            <ac:picMk id="4" creationId="{2D7AA82E-9DC0-4E13-8132-93D74D6367B1}"/>
          </ac:picMkLst>
        </pc:picChg>
      </pc:sldChg>
      <pc:sldChg chg="modSp">
        <pc:chgData name="Steven Ekren" userId="599401d2-3d6a-41cf-a0dc-ae57d8ee58d2" providerId="ADAL" clId="{60F827E8-B7D9-412E-9C6F-E1AF2E4C98E0}" dt="2018-08-29T16:21:45.421" v="49" actId="208"/>
        <pc:sldMkLst>
          <pc:docMk/>
          <pc:sldMk cId="2744804330" sldId="2031"/>
        </pc:sldMkLst>
        <pc:spChg chg="mod">
          <ac:chgData name="Steven Ekren" userId="599401d2-3d6a-41cf-a0dc-ae57d8ee58d2" providerId="ADAL" clId="{60F827E8-B7D9-412E-9C6F-E1AF2E4C98E0}" dt="2018-08-29T16:21:11.552" v="40" actId="207"/>
          <ac:spMkLst>
            <pc:docMk/>
            <pc:sldMk cId="2744804330" sldId="2031"/>
            <ac:spMk id="29" creationId="{7324B778-9E02-4B8B-890D-7B937A1927AC}"/>
          </ac:spMkLst>
        </pc:spChg>
        <pc:spChg chg="mod">
          <ac:chgData name="Steven Ekren" userId="599401d2-3d6a-41cf-a0dc-ae57d8ee58d2" providerId="ADAL" clId="{60F827E8-B7D9-412E-9C6F-E1AF2E4C98E0}" dt="2018-08-29T16:21:16.512" v="41" actId="207"/>
          <ac:spMkLst>
            <pc:docMk/>
            <pc:sldMk cId="2744804330" sldId="2031"/>
            <ac:spMk id="33" creationId="{1BC216BA-5F4F-46BF-B777-DE06B87E8964}"/>
          </ac:spMkLst>
        </pc:spChg>
        <pc:spChg chg="mod">
          <ac:chgData name="Steven Ekren" userId="599401d2-3d6a-41cf-a0dc-ae57d8ee58d2" providerId="ADAL" clId="{60F827E8-B7D9-412E-9C6F-E1AF2E4C98E0}" dt="2018-08-29T16:21:35.585" v="46" actId="208"/>
          <ac:spMkLst>
            <pc:docMk/>
            <pc:sldMk cId="2744804330" sldId="2031"/>
            <ac:spMk id="34" creationId="{38CA52D3-81B6-48C8-AB09-41A33E081C19}"/>
          </ac:spMkLst>
        </pc:spChg>
        <pc:spChg chg="mod">
          <ac:chgData name="Steven Ekren" userId="599401d2-3d6a-41cf-a0dc-ae57d8ee58d2" providerId="ADAL" clId="{60F827E8-B7D9-412E-9C6F-E1AF2E4C98E0}" dt="2018-08-29T16:21:38.980" v="47" actId="208"/>
          <ac:spMkLst>
            <pc:docMk/>
            <pc:sldMk cId="2744804330" sldId="2031"/>
            <ac:spMk id="39" creationId="{A75CBEBE-EC90-4F4F-83B7-6BA2D0456527}"/>
          </ac:spMkLst>
        </pc:spChg>
        <pc:spChg chg="mod">
          <ac:chgData name="Steven Ekren" userId="599401d2-3d6a-41cf-a0dc-ae57d8ee58d2" providerId="ADAL" clId="{60F827E8-B7D9-412E-9C6F-E1AF2E4C98E0}" dt="2018-08-29T16:21:42.060" v="48" actId="208"/>
          <ac:spMkLst>
            <pc:docMk/>
            <pc:sldMk cId="2744804330" sldId="2031"/>
            <ac:spMk id="44" creationId="{C0AB2020-4BDD-4682-9835-2B3FF4524378}"/>
          </ac:spMkLst>
        </pc:spChg>
        <pc:spChg chg="mod">
          <ac:chgData name="Steven Ekren" userId="599401d2-3d6a-41cf-a0dc-ae57d8ee58d2" providerId="ADAL" clId="{60F827E8-B7D9-412E-9C6F-E1AF2E4C98E0}" dt="2018-08-29T16:21:45.421" v="49" actId="208"/>
          <ac:spMkLst>
            <pc:docMk/>
            <pc:sldMk cId="2744804330" sldId="2031"/>
            <ac:spMk id="49" creationId="{DEEB7343-2C9D-43FC-B88B-94C622D9C150}"/>
          </ac:spMkLst>
        </pc:spChg>
      </pc:sldChg>
      <pc:sldChg chg="modSp">
        <pc:chgData name="Steven Ekren" userId="599401d2-3d6a-41cf-a0dc-ae57d8ee58d2" providerId="ADAL" clId="{60F827E8-B7D9-412E-9C6F-E1AF2E4C98E0}" dt="2018-08-29T16:20:45.660" v="39" actId="208"/>
        <pc:sldMkLst>
          <pc:docMk/>
          <pc:sldMk cId="3543148175" sldId="2032"/>
        </pc:sldMkLst>
        <pc:spChg chg="mod">
          <ac:chgData name="Steven Ekren" userId="599401d2-3d6a-41cf-a0dc-ae57d8ee58d2" providerId="ADAL" clId="{60F827E8-B7D9-412E-9C6F-E1AF2E4C98E0}" dt="2018-08-29T16:19:58.094" v="30" actId="207"/>
          <ac:spMkLst>
            <pc:docMk/>
            <pc:sldMk cId="3543148175" sldId="2032"/>
            <ac:spMk id="29" creationId="{7324B778-9E02-4B8B-890D-7B937A1927AC}"/>
          </ac:spMkLst>
        </pc:spChg>
        <pc:spChg chg="mod">
          <ac:chgData name="Steven Ekren" userId="599401d2-3d6a-41cf-a0dc-ae57d8ee58d2" providerId="ADAL" clId="{60F827E8-B7D9-412E-9C6F-E1AF2E4C98E0}" dt="2018-08-29T16:20:04.187" v="31" actId="207"/>
          <ac:spMkLst>
            <pc:docMk/>
            <pc:sldMk cId="3543148175" sldId="2032"/>
            <ac:spMk id="33" creationId="{1BC216BA-5F4F-46BF-B777-DE06B87E8964}"/>
          </ac:spMkLst>
        </pc:spChg>
        <pc:spChg chg="mod">
          <ac:chgData name="Steven Ekren" userId="599401d2-3d6a-41cf-a0dc-ae57d8ee58d2" providerId="ADAL" clId="{60F827E8-B7D9-412E-9C6F-E1AF2E4C98E0}" dt="2018-08-29T16:20:34.595" v="36" actId="208"/>
          <ac:spMkLst>
            <pc:docMk/>
            <pc:sldMk cId="3543148175" sldId="2032"/>
            <ac:spMk id="34" creationId="{38CA52D3-81B6-48C8-AB09-41A33E081C19}"/>
          </ac:spMkLst>
        </pc:spChg>
        <pc:spChg chg="mod">
          <ac:chgData name="Steven Ekren" userId="599401d2-3d6a-41cf-a0dc-ae57d8ee58d2" providerId="ADAL" clId="{60F827E8-B7D9-412E-9C6F-E1AF2E4C98E0}" dt="2018-08-29T16:20:38.650" v="37" actId="208"/>
          <ac:spMkLst>
            <pc:docMk/>
            <pc:sldMk cId="3543148175" sldId="2032"/>
            <ac:spMk id="39" creationId="{A75CBEBE-EC90-4F4F-83B7-6BA2D0456527}"/>
          </ac:spMkLst>
        </pc:spChg>
        <pc:spChg chg="mod">
          <ac:chgData name="Steven Ekren" userId="599401d2-3d6a-41cf-a0dc-ae57d8ee58d2" providerId="ADAL" clId="{60F827E8-B7D9-412E-9C6F-E1AF2E4C98E0}" dt="2018-08-29T16:20:41.825" v="38" actId="208"/>
          <ac:spMkLst>
            <pc:docMk/>
            <pc:sldMk cId="3543148175" sldId="2032"/>
            <ac:spMk id="44" creationId="{C0AB2020-4BDD-4682-9835-2B3FF4524378}"/>
          </ac:spMkLst>
        </pc:spChg>
        <pc:spChg chg="mod">
          <ac:chgData name="Steven Ekren" userId="599401d2-3d6a-41cf-a0dc-ae57d8ee58d2" providerId="ADAL" clId="{60F827E8-B7D9-412E-9C6F-E1AF2E4C98E0}" dt="2018-08-29T16:20:45.660" v="39" actId="208"/>
          <ac:spMkLst>
            <pc:docMk/>
            <pc:sldMk cId="3543148175" sldId="2032"/>
            <ac:spMk id="49" creationId="{DEEB7343-2C9D-43FC-B88B-94C622D9C150}"/>
          </ac:spMkLst>
        </pc:spChg>
      </pc:sldChg>
      <pc:sldChg chg="modSp">
        <pc:chgData name="Steven Ekren" userId="599401d2-3d6a-41cf-a0dc-ae57d8ee58d2" providerId="ADAL" clId="{60F827E8-B7D9-412E-9C6F-E1AF2E4C98E0}" dt="2018-08-29T16:19:44.898" v="29" actId="208"/>
        <pc:sldMkLst>
          <pc:docMk/>
          <pc:sldMk cId="3660427539" sldId="2033"/>
        </pc:sldMkLst>
        <pc:spChg chg="mod">
          <ac:chgData name="Steven Ekren" userId="599401d2-3d6a-41cf-a0dc-ae57d8ee58d2" providerId="ADAL" clId="{60F827E8-B7D9-412E-9C6F-E1AF2E4C98E0}" dt="2018-08-29T16:18:50.779" v="19" actId="207"/>
          <ac:spMkLst>
            <pc:docMk/>
            <pc:sldMk cId="3660427539" sldId="2033"/>
            <ac:spMk id="29" creationId="{7324B778-9E02-4B8B-890D-7B937A1927AC}"/>
          </ac:spMkLst>
        </pc:spChg>
        <pc:spChg chg="mod">
          <ac:chgData name="Steven Ekren" userId="599401d2-3d6a-41cf-a0dc-ae57d8ee58d2" providerId="ADAL" clId="{60F827E8-B7D9-412E-9C6F-E1AF2E4C98E0}" dt="2018-08-29T16:18:56.782" v="20" actId="207"/>
          <ac:spMkLst>
            <pc:docMk/>
            <pc:sldMk cId="3660427539" sldId="2033"/>
            <ac:spMk id="33" creationId="{1BC216BA-5F4F-46BF-B777-DE06B87E8964}"/>
          </ac:spMkLst>
        </pc:spChg>
        <pc:spChg chg="mod">
          <ac:chgData name="Steven Ekren" userId="599401d2-3d6a-41cf-a0dc-ae57d8ee58d2" providerId="ADAL" clId="{60F827E8-B7D9-412E-9C6F-E1AF2E4C98E0}" dt="2018-08-29T16:19:32.932" v="26" actId="208"/>
          <ac:spMkLst>
            <pc:docMk/>
            <pc:sldMk cId="3660427539" sldId="2033"/>
            <ac:spMk id="34" creationId="{38CA52D3-81B6-48C8-AB09-41A33E081C19}"/>
          </ac:spMkLst>
        </pc:spChg>
        <pc:spChg chg="mod">
          <ac:chgData name="Steven Ekren" userId="599401d2-3d6a-41cf-a0dc-ae57d8ee58d2" providerId="ADAL" clId="{60F827E8-B7D9-412E-9C6F-E1AF2E4C98E0}" dt="2018-08-29T16:19:37.181" v="27" actId="208"/>
          <ac:spMkLst>
            <pc:docMk/>
            <pc:sldMk cId="3660427539" sldId="2033"/>
            <ac:spMk id="39" creationId="{A75CBEBE-EC90-4F4F-83B7-6BA2D0456527}"/>
          </ac:spMkLst>
        </pc:spChg>
        <pc:spChg chg="mod">
          <ac:chgData name="Steven Ekren" userId="599401d2-3d6a-41cf-a0dc-ae57d8ee58d2" providerId="ADAL" clId="{60F827E8-B7D9-412E-9C6F-E1AF2E4C98E0}" dt="2018-08-29T16:19:41.095" v="28" actId="208"/>
          <ac:spMkLst>
            <pc:docMk/>
            <pc:sldMk cId="3660427539" sldId="2033"/>
            <ac:spMk id="44" creationId="{C0AB2020-4BDD-4682-9835-2B3FF4524378}"/>
          </ac:spMkLst>
        </pc:spChg>
        <pc:spChg chg="mod">
          <ac:chgData name="Steven Ekren" userId="599401d2-3d6a-41cf-a0dc-ae57d8ee58d2" providerId="ADAL" clId="{60F827E8-B7D9-412E-9C6F-E1AF2E4C98E0}" dt="2018-08-29T16:19:44.898" v="29" actId="208"/>
          <ac:spMkLst>
            <pc:docMk/>
            <pc:sldMk cId="3660427539" sldId="2033"/>
            <ac:spMk id="49" creationId="{DEEB7343-2C9D-43FC-B88B-94C622D9C150}"/>
          </ac:spMkLst>
        </pc:spChg>
      </pc:sldChg>
      <pc:sldChg chg="modSp">
        <pc:chgData name="Steven Ekren" userId="599401d2-3d6a-41cf-a0dc-ae57d8ee58d2" providerId="ADAL" clId="{60F827E8-B7D9-412E-9C6F-E1AF2E4C98E0}" dt="2018-08-29T16:22:48.278" v="59" actId="207"/>
        <pc:sldMkLst>
          <pc:docMk/>
          <pc:sldMk cId="2327116551" sldId="2035"/>
        </pc:sldMkLst>
        <pc:spChg chg="mod">
          <ac:chgData name="Steven Ekren" userId="599401d2-3d6a-41cf-a0dc-ae57d8ee58d2" providerId="ADAL" clId="{60F827E8-B7D9-412E-9C6F-E1AF2E4C98E0}" dt="2018-08-29T16:22:13.824" v="50" actId="207"/>
          <ac:spMkLst>
            <pc:docMk/>
            <pc:sldMk cId="2327116551" sldId="2035"/>
            <ac:spMk id="29" creationId="{7324B778-9E02-4B8B-890D-7B937A1927AC}"/>
          </ac:spMkLst>
        </pc:spChg>
        <pc:spChg chg="mod">
          <ac:chgData name="Steven Ekren" userId="599401d2-3d6a-41cf-a0dc-ae57d8ee58d2" providerId="ADAL" clId="{60F827E8-B7D9-412E-9C6F-E1AF2E4C98E0}" dt="2018-08-29T16:22:48.278" v="59" actId="207"/>
          <ac:spMkLst>
            <pc:docMk/>
            <pc:sldMk cId="2327116551" sldId="2035"/>
            <ac:spMk id="33" creationId="{1BC216BA-5F4F-46BF-B777-DE06B87E8964}"/>
          </ac:spMkLst>
        </pc:spChg>
        <pc:spChg chg="mod">
          <ac:chgData name="Steven Ekren" userId="599401d2-3d6a-41cf-a0dc-ae57d8ee58d2" providerId="ADAL" clId="{60F827E8-B7D9-412E-9C6F-E1AF2E4C98E0}" dt="2018-08-29T16:22:32.889" v="55" actId="208"/>
          <ac:spMkLst>
            <pc:docMk/>
            <pc:sldMk cId="2327116551" sldId="2035"/>
            <ac:spMk id="34" creationId="{38CA52D3-81B6-48C8-AB09-41A33E081C19}"/>
          </ac:spMkLst>
        </pc:spChg>
        <pc:spChg chg="mod">
          <ac:chgData name="Steven Ekren" userId="599401d2-3d6a-41cf-a0dc-ae57d8ee58d2" providerId="ADAL" clId="{60F827E8-B7D9-412E-9C6F-E1AF2E4C98E0}" dt="2018-08-29T16:22:36.625" v="56" actId="208"/>
          <ac:spMkLst>
            <pc:docMk/>
            <pc:sldMk cId="2327116551" sldId="2035"/>
            <ac:spMk id="39" creationId="{A75CBEBE-EC90-4F4F-83B7-6BA2D0456527}"/>
          </ac:spMkLst>
        </pc:spChg>
        <pc:spChg chg="mod">
          <ac:chgData name="Steven Ekren" userId="599401d2-3d6a-41cf-a0dc-ae57d8ee58d2" providerId="ADAL" clId="{60F827E8-B7D9-412E-9C6F-E1AF2E4C98E0}" dt="2018-08-29T16:22:39.992" v="57" actId="208"/>
          <ac:spMkLst>
            <pc:docMk/>
            <pc:sldMk cId="2327116551" sldId="2035"/>
            <ac:spMk id="44" creationId="{C0AB2020-4BDD-4682-9835-2B3FF4524378}"/>
          </ac:spMkLst>
        </pc:spChg>
        <pc:spChg chg="mod">
          <ac:chgData name="Steven Ekren" userId="599401d2-3d6a-41cf-a0dc-ae57d8ee58d2" providerId="ADAL" clId="{60F827E8-B7D9-412E-9C6F-E1AF2E4C98E0}" dt="2018-08-29T16:22:43.200" v="58" actId="208"/>
          <ac:spMkLst>
            <pc:docMk/>
            <pc:sldMk cId="2327116551" sldId="2035"/>
            <ac:spMk id="49" creationId="{DEEB7343-2C9D-43FC-B88B-94C622D9C150}"/>
          </ac:spMkLst>
        </pc:spChg>
      </pc:sldChg>
      <pc:sldChg chg="modAnim">
        <pc:chgData name="Steven Ekren" userId="599401d2-3d6a-41cf-a0dc-ae57d8ee58d2" providerId="ADAL" clId="{60F827E8-B7D9-412E-9C6F-E1AF2E4C98E0}" dt="2018-08-29T18:36:55.877" v="183"/>
        <pc:sldMkLst>
          <pc:docMk/>
          <pc:sldMk cId="1730287055" sldId="3096"/>
        </pc:sldMkLst>
      </pc:sldChg>
      <pc:sldChg chg="modAnim">
        <pc:chgData name="Steven Ekren" userId="599401d2-3d6a-41cf-a0dc-ae57d8ee58d2" providerId="ADAL" clId="{60F827E8-B7D9-412E-9C6F-E1AF2E4C98E0}" dt="2018-08-29T18:37:21.820" v="184"/>
        <pc:sldMkLst>
          <pc:docMk/>
          <pc:sldMk cId="2368310649" sldId="3097"/>
        </pc:sldMkLst>
      </pc:sldChg>
      <pc:sldChg chg="modAnim">
        <pc:chgData name="Steven Ekren" userId="599401d2-3d6a-41cf-a0dc-ae57d8ee58d2" providerId="ADAL" clId="{60F827E8-B7D9-412E-9C6F-E1AF2E4C98E0}" dt="2018-08-29T18:22:25.532" v="182"/>
        <pc:sldMkLst>
          <pc:docMk/>
          <pc:sldMk cId="3001596175" sldId="3098"/>
        </pc:sldMkLst>
      </pc:sldChg>
      <pc:sldChg chg="addSp delSp modSp add modTransition delAnim modAnim">
        <pc:chgData name="Steven Ekren" userId="599401d2-3d6a-41cf-a0dc-ae57d8ee58d2" providerId="ADAL" clId="{60F827E8-B7D9-412E-9C6F-E1AF2E4C98E0}" dt="2018-08-29T19:24:37.281" v="312"/>
        <pc:sldMkLst>
          <pc:docMk/>
          <pc:sldMk cId="1089425402" sldId="3100"/>
        </pc:sldMkLst>
        <pc:spChg chg="add mod">
          <ac:chgData name="Steven Ekren" userId="599401d2-3d6a-41cf-a0dc-ae57d8ee58d2" providerId="ADAL" clId="{60F827E8-B7D9-412E-9C6F-E1AF2E4C98E0}" dt="2018-08-29T19:07:53.748" v="193" actId="20577"/>
          <ac:spMkLst>
            <pc:docMk/>
            <pc:sldMk cId="1089425402" sldId="3100"/>
            <ac:spMk id="2" creationId="{47866EC2-9AA5-40B4-BF09-C4771E3AD4E2}"/>
          </ac:spMkLst>
        </pc:spChg>
        <pc:spChg chg="add mod">
          <ac:chgData name="Steven Ekren" userId="599401d2-3d6a-41cf-a0dc-ae57d8ee58d2" providerId="ADAL" clId="{60F827E8-B7D9-412E-9C6F-E1AF2E4C98E0}" dt="2018-08-29T19:19:31.354" v="295" actId="20577"/>
          <ac:spMkLst>
            <pc:docMk/>
            <pc:sldMk cId="1089425402" sldId="3100"/>
            <ac:spMk id="3" creationId="{892290C8-767E-4A26-97D0-14335A3F77BE}"/>
          </ac:spMkLst>
        </pc:spChg>
        <pc:spChg chg="add mod">
          <ac:chgData name="Steven Ekren" userId="599401d2-3d6a-41cf-a0dc-ae57d8ee58d2" providerId="ADAL" clId="{60F827E8-B7D9-412E-9C6F-E1AF2E4C98E0}" dt="2018-08-29T19:21:06.248" v="302" actId="6549"/>
          <ac:spMkLst>
            <pc:docMk/>
            <pc:sldMk cId="1089425402" sldId="3100"/>
            <ac:spMk id="4" creationId="{ACBB536A-CBA6-4B29-849A-D5352DB8C675}"/>
          </ac:spMkLst>
        </pc:spChg>
        <pc:spChg chg="del">
          <ac:chgData name="Steven Ekren" userId="599401d2-3d6a-41cf-a0dc-ae57d8ee58d2" providerId="ADAL" clId="{60F827E8-B7D9-412E-9C6F-E1AF2E4C98E0}" dt="2018-08-29T19:03:58.108" v="189" actId="478"/>
          <ac:spMkLst>
            <pc:docMk/>
            <pc:sldMk cId="1089425402" sldId="3100"/>
            <ac:spMk id="20" creationId="{6C660C75-180B-44A2-AF4D-C368AA7689C1}"/>
          </ac:spMkLst>
        </pc:spChg>
        <pc:spChg chg="del">
          <ac:chgData name="Steven Ekren" userId="599401d2-3d6a-41cf-a0dc-ae57d8ee58d2" providerId="ADAL" clId="{60F827E8-B7D9-412E-9C6F-E1AF2E4C98E0}" dt="2018-08-29T19:03:48.372" v="187" actId="478"/>
          <ac:spMkLst>
            <pc:docMk/>
            <pc:sldMk cId="1089425402" sldId="3100"/>
            <ac:spMk id="35" creationId="{E2F1494E-B094-4762-930A-69B09D5E4AAB}"/>
          </ac:spMkLst>
        </pc:spChg>
        <pc:spChg chg="mod">
          <ac:chgData name="Steven Ekren" userId="599401d2-3d6a-41cf-a0dc-ae57d8ee58d2" providerId="ADAL" clId="{60F827E8-B7D9-412E-9C6F-E1AF2E4C98E0}" dt="2018-08-29T19:03:52.278" v="188" actId="6549"/>
          <ac:spMkLst>
            <pc:docMk/>
            <pc:sldMk cId="1089425402" sldId="3100"/>
            <ac:spMk id="36" creationId="{12149C80-F7E6-4791-9F2A-EBC76CFEBAA8}"/>
          </ac:spMkLst>
        </pc:spChg>
        <pc:grpChg chg="del">
          <ac:chgData name="Steven Ekren" userId="599401d2-3d6a-41cf-a0dc-ae57d8ee58d2" providerId="ADAL" clId="{60F827E8-B7D9-412E-9C6F-E1AF2E4C98E0}" dt="2018-08-29T19:03:58.108" v="189" actId="478"/>
          <ac:grpSpMkLst>
            <pc:docMk/>
            <pc:sldMk cId="1089425402" sldId="3100"/>
            <ac:grpSpMk id="8" creationId="{F2FE9692-6480-497B-973E-E334FFA5E11B}"/>
          </ac:grpSpMkLst>
        </pc:grpChg>
        <pc:grpChg chg="del">
          <ac:chgData name="Steven Ekren" userId="599401d2-3d6a-41cf-a0dc-ae57d8ee58d2" providerId="ADAL" clId="{60F827E8-B7D9-412E-9C6F-E1AF2E4C98E0}" dt="2018-08-29T19:03:58.108" v="189" actId="478"/>
          <ac:grpSpMkLst>
            <pc:docMk/>
            <pc:sldMk cId="1089425402" sldId="3100"/>
            <ac:grpSpMk id="9" creationId="{C301B553-C951-43D7-B6F2-B7A03D21CF96}"/>
          </ac:grpSpMkLst>
        </pc:grpChg>
      </pc:sldChg>
    </pc:docChg>
  </pc:docChgLst>
  <pc:docChgLst>
    <pc:chgData name="Steven Ekren" userId="599401d2-3d6a-41cf-a0dc-ae57d8ee58d2" providerId="ADAL" clId="{A4434740-626E-41F5-9A54-FFE53F4208AA}"/>
    <pc:docChg chg="undo custSel addSld delSld modSld sldOrd delMainMaster delSection modSection">
      <pc:chgData name="Steven Ekren" userId="599401d2-3d6a-41cf-a0dc-ae57d8ee58d2" providerId="ADAL" clId="{A4434740-626E-41F5-9A54-FFE53F4208AA}" dt="2018-08-28T18:27:02.409" v="259" actId="403"/>
      <pc:docMkLst>
        <pc:docMk/>
      </pc:docMkLst>
      <pc:sldChg chg="delSp modSp">
        <pc:chgData name="Steven Ekren" userId="599401d2-3d6a-41cf-a0dc-ae57d8ee58d2" providerId="ADAL" clId="{A4434740-626E-41F5-9A54-FFE53F4208AA}" dt="2018-08-28T18:00:11.306" v="12" actId="478"/>
        <pc:sldMkLst>
          <pc:docMk/>
          <pc:sldMk cId="307366772" sldId="257"/>
        </pc:sldMkLst>
        <pc:spChg chg="mod">
          <ac:chgData name="Steven Ekren" userId="599401d2-3d6a-41cf-a0dc-ae57d8ee58d2" providerId="ADAL" clId="{A4434740-626E-41F5-9A54-FFE53F4208AA}" dt="2018-08-28T18:00:07.660" v="11" actId="6549"/>
          <ac:spMkLst>
            <pc:docMk/>
            <pc:sldMk cId="307366772" sldId="257"/>
            <ac:spMk id="12" creationId="{AF6381E7-E28E-4CFE-9863-130D96689704}"/>
          </ac:spMkLst>
        </pc:spChg>
        <pc:spChg chg="mod">
          <ac:chgData name="Steven Ekren" userId="599401d2-3d6a-41cf-a0dc-ae57d8ee58d2" providerId="ADAL" clId="{A4434740-626E-41F5-9A54-FFE53F4208AA}" dt="2018-08-28T18:00:01.964" v="10" actId="20577"/>
          <ac:spMkLst>
            <pc:docMk/>
            <pc:sldMk cId="307366772" sldId="257"/>
            <ac:spMk id="15" creationId="{735450D2-E877-457D-86C0-14799F6937A3}"/>
          </ac:spMkLst>
        </pc:spChg>
        <pc:picChg chg="del">
          <ac:chgData name="Steven Ekren" userId="599401d2-3d6a-41cf-a0dc-ae57d8ee58d2" providerId="ADAL" clId="{A4434740-626E-41F5-9A54-FFE53F4208AA}" dt="2018-08-28T18:00:11.306" v="12" actId="478"/>
          <ac:picMkLst>
            <pc:docMk/>
            <pc:sldMk cId="307366772" sldId="257"/>
            <ac:picMk id="13" creationId="{F305BEBC-E593-4ECF-B64A-C55FF251AC18}"/>
          </ac:picMkLst>
        </pc:picChg>
        <pc:picChg chg="del">
          <ac:chgData name="Steven Ekren" userId="599401d2-3d6a-41cf-a0dc-ae57d8ee58d2" providerId="ADAL" clId="{A4434740-626E-41F5-9A54-FFE53F4208AA}" dt="2018-08-28T17:59:54.342" v="0" actId="478"/>
          <ac:picMkLst>
            <pc:docMk/>
            <pc:sldMk cId="307366772" sldId="257"/>
            <ac:picMk id="18" creationId="{1D558BD2-8DF5-4870-92FD-94424F6F9F13}"/>
          </ac:picMkLst>
        </pc:picChg>
      </pc:sldChg>
      <pc:sldChg chg="modSp ord">
        <pc:chgData name="Steven Ekren" userId="599401d2-3d6a-41cf-a0dc-ae57d8ee58d2" providerId="ADAL" clId="{A4434740-626E-41F5-9A54-FFE53F4208AA}" dt="2018-08-28T18:18:08.664" v="188"/>
        <pc:sldMkLst>
          <pc:docMk/>
          <pc:sldMk cId="203203085" sldId="1527"/>
        </pc:sldMkLst>
        <pc:spChg chg="mod">
          <ac:chgData name="Steven Ekren" userId="599401d2-3d6a-41cf-a0dc-ae57d8ee58d2" providerId="ADAL" clId="{A4434740-626E-41F5-9A54-FFE53F4208AA}" dt="2018-08-28T18:05:57.794" v="80" actId="20577"/>
          <ac:spMkLst>
            <pc:docMk/>
            <pc:sldMk cId="203203085" sldId="1527"/>
            <ac:spMk id="3" creationId="{00000000-0000-0000-0000-000000000000}"/>
          </ac:spMkLst>
        </pc:spChg>
      </pc:sldChg>
      <pc:sldChg chg="ord">
        <pc:chgData name="Steven Ekren" userId="599401d2-3d6a-41cf-a0dc-ae57d8ee58d2" providerId="ADAL" clId="{A4434740-626E-41F5-9A54-FFE53F4208AA}" dt="2018-08-28T18:15:42.528" v="187"/>
        <pc:sldMkLst>
          <pc:docMk/>
          <pc:sldMk cId="1474161657" sldId="1861"/>
        </pc:sldMkLst>
      </pc:sldChg>
      <pc:sldChg chg="modSp modAnim">
        <pc:chgData name="Steven Ekren" userId="599401d2-3d6a-41cf-a0dc-ae57d8ee58d2" providerId="ADAL" clId="{A4434740-626E-41F5-9A54-FFE53F4208AA}" dt="2018-08-28T18:26:20.514" v="252" actId="20577"/>
        <pc:sldMkLst>
          <pc:docMk/>
          <pc:sldMk cId="357930446" sldId="1956"/>
        </pc:sldMkLst>
        <pc:spChg chg="mod">
          <ac:chgData name="Steven Ekren" userId="599401d2-3d6a-41cf-a0dc-ae57d8ee58d2" providerId="ADAL" clId="{A4434740-626E-41F5-9A54-FFE53F4208AA}" dt="2018-08-28T18:26:20.514" v="252" actId="20577"/>
          <ac:spMkLst>
            <pc:docMk/>
            <pc:sldMk cId="357930446" sldId="1956"/>
            <ac:spMk id="4" creationId="{1AF34C8C-CE48-427D-AC32-F78EF937FB98}"/>
          </ac:spMkLst>
        </pc:spChg>
      </pc:sldChg>
      <pc:sldChg chg="modSp add">
        <pc:chgData name="Steven Ekren" userId="599401d2-3d6a-41cf-a0dc-ae57d8ee58d2" providerId="ADAL" clId="{A4434740-626E-41F5-9A54-FFE53F4208AA}" dt="2018-08-28T18:25:19.708" v="234" actId="20577"/>
        <pc:sldMkLst>
          <pc:docMk/>
          <pc:sldMk cId="1730287055" sldId="3096"/>
        </pc:sldMkLst>
        <pc:spChg chg="mod">
          <ac:chgData name="Steven Ekren" userId="599401d2-3d6a-41cf-a0dc-ae57d8ee58d2" providerId="ADAL" clId="{A4434740-626E-41F5-9A54-FFE53F4208AA}" dt="2018-08-28T18:25:19.708" v="234" actId="20577"/>
          <ac:spMkLst>
            <pc:docMk/>
            <pc:sldMk cId="1730287055" sldId="3096"/>
            <ac:spMk id="4" creationId="{1AF34C8C-CE48-427D-AC32-F78EF937FB98}"/>
          </ac:spMkLst>
        </pc:spChg>
      </pc:sldChg>
      <pc:sldChg chg="modSp add">
        <pc:chgData name="Steven Ekren" userId="599401d2-3d6a-41cf-a0dc-ae57d8ee58d2" providerId="ADAL" clId="{A4434740-626E-41F5-9A54-FFE53F4208AA}" dt="2018-08-28T18:25:02.981" v="223" actId="20577"/>
        <pc:sldMkLst>
          <pc:docMk/>
          <pc:sldMk cId="2368310649" sldId="3097"/>
        </pc:sldMkLst>
        <pc:spChg chg="mod">
          <ac:chgData name="Steven Ekren" userId="599401d2-3d6a-41cf-a0dc-ae57d8ee58d2" providerId="ADAL" clId="{A4434740-626E-41F5-9A54-FFE53F4208AA}" dt="2018-08-28T18:25:02.981" v="223" actId="20577"/>
          <ac:spMkLst>
            <pc:docMk/>
            <pc:sldMk cId="2368310649" sldId="3097"/>
            <ac:spMk id="4" creationId="{1AF34C8C-CE48-427D-AC32-F78EF937FB98}"/>
          </ac:spMkLst>
        </pc:spChg>
      </pc:sldChg>
      <pc:sldChg chg="modSp add">
        <pc:chgData name="Steven Ekren" userId="599401d2-3d6a-41cf-a0dc-ae57d8ee58d2" providerId="ADAL" clId="{A4434740-626E-41F5-9A54-FFE53F4208AA}" dt="2018-08-28T18:27:02.409" v="259" actId="403"/>
        <pc:sldMkLst>
          <pc:docMk/>
          <pc:sldMk cId="3001596175" sldId="3098"/>
        </pc:sldMkLst>
        <pc:spChg chg="mod">
          <ac:chgData name="Steven Ekren" userId="599401d2-3d6a-41cf-a0dc-ae57d8ee58d2" providerId="ADAL" clId="{A4434740-626E-41F5-9A54-FFE53F4208AA}" dt="2018-08-28T18:27:02.409" v="259" actId="403"/>
          <ac:spMkLst>
            <pc:docMk/>
            <pc:sldMk cId="3001596175" sldId="3098"/>
            <ac:spMk id="4" creationId="{1AF34C8C-CE48-427D-AC32-F78EF937FB98}"/>
          </ac:spMkLst>
        </pc:spChg>
      </pc:sldChg>
      <pc:sldMasterChg chg="delSldLayout">
        <pc:chgData name="Steven Ekren" userId="599401d2-3d6a-41cf-a0dc-ae57d8ee58d2" providerId="ADAL" clId="{A4434740-626E-41F5-9A54-FFE53F4208AA}" dt="2018-08-28T18:12:20.801" v="86" actId="2696"/>
        <pc:sldMasterMkLst>
          <pc:docMk/>
          <pc:sldMasterMk cId="2760317693" sldId="2147483704"/>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122B1E-792B-477F-AAF5-200D34B56297}" type="datetimeFigureOut">
              <a:rPr lang="en-US" smtClean="0"/>
              <a:t>10/15/2018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80B0DF-3A7D-4E55-9F97-182683EA3075}" type="slidenum">
              <a:rPr lang="en-US" smtClean="0"/>
              <a:t>‹#›</a:t>
            </a:fld>
            <a:endParaRPr lang="en-US"/>
          </a:p>
        </p:txBody>
      </p:sp>
    </p:spTree>
    <p:extLst>
      <p:ext uri="{BB962C8B-B14F-4D97-AF65-F5344CB8AC3E}">
        <p14:creationId xmlns:p14="http://schemas.microsoft.com/office/powerpoint/2010/main" val="71323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29CEE2-F991-47E7-B9FB-37B91D7555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217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759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367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80229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88508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256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0718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87170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22417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2D98B-81F9-47E4-A200-273E019664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095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2D98B-81F9-47E4-A200-273E019664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059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842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2D98B-81F9-47E4-A200-273E019664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990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05976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477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63138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27992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8722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42844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26286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938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43535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58EEFE-BDEC-41AB-B5EB-D7D182FE39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615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87463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41233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682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19601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32883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19023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1919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9678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66884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0760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786340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263542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022987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0733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80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720241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993309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205350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785939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29049-90AB-4EFC-A7AE-8044AF6E53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784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290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834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7863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7168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7684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7250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4245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767498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465923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5232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4784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99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4988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1369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0837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605106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153705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4838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8191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005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2311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239773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286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0786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14C07-C471-4ED8-9DE8-33E0F3D112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672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21560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10/15/2018 11:36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39611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8.jp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6.emf"/><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0.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e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jpe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55E7-C974-4E83-85E2-10701E6107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CECECD-08D0-4E0C-90A5-49C710CA72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B26D6B-3F18-4F98-BBD7-E2712332AC3F}"/>
              </a:ext>
            </a:extLst>
          </p:cNvPr>
          <p:cNvSpPr>
            <a:spLocks noGrp="1"/>
          </p:cNvSpPr>
          <p:nvPr>
            <p:ph type="dt" sz="half" idx="10"/>
          </p:nvPr>
        </p:nvSpPr>
        <p:spPr/>
        <p:txBody>
          <a:bodyPr/>
          <a:lstStyle/>
          <a:p>
            <a:fld id="{60456910-BCE0-41C8-97DF-0F86D12BA2BD}" type="datetimeFigureOut">
              <a:rPr lang="en-US" smtClean="0"/>
              <a:t>10/15/2018</a:t>
            </a:fld>
            <a:endParaRPr lang="en-US"/>
          </a:p>
        </p:txBody>
      </p:sp>
      <p:sp>
        <p:nvSpPr>
          <p:cNvPr id="5" name="Footer Placeholder 4">
            <a:extLst>
              <a:ext uri="{FF2B5EF4-FFF2-40B4-BE49-F238E27FC236}">
                <a16:creationId xmlns:a16="http://schemas.microsoft.com/office/drawing/2014/main" id="{A6E1C1C6-BF58-4A1A-95E6-B03D5ED1A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DB7AE-E638-43FA-90F1-0215AF446155}"/>
              </a:ext>
            </a:extLst>
          </p:cNvPr>
          <p:cNvSpPr>
            <a:spLocks noGrp="1"/>
          </p:cNvSpPr>
          <p:nvPr>
            <p:ph type="sldNum" sz="quarter" idx="12"/>
          </p:nvPr>
        </p:nvSpPr>
        <p:spPr/>
        <p:txBody>
          <a:bodyPr/>
          <a:lstStyle/>
          <a:p>
            <a:fld id="{D470F822-C014-401A-8BC4-BBD0125AF406}" type="slidenum">
              <a:rPr lang="en-US" smtClean="0"/>
              <a:t>‹#›</a:t>
            </a:fld>
            <a:endParaRPr lang="en-US"/>
          </a:p>
        </p:txBody>
      </p:sp>
    </p:spTree>
    <p:extLst>
      <p:ext uri="{BB962C8B-B14F-4D97-AF65-F5344CB8AC3E}">
        <p14:creationId xmlns:p14="http://schemas.microsoft.com/office/powerpoint/2010/main" val="2541761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8504-E6DA-415A-9C38-3F518C83CD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E060A0-5CC9-4841-AB57-E97A80B3FEA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DEA0D-C736-4DFF-8D79-6511B6DC3904}"/>
              </a:ext>
            </a:extLst>
          </p:cNvPr>
          <p:cNvSpPr>
            <a:spLocks noGrp="1"/>
          </p:cNvSpPr>
          <p:nvPr>
            <p:ph type="dt" sz="half" idx="10"/>
          </p:nvPr>
        </p:nvSpPr>
        <p:spPr/>
        <p:txBody>
          <a:bodyPr/>
          <a:lstStyle/>
          <a:p>
            <a:fld id="{60456910-BCE0-41C8-97DF-0F86D12BA2BD}" type="datetimeFigureOut">
              <a:rPr lang="en-US" smtClean="0"/>
              <a:t>10/15/2018</a:t>
            </a:fld>
            <a:endParaRPr lang="en-US"/>
          </a:p>
        </p:txBody>
      </p:sp>
      <p:sp>
        <p:nvSpPr>
          <p:cNvPr id="5" name="Footer Placeholder 4">
            <a:extLst>
              <a:ext uri="{FF2B5EF4-FFF2-40B4-BE49-F238E27FC236}">
                <a16:creationId xmlns:a16="http://schemas.microsoft.com/office/drawing/2014/main" id="{ADCCF6FE-850D-4412-848C-86FC695CC3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358014-D805-4C98-8916-EF1F9385D200}"/>
              </a:ext>
            </a:extLst>
          </p:cNvPr>
          <p:cNvSpPr>
            <a:spLocks noGrp="1"/>
          </p:cNvSpPr>
          <p:nvPr>
            <p:ph type="sldNum" sz="quarter" idx="12"/>
          </p:nvPr>
        </p:nvSpPr>
        <p:spPr/>
        <p:txBody>
          <a:bodyPr/>
          <a:lstStyle/>
          <a:p>
            <a:fld id="{D470F822-C014-401A-8BC4-BBD0125AF406}" type="slidenum">
              <a:rPr lang="en-US" smtClean="0"/>
              <a:t>‹#›</a:t>
            </a:fld>
            <a:endParaRPr lang="en-US"/>
          </a:p>
        </p:txBody>
      </p:sp>
    </p:spTree>
    <p:extLst>
      <p:ext uri="{BB962C8B-B14F-4D97-AF65-F5344CB8AC3E}">
        <p14:creationId xmlns:p14="http://schemas.microsoft.com/office/powerpoint/2010/main" val="24481672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292209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337554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222360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7994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4459398"/>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1000947"/>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43710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9207525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6845236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accent1"/>
                    </a:gs>
                    <a:gs pos="0">
                      <a:schemeClr val="accent1"/>
                    </a:gs>
                  </a:gsLst>
                  <a:lin ang="5400000" scaled="0"/>
                </a:gradFill>
              </a:defRPr>
            </a:lvl1pPr>
          </a:lstStyle>
          <a:p>
            <a:r>
              <a:rPr lang="en-US"/>
              <a:t>Section title</a:t>
            </a:r>
          </a:p>
        </p:txBody>
      </p:sp>
    </p:spTree>
    <p:extLst>
      <p:ext uri="{BB962C8B-B14F-4D97-AF65-F5344CB8AC3E}">
        <p14:creationId xmlns:p14="http://schemas.microsoft.com/office/powerpoint/2010/main" val="61402544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66ECA3-65ED-4D55-B682-C56D374907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F22265-A5F1-410A-92CB-03BF4BBFBBD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B1FCE-5DEE-4115-8AE0-796F60DAB21F}"/>
              </a:ext>
            </a:extLst>
          </p:cNvPr>
          <p:cNvSpPr>
            <a:spLocks noGrp="1"/>
          </p:cNvSpPr>
          <p:nvPr>
            <p:ph type="dt" sz="half" idx="10"/>
          </p:nvPr>
        </p:nvSpPr>
        <p:spPr/>
        <p:txBody>
          <a:bodyPr/>
          <a:lstStyle/>
          <a:p>
            <a:fld id="{60456910-BCE0-41C8-97DF-0F86D12BA2BD}" type="datetimeFigureOut">
              <a:rPr lang="en-US" smtClean="0"/>
              <a:t>10/15/2018</a:t>
            </a:fld>
            <a:endParaRPr lang="en-US"/>
          </a:p>
        </p:txBody>
      </p:sp>
      <p:sp>
        <p:nvSpPr>
          <p:cNvPr id="5" name="Footer Placeholder 4">
            <a:extLst>
              <a:ext uri="{FF2B5EF4-FFF2-40B4-BE49-F238E27FC236}">
                <a16:creationId xmlns:a16="http://schemas.microsoft.com/office/drawing/2014/main" id="{86739956-E29F-4E26-902D-028FD05CE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BF4721-02FA-4E00-8EC3-D77602334571}"/>
              </a:ext>
            </a:extLst>
          </p:cNvPr>
          <p:cNvSpPr>
            <a:spLocks noGrp="1"/>
          </p:cNvSpPr>
          <p:nvPr>
            <p:ph type="sldNum" sz="quarter" idx="12"/>
          </p:nvPr>
        </p:nvSpPr>
        <p:spPr/>
        <p:txBody>
          <a:bodyPr/>
          <a:lstStyle/>
          <a:p>
            <a:fld id="{D470F822-C014-401A-8BC4-BBD0125AF406}" type="slidenum">
              <a:rPr lang="en-US" smtClean="0"/>
              <a:t>‹#›</a:t>
            </a:fld>
            <a:endParaRPr lang="en-US"/>
          </a:p>
        </p:txBody>
      </p:sp>
    </p:spTree>
    <p:extLst>
      <p:ext uri="{BB962C8B-B14F-4D97-AF65-F5344CB8AC3E}">
        <p14:creationId xmlns:p14="http://schemas.microsoft.com/office/powerpoint/2010/main" val="1000900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1868263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6537502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097556" y="0"/>
            <a:ext cx="6094444" cy="6856100"/>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itle 1"/>
          <p:cNvSpPr>
            <a:spLocks noGrp="1"/>
          </p:cNvSpPr>
          <p:nvPr>
            <p:ph type="title"/>
          </p:nvPr>
        </p:nvSpPr>
        <p:spPr>
          <a:xfrm>
            <a:off x="269241" y="289511"/>
            <a:ext cx="5378548" cy="899665"/>
          </a:xfrm>
        </p:spPr>
        <p:txBody>
          <a:bodyPr/>
          <a:lstStyle/>
          <a:p>
            <a:r>
              <a:rPr lang="en-US"/>
              <a:t>Click to edit Master title style</a:t>
            </a:r>
          </a:p>
        </p:txBody>
      </p:sp>
      <p:sp>
        <p:nvSpPr>
          <p:cNvPr id="6" name="Text Placeholder 5"/>
          <p:cNvSpPr>
            <a:spLocks noGrp="1"/>
          </p:cNvSpPr>
          <p:nvPr>
            <p:ph type="body" sz="quarter" idx="11"/>
          </p:nvPr>
        </p:nvSpPr>
        <p:spPr>
          <a:xfrm>
            <a:off x="269239" y="1197326"/>
            <a:ext cx="5377478"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703175"/>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248772"/>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1706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3459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3151656"/>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2015 Microsoft Corporation. All rights reserved. </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0203" y="3083652"/>
            <a:ext cx="3227129" cy="692057"/>
          </a:xfrm>
          <a:prstGeom prst="rect">
            <a:avLst/>
          </a:prstGeom>
        </p:spPr>
      </p:pic>
    </p:spTree>
    <p:extLst>
      <p:ext uri="{BB962C8B-B14F-4D97-AF65-F5344CB8AC3E}">
        <p14:creationId xmlns:p14="http://schemas.microsoft.com/office/powerpoint/2010/main" val="1952815970"/>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2015 Microsoft Corporation. All rights reserved. </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0205" y="3083652"/>
            <a:ext cx="3227129" cy="692059"/>
          </a:xfrm>
          <a:prstGeom prst="rect">
            <a:avLst/>
          </a:prstGeom>
        </p:spPr>
      </p:pic>
    </p:spTree>
    <p:extLst>
      <p:ext uri="{BB962C8B-B14F-4D97-AF65-F5344CB8AC3E}">
        <p14:creationId xmlns:p14="http://schemas.microsoft.com/office/powerpoint/2010/main" val="28478838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88253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D83B0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4A39AD-6A8B-4B9D-8EC9-A31D031CAB03}"/>
              </a:ext>
            </a:extLst>
          </p:cNvPr>
          <p:cNvSpPr/>
          <p:nvPr userDrawn="1"/>
        </p:nvSpPr>
        <p:spPr bwMode="gray">
          <a:xfrm>
            <a:off x="0" y="5622376"/>
            <a:ext cx="12192000" cy="123562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a:extLst>
              <a:ext uri="{FF2B5EF4-FFF2-40B4-BE49-F238E27FC236}">
                <a16:creationId xmlns:a16="http://schemas.microsoft.com/office/drawing/2014/main" id="{05DC8598-8F7C-4646-B031-B4294723D743}"/>
              </a:ext>
            </a:extLst>
          </p:cNvPr>
          <p:cNvPicPr>
            <a:picLocks noChangeAspect="1"/>
          </p:cNvPicPr>
          <p:nvPr userDrawn="1"/>
        </p:nvPicPr>
        <p:blipFill>
          <a:blip r:embed="rId2"/>
          <a:stretch>
            <a:fillRect/>
          </a:stretch>
        </p:blipFill>
        <p:spPr>
          <a:xfrm>
            <a:off x="462280" y="6072559"/>
            <a:ext cx="1456418" cy="310896"/>
          </a:xfrm>
          <a:prstGeom prst="rect">
            <a:avLst/>
          </a:prstGeom>
        </p:spPr>
      </p:pic>
    </p:spTree>
    <p:extLst>
      <p:ext uri="{BB962C8B-B14F-4D97-AF65-F5344CB8AC3E}">
        <p14:creationId xmlns:p14="http://schemas.microsoft.com/office/powerpoint/2010/main" val="37430339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onfidentiality">
    <p:bg>
      <p:bgRef idx="1001">
        <a:schemeClr val="bg1"/>
      </p:bgRef>
    </p:bg>
    <p:spTree>
      <p:nvGrpSpPr>
        <p:cNvPr id="1" name=""/>
        <p:cNvGrpSpPr/>
        <p:nvPr/>
      </p:nvGrpSpPr>
      <p:grpSpPr>
        <a:xfrm>
          <a:off x="0" y="0"/>
          <a:ext cx="0" cy="0"/>
          <a:chOff x="0" y="0"/>
          <a:chExt cx="0" cy="0"/>
        </a:xfrm>
      </p:grpSpPr>
      <p:sp>
        <p:nvSpPr>
          <p:cNvPr id="5" name="TextBox 4"/>
          <p:cNvSpPr txBox="1"/>
          <p:nvPr userDrawn="1"/>
        </p:nvSpPr>
        <p:spPr>
          <a:xfrm>
            <a:off x="186431" y="586460"/>
            <a:ext cx="11860567" cy="5886420"/>
          </a:xfrm>
          <a:prstGeom prst="rect">
            <a:avLst/>
          </a:prstGeom>
          <a:noFill/>
        </p:spPr>
        <p:txBody>
          <a:bodyPr wrap="square" rtlCol="0">
            <a:spAutoFit/>
          </a:bodyPr>
          <a:lstStyle/>
          <a:p>
            <a:pPr marL="609327" lvl="1" algn="ctr" defTabSz="1218651">
              <a:spcAft>
                <a:spcPts val="800"/>
              </a:spcAft>
            </a:pPr>
            <a:r>
              <a:rPr lang="en-IE" sz="1765">
                <a:latin typeface="Segoe UI Light" panose="020B0502040204020203" pitchFamily="34" charset="0"/>
                <a:cs typeface="Segoe UI Light" panose="020B0502040204020203" pitchFamily="34" charset="0"/>
              </a:rPr>
              <a:t>A Friendly Reminder…</a:t>
            </a:r>
          </a:p>
          <a:p>
            <a:pPr marL="609327" lvl="1" algn="ctr" defTabSz="1218651">
              <a:spcAft>
                <a:spcPts val="800"/>
              </a:spcAft>
            </a:pPr>
            <a:r>
              <a:rPr lang="en-IE" sz="2353">
                <a:latin typeface="Segoe UI Light" panose="020B0502040204020203" pitchFamily="34" charset="0"/>
                <a:cs typeface="Segoe UI Light" panose="020B0502040204020203" pitchFamily="34" charset="0"/>
              </a:rPr>
              <a:t>MICROSOFT CONFIDENTIAL – for TAP discussion purposes only.</a:t>
            </a:r>
          </a:p>
          <a:p>
            <a:pPr marL="380844" indent="-380844" defTabSz="1218651">
              <a:buFont typeface="Wingdings" panose="05000000000000000000" pitchFamily="2" charset="2"/>
              <a:buChar char="§"/>
            </a:pPr>
            <a:r>
              <a:rPr lang="en-IE" sz="1400">
                <a:latin typeface="Segoe UI Light" panose="020B0502040204020203" pitchFamily="34" charset="0"/>
                <a:cs typeface="Segoe UI Light" panose="020B0502040204020203" pitchFamily="34" charset="0"/>
              </a:rPr>
              <a:t>The information contained in this presentation is Microsoft “Confidential Information” subject to confidentiality and non-disclosure obligations between your company and Microsoft. You may not disclose any of the information in this presentation to any third party without Microsoft’s prior written consent.</a:t>
            </a:r>
          </a:p>
          <a:p>
            <a:pPr marL="380844" indent="-380844" defTabSz="1218651">
              <a:buFont typeface="Wingdings" panose="05000000000000000000" pitchFamily="2" charset="2"/>
              <a:buChar char="§"/>
            </a:pPr>
            <a:r>
              <a:rPr lang="en-IE" sz="1400">
                <a:latin typeface="Segoe UI Light" panose="020B0502040204020203" pitchFamily="34" charset="0"/>
                <a:cs typeface="Segoe UI Light" panose="020B0502040204020203" pitchFamily="34" charset="0"/>
              </a:rPr>
              <a:t>Please protect this document as securely as you would your own highly confidential information; do not distribute outside of the core team working with Microsoft, and do not post to broadly accessible shares.</a:t>
            </a:r>
          </a:p>
          <a:p>
            <a:pPr marL="380844" indent="-380844" defTabSz="1218651">
              <a:buFont typeface="Wingdings" panose="05000000000000000000" pitchFamily="2" charset="2"/>
              <a:buChar char="§"/>
            </a:pPr>
            <a:r>
              <a:rPr lang="en-US" sz="1400">
                <a:latin typeface="Segoe UI Light" panose="020B0502040204020203" pitchFamily="34" charset="0"/>
                <a:cs typeface="Segoe UI Light" panose="020B0502040204020203" pitchFamily="34" charset="0"/>
              </a:rPr>
              <a:t>This presentation is for informational purposes only as part of your engagement with the Windows product group. </a:t>
            </a:r>
            <a:r>
              <a:rPr lang="en-US" sz="1400" b="1">
                <a:latin typeface="Segoe UI Light" panose="020B0502040204020203" pitchFamily="34" charset="0"/>
                <a:cs typeface="Segoe UI Light" panose="020B0502040204020203" pitchFamily="34" charset="0"/>
              </a:rPr>
              <a:t>Microsoft makes no warranties, express or implied, in this presentation.</a:t>
            </a:r>
            <a:endParaRPr lang="en-US" sz="1400">
              <a:latin typeface="Segoe UI Light" panose="020B0502040204020203" pitchFamily="34" charset="0"/>
              <a:cs typeface="Segoe UI Light" panose="020B0502040204020203" pitchFamily="34" charset="0"/>
            </a:endParaRPr>
          </a:p>
          <a:p>
            <a:pPr marL="380844" indent="-380844" defTabSz="1218651">
              <a:buFont typeface="Wingdings" panose="05000000000000000000" pitchFamily="2" charset="2"/>
              <a:buChar char="§"/>
            </a:pPr>
            <a:r>
              <a:rPr lang="en-US" sz="1400">
                <a:latin typeface="Segoe UI Light" panose="020B0502040204020203" pitchFamily="34" charset="0"/>
                <a:cs typeface="Segoe UI Light" panose="020B0502040204020203" pitchFamily="34" charset="0"/>
              </a:rPr>
              <a:t>Nothing in this presentation modifies any of the terms and conditions of Microsoft’s written and signed agreements. This is not an offer and applicable terms and the information provided is subject to revision and may be changed at any time by Microsoft.</a:t>
            </a:r>
          </a:p>
          <a:p>
            <a:pPr marL="380844" indent="-380844" defTabSz="1218651">
              <a:buFont typeface="Wingdings" panose="05000000000000000000" pitchFamily="2" charset="2"/>
              <a:buChar char="§"/>
            </a:pPr>
            <a:r>
              <a:rPr lang="en-US" sz="1400">
                <a:latin typeface="Segoe UI Light" panose="020B0502040204020203" pitchFamily="34" charset="0"/>
                <a:cs typeface="Segoe UI Light" panose="020B0502040204020203" pitchFamily="34" charset="0"/>
              </a:rPr>
              <a:t>This document does not give you or your organization any license to any patents, trademarks, copyrights, or other intellectual property covering the subject matter in this document.</a:t>
            </a:r>
            <a:endParaRPr lang="en-IE" sz="1400">
              <a:latin typeface="Segoe UI Light" panose="020B0502040204020203" pitchFamily="34" charset="0"/>
              <a:cs typeface="Segoe UI Light" panose="020B0502040204020203" pitchFamily="34" charset="0"/>
            </a:endParaRPr>
          </a:p>
          <a:p>
            <a:pPr marL="380844" indent="-380844" defTabSz="1218651">
              <a:buFont typeface="Wingdings" panose="05000000000000000000" pitchFamily="2" charset="2"/>
              <a:buChar char="§"/>
            </a:pPr>
            <a:r>
              <a:rPr lang="en-IE" sz="1400">
                <a:latin typeface="Segoe UI Light" panose="020B0502040204020203" pitchFamily="34" charset="0"/>
                <a:cs typeface="Segoe UI Light" panose="020B0502040204020203" pitchFamily="34" charset="0"/>
              </a:rPr>
              <a:t>All processes, tools and functionality described in this presentation are proposed.</a:t>
            </a:r>
            <a:r>
              <a:rPr lang="en-US" sz="1400">
                <a:latin typeface="Segoe UI Light" panose="020B0502040204020203" pitchFamily="34" charset="0"/>
                <a:cs typeface="Segoe UI Light" panose="020B0502040204020203" pitchFamily="34" charset="0"/>
              </a:rPr>
              <a:t> </a:t>
            </a:r>
          </a:p>
          <a:p>
            <a:pPr marL="380844" indent="-380844" defTabSz="1218651">
              <a:buFont typeface="Wingdings" panose="05000000000000000000" pitchFamily="2" charset="2"/>
              <a:buChar char="§"/>
            </a:pPr>
            <a:r>
              <a:rPr lang="en-US" sz="1400">
                <a:latin typeface="Segoe UI Light" panose="020B0502040204020203" pitchFamily="34" charset="0"/>
                <a:cs typeface="Segoe UI Light" panose="020B0502040204020203" pitchFamily="34" charset="0"/>
              </a:rPr>
              <a:t>The information contained in this presentation represents the current view of Microsoft on the issues discussed as of the date of presentation. Because Microsoft must respond to changing market conditions, it should not be interpreted to be a commitment on the part of Microsoft, and Microsoft cannot guarantee the accuracy of any information presented after the date of presentation.</a:t>
            </a:r>
          </a:p>
          <a:p>
            <a:pPr marL="380844" indent="-380844" defTabSz="1218651">
              <a:buFont typeface="Wingdings" panose="05000000000000000000" pitchFamily="2" charset="2"/>
              <a:buChar char="§"/>
            </a:pPr>
            <a:r>
              <a:rPr lang="en-US" sz="1400">
                <a:latin typeface="Segoe UI Light" panose="020B0502040204020203" pitchFamily="34" charset="0"/>
                <a:cs typeface="Segoe UI Light" panose="020B0502040204020203" pitchFamily="34" charset="0"/>
              </a:rPr>
              <a:t>Complying with all applicable copyright laws is the responsibility of the user. Without limiting the rights under copyright, no part of this presentation may be reproduced, stored in or introduced into a retrieval system, or transmitted in any form or by any means (electronic, mechanical, photocopying, recording, or otherwise), or for any purpose, without the express written permission of Microsoft Corporation.</a:t>
            </a:r>
          </a:p>
          <a:p>
            <a:pPr marL="380844" indent="-380844" defTabSz="1218651">
              <a:buFont typeface="Arial" pitchFamily="34" charset="0"/>
              <a:buChar char="•"/>
            </a:pPr>
            <a:endParaRPr lang="en-US" sz="1400">
              <a:latin typeface="Segoe UI Light" panose="020B0502040204020203" pitchFamily="34" charset="0"/>
              <a:cs typeface="Segoe UI Light" panose="020B0502040204020203" pitchFamily="34" charset="0"/>
            </a:endParaRPr>
          </a:p>
          <a:p>
            <a:pPr marL="387193" lvl="1" defTabSz="1218651"/>
            <a:r>
              <a:rPr lang="en-US" sz="1400">
                <a:latin typeface="Segoe UI Light" panose="020B0502040204020203" pitchFamily="34" charset="0"/>
                <a:cs typeface="Segoe UI Light" panose="020B0502040204020203" pitchFamily="34" charset="0"/>
              </a:rPr>
              <a:t>This document may contain certain security features, including both visible and invisible watermarking and unique identifiers.</a:t>
            </a:r>
          </a:p>
          <a:p>
            <a:pPr marL="387193" lvl="1" defTabSz="1218651"/>
            <a:endParaRPr lang="en-US" sz="1400">
              <a:latin typeface="Segoe UI Light" panose="020B0502040204020203" pitchFamily="34" charset="0"/>
              <a:cs typeface="Segoe UI Light" panose="020B0502040204020203" pitchFamily="34" charset="0"/>
            </a:endParaRPr>
          </a:p>
          <a:p>
            <a:pPr marL="387193" lvl="1" defTabSz="1218651"/>
            <a:r>
              <a:rPr lang="en-US" sz="1400">
                <a:latin typeface="Segoe UI Light" panose="020B0502040204020203" pitchFamily="34" charset="0"/>
                <a:cs typeface="Segoe UI Light" panose="020B0502040204020203" pitchFamily="34" charset="0"/>
              </a:rPr>
              <a:t>© 2016 Microsoft Corporation. All rights reserved.</a:t>
            </a:r>
          </a:p>
          <a:p>
            <a:pPr marL="387193" lvl="1" defTabSz="1218651"/>
            <a:r>
              <a:rPr lang="en-US" sz="1400">
                <a:latin typeface="Segoe UI Light" panose="020B0502040204020203" pitchFamily="34" charset="0"/>
                <a:cs typeface="Segoe UI Light" panose="020B0502040204020203" pitchFamily="34" charset="0"/>
              </a:rPr>
              <a:t>Microsoft and Windows are either registered trademarks or trademarks of Microsoft Corporation in the United States or other countries or regions.</a:t>
            </a:r>
          </a:p>
        </p:txBody>
      </p:sp>
    </p:spTree>
    <p:extLst>
      <p:ext uri="{BB962C8B-B14F-4D97-AF65-F5344CB8AC3E}">
        <p14:creationId xmlns:p14="http://schemas.microsoft.com/office/powerpoint/2010/main" val="22622238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880" spc="-98" baseline="0">
                <a:gradFill>
                  <a:gsLst>
                    <a:gs pos="5833">
                      <a:schemeClr val="tx1"/>
                    </a:gs>
                    <a:gs pos="53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4" y="3878574"/>
            <a:ext cx="8964186" cy="1792326"/>
          </a:xfrm>
          <a:noFill/>
        </p:spPr>
        <p:txBody>
          <a:bodyPr lIns="182880" tIns="146304" rIns="182880" bIns="146304">
            <a:noAutofit/>
          </a:bodyPr>
          <a:lstStyle>
            <a:lvl1pPr marL="0" indent="0">
              <a:spcBef>
                <a:spcPts val="0"/>
              </a:spcBef>
              <a:buNone/>
              <a:defRPr sz="3527" spc="0" baseline="0">
                <a:gradFill>
                  <a:gsLst>
                    <a:gs pos="5833">
                      <a:schemeClr val="tx1"/>
                    </a:gs>
                    <a:gs pos="53000">
                      <a:schemeClr val="tx1"/>
                    </a:gs>
                  </a:gsLst>
                  <a:lin ang="5400000" scaled="0"/>
                </a:gradFill>
                <a:latin typeface="+mj-lt"/>
              </a:defRPr>
            </a:lvl1pPr>
          </a:lstStyle>
          <a:p>
            <a:pPr lvl="0"/>
            <a:r>
              <a:rPr lang="en-US"/>
              <a:t>Speaker Name</a:t>
            </a:r>
          </a:p>
        </p:txBody>
      </p:sp>
      <p:sp>
        <p:nvSpPr>
          <p:cNvPr id="2" name="Footer Placeholder 1"/>
          <p:cNvSpPr>
            <a:spLocks noGrp="1"/>
          </p:cNvSpPr>
          <p:nvPr>
            <p:ph type="ftr" sz="quarter" idx="13"/>
          </p:nvPr>
        </p:nvSpPr>
        <p:spPr/>
        <p:txBody>
          <a:bodyPr/>
          <a:lstStyle/>
          <a:p>
            <a:endParaRPr lang="en-US"/>
          </a:p>
        </p:txBody>
      </p:sp>
      <p:sp>
        <p:nvSpPr>
          <p:cNvPr id="3" name="Slide Number Placeholder 2"/>
          <p:cNvSpPr>
            <a:spLocks noGrp="1"/>
          </p:cNvSpPr>
          <p:nvPr>
            <p:ph type="sldNum" sz="quarter" idx="14"/>
          </p:nvPr>
        </p:nvSpPr>
        <p:spPr/>
        <p:txBody>
          <a:bodyPr/>
          <a:lstStyle/>
          <a:p>
            <a:fld id="{E12A05D0-ECAD-4F71-9B5F-3359BA037FE4}" type="slidenum">
              <a:rPr lang="en-US" smtClean="0"/>
              <a:t>‹#›</a:t>
            </a:fld>
            <a:endParaRPr lang="en-US"/>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bwMode="invGray">
          <a:xfrm>
            <a:off x="455228" y="470410"/>
            <a:ext cx="1606863" cy="352152"/>
          </a:xfrm>
          <a:prstGeom prst="rect">
            <a:avLst/>
          </a:prstGeom>
        </p:spPr>
      </p:pic>
    </p:spTree>
    <p:extLst>
      <p:ext uri="{BB962C8B-B14F-4D97-AF65-F5344CB8AC3E}">
        <p14:creationId xmlns:p14="http://schemas.microsoft.com/office/powerpoint/2010/main" val="17256914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Only">
    <p:bg bwMode="gray">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0D5AEB-15FF-40E0-B44E-FFF6BAE77249}"/>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91173198"/>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entered Headline">
    <p:bg bwMode="ltGray">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D261A7-E43B-4B48-B1AB-9B168FD192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1377557"/>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entered Headline">
    <p:bg bwMode="ltGray">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EC0B60-70B4-4FB5-B411-6D3089BE0F2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75149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box">
    <p:bg bwMode="ltGray">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D8C765-3278-4487-8135-F424E52F4C84}"/>
              </a:ext>
            </a:extLst>
          </p:cNvPr>
          <p:cNvSpPr/>
          <p:nvPr userDrawn="1"/>
        </p:nvSpPr>
        <p:spPr bwMode="auto">
          <a:xfrm>
            <a:off x="2" y="1690688"/>
            <a:ext cx="12191135" cy="516731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54825507-3408-4261-840E-DF2CEF6277F7}"/>
              </a:ext>
            </a:extLst>
          </p:cNvPr>
          <p:cNvSpPr/>
          <p:nvPr userDrawn="1"/>
        </p:nvSpPr>
        <p:spPr bwMode="auto">
          <a:xfrm>
            <a:off x="7555784" y="1592700"/>
            <a:ext cx="4635352" cy="5265301"/>
          </a:xfrm>
          <a:custGeom>
            <a:avLst/>
            <a:gdLst>
              <a:gd name="connsiteX0" fmla="*/ 2472081 w 4728300"/>
              <a:gd name="connsiteY0" fmla="*/ 0 h 5370120"/>
              <a:gd name="connsiteX1" fmla="*/ 3165358 w 4728300"/>
              <a:gd name="connsiteY1" fmla="*/ 0 h 5370120"/>
              <a:gd name="connsiteX2" fmla="*/ 4728300 w 4728300"/>
              <a:gd name="connsiteY2" fmla="*/ 3395191 h 5370120"/>
              <a:gd name="connsiteX3" fmla="*/ 4728300 w 4728300"/>
              <a:gd name="connsiteY3" fmla="*/ 5370120 h 5370120"/>
              <a:gd name="connsiteX4" fmla="*/ 0 w 4728300"/>
              <a:gd name="connsiteY4" fmla="*/ 5370120 h 5370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8300" h="5370120">
                <a:moveTo>
                  <a:pt x="2472081" y="0"/>
                </a:moveTo>
                <a:lnTo>
                  <a:pt x="3165358" y="0"/>
                </a:lnTo>
                <a:lnTo>
                  <a:pt x="4728300" y="3395191"/>
                </a:lnTo>
                <a:lnTo>
                  <a:pt x="4728300" y="5370120"/>
                </a:lnTo>
                <a:lnTo>
                  <a:pt x="0" y="537012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9405F360-24DA-4621-A697-392389DA88A9}"/>
              </a:ext>
            </a:extLst>
          </p:cNvPr>
          <p:cNvSpPr>
            <a:spLocks noGrp="1"/>
          </p:cNvSpPr>
          <p:nvPr>
            <p:ph type="body" sz="quarter" idx="10"/>
          </p:nvPr>
        </p:nvSpPr>
        <p:spPr>
          <a:xfrm>
            <a:off x="268929" y="2034952"/>
            <a:ext cx="7692756" cy="1775345"/>
          </a:xfrm>
        </p:spPr>
        <p:txBody>
          <a:bodyPr>
            <a:noAutofit/>
          </a:bodyPr>
          <a:lstStyle>
            <a:lvl1pPr marL="0" indent="0">
              <a:buNone/>
              <a:defRPr sz="3528">
                <a:solidFill>
                  <a:schemeClr val="bg1"/>
                </a:solidFill>
              </a:defRPr>
            </a:lvl1pPr>
            <a:lvl2pPr marL="222499" indent="-222499">
              <a:spcBef>
                <a:spcPts val="588"/>
              </a:spcBef>
              <a:spcAft>
                <a:spcPts val="588"/>
              </a:spcAft>
              <a:defRPr sz="1961">
                <a:solidFill>
                  <a:schemeClr val="bg1"/>
                </a:solidFill>
              </a:defRPr>
            </a:lvl2pPr>
            <a:lvl3pPr marL="222499" indent="-222499">
              <a:defRPr>
                <a:solidFill>
                  <a:schemeClr val="bg1"/>
                </a:solidFill>
              </a:defRPr>
            </a:lvl3pPr>
            <a:lvl4pPr marL="222499" indent="-222499">
              <a:defRPr>
                <a:solidFill>
                  <a:schemeClr val="bg1"/>
                </a:solidFill>
              </a:defRPr>
            </a:lvl4pPr>
            <a:lvl5pPr marL="222499" indent="-222499">
              <a:defRPr>
                <a:solidFill>
                  <a:schemeClr val="bg1"/>
                </a:solidFill>
              </a:defRPr>
            </a:lvl5pPr>
          </a:lstStyle>
          <a:p>
            <a:pPr lvl="0"/>
            <a:r>
              <a:rPr lang="en-US"/>
              <a:t>Edit Master text styles</a:t>
            </a:r>
          </a:p>
          <a:p>
            <a:pPr lvl="1"/>
            <a:r>
              <a:rPr lang="en-US"/>
              <a:t>Second level</a:t>
            </a:r>
          </a:p>
        </p:txBody>
      </p:sp>
      <p:sp>
        <p:nvSpPr>
          <p:cNvPr id="5" name="Title 4">
            <a:extLst>
              <a:ext uri="{FF2B5EF4-FFF2-40B4-BE49-F238E27FC236}">
                <a16:creationId xmlns:a16="http://schemas.microsoft.com/office/drawing/2014/main" id="{C65C0807-066C-46DD-A535-7E0EC69AD253}"/>
              </a:ext>
            </a:extLst>
          </p:cNvPr>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651102C5-2955-4416-B5D7-2CF7F56AA2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555784" y="1690688"/>
            <a:ext cx="4635352" cy="5167312"/>
          </a:xfrm>
          <a:custGeom>
            <a:avLst/>
            <a:gdLst>
              <a:gd name="connsiteX0" fmla="*/ 0 w 4636009"/>
              <a:gd name="connsiteY0" fmla="*/ 0 h 5167312"/>
              <a:gd name="connsiteX1" fmla="*/ 4636009 w 4636009"/>
              <a:gd name="connsiteY1" fmla="*/ 0 h 5167312"/>
              <a:gd name="connsiteX2" fmla="*/ 4636009 w 4636009"/>
              <a:gd name="connsiteY2" fmla="*/ 5167312 h 5167312"/>
              <a:gd name="connsiteX3" fmla="*/ 276091 w 4636009"/>
              <a:gd name="connsiteY3" fmla="*/ 5167312 h 5167312"/>
              <a:gd name="connsiteX4" fmla="*/ 2669970 w 4636009"/>
              <a:gd name="connsiteY4" fmla="*/ 952 h 5167312"/>
              <a:gd name="connsiteX5" fmla="*/ 0 w 4636009"/>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6009" h="5167312">
                <a:moveTo>
                  <a:pt x="0" y="0"/>
                </a:moveTo>
                <a:lnTo>
                  <a:pt x="4636009" y="0"/>
                </a:lnTo>
                <a:lnTo>
                  <a:pt x="4636009" y="5167312"/>
                </a:lnTo>
                <a:lnTo>
                  <a:pt x="276091" y="5167312"/>
                </a:lnTo>
                <a:lnTo>
                  <a:pt x="2669970" y="952"/>
                </a:lnTo>
                <a:lnTo>
                  <a:pt x="0" y="952"/>
                </a:lnTo>
                <a:close/>
              </a:path>
            </a:pathLst>
          </a:custGeom>
        </p:spPr>
      </p:pic>
    </p:spTree>
    <p:extLst>
      <p:ext uri="{BB962C8B-B14F-4D97-AF65-F5344CB8AC3E}">
        <p14:creationId xmlns:p14="http://schemas.microsoft.com/office/powerpoint/2010/main" val="3117840175"/>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8930" y="1203613"/>
            <a:ext cx="6755403" cy="1880515"/>
          </a:xfrm>
        </p:spPr>
        <p:txBody>
          <a:bodyPr wrap="square">
            <a:spAutoFit/>
          </a:bodyPr>
          <a:lstStyle>
            <a:lvl1pPr marL="0" indent="0">
              <a:spcBef>
                <a:spcPts val="1765"/>
              </a:spcBef>
              <a:buNone/>
              <a:defRPr sz="3200">
                <a:solidFill>
                  <a:schemeClr val="accent1"/>
                </a:solidFill>
              </a:defRPr>
            </a:lvl1pPr>
            <a:lvl2pPr marL="0" indent="0">
              <a:buNone/>
              <a:defRPr sz="2000"/>
            </a:lvl2pPr>
            <a:lvl3pPr marL="0" indent="0">
              <a:buNone/>
              <a:defRPr sz="1800"/>
            </a:lvl3pPr>
            <a:lvl4pPr marL="0" indent="0">
              <a:buNone/>
              <a:defRPr sz="1800"/>
            </a:lvl4pPr>
            <a:lvl5pPr marL="0" indent="0">
              <a:buNone/>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bwMode="auto">
          <a:xfrm>
            <a:off x="7024645" y="0"/>
            <a:ext cx="5167357"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C988CD36-445F-470B-A29A-04A6CFA92488}"/>
              </a:ext>
            </a:extLst>
          </p:cNvPr>
          <p:cNvSpPr>
            <a:spLocks noGrp="1"/>
          </p:cNvSpPr>
          <p:nvPr>
            <p:ph type="title"/>
          </p:nvPr>
        </p:nvSpPr>
        <p:spPr>
          <a:xfrm>
            <a:off x="268930" y="291104"/>
            <a:ext cx="6755715" cy="899665"/>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423223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mall Title Only">
    <p:bg bwMode="gray">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DDA380-8DA5-4C64-8CEA-1D351DB9CB2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1585073"/>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Blank">
    <p:bg bwMode="gray">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C5E8F-5AAE-48B5-8682-24131F525CCA}"/>
              </a:ext>
            </a:extLst>
          </p:cNvPr>
          <p:cNvSpPr>
            <a:spLocks noGrp="1"/>
          </p:cNvSpPr>
          <p:nvPr>
            <p:ph type="title"/>
          </p:nvPr>
        </p:nvSpPr>
        <p:spPr/>
        <p:txBody>
          <a:bodyPr/>
          <a:lstStyle>
            <a:lvl1pPr algn="l">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26249574"/>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38192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
    <p:bg>
      <p:bgPr>
        <a:solidFill>
          <a:schemeClr val="tx1">
            <a:lumMod val="85000"/>
            <a:lumOff val="1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7903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B44098-586F-4E41-839A-6A52CC37E810}"/>
              </a:ext>
            </a:extLst>
          </p:cNvPr>
          <p:cNvSpPr>
            <a:spLocks noGrp="1"/>
          </p:cNvSpPr>
          <p:nvPr>
            <p:ph type="title"/>
          </p:nvPr>
        </p:nvSpPr>
        <p:spPr>
          <a:xfrm>
            <a:off x="268930" y="2781527"/>
            <a:ext cx="4348371" cy="1096418"/>
          </a:xfrm>
        </p:spPr>
        <p:txBody>
          <a:bodyPr/>
          <a:lstStyle/>
          <a:p>
            <a:r>
              <a:rPr lang="en-US"/>
              <a:t>Click to edit Master title style</a:t>
            </a:r>
          </a:p>
        </p:txBody>
      </p:sp>
    </p:spTree>
    <p:extLst>
      <p:ext uri="{BB962C8B-B14F-4D97-AF65-F5344CB8AC3E}">
        <p14:creationId xmlns:p14="http://schemas.microsoft.com/office/powerpoint/2010/main" val="31521350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B44098-586F-4E41-839A-6A52CC37E810}"/>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2533955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Section Title 1">
    <p:bg bwMode="lt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081062"/>
            <a:ext cx="11655840" cy="2692769"/>
          </a:xfrm>
        </p:spPr>
        <p:txBody>
          <a:bodyPr/>
          <a:lstStyle>
            <a:lvl1pPr algn="l">
              <a:defRPr sz="6469">
                <a:gradFill>
                  <a:gsLst>
                    <a:gs pos="885">
                      <a:schemeClr val="tx1"/>
                    </a:gs>
                    <a:gs pos="11194">
                      <a:schemeClr val="tx1"/>
                    </a:gs>
                  </a:gsLst>
                  <a:lin ang="5400000" scaled="0"/>
                </a:gradFill>
              </a:defRPr>
            </a:lvl1pPr>
          </a:lstStyle>
          <a:p>
            <a:r>
              <a:rPr lang="en-US"/>
              <a:t>Click to edit Master title style</a:t>
            </a:r>
          </a:p>
        </p:txBody>
      </p:sp>
      <p:sp>
        <p:nvSpPr>
          <p:cNvPr id="13" name="Rectangle 12">
            <a:extLst>
              <a:ext uri="{FF2B5EF4-FFF2-40B4-BE49-F238E27FC236}">
                <a16:creationId xmlns:a16="http://schemas.microsoft.com/office/drawing/2014/main" id="{DE2AD67E-565A-40E3-941D-025B0587693B}"/>
              </a:ext>
            </a:extLst>
          </p:cNvPr>
          <p:cNvSpPr/>
          <p:nvPr userDrawn="1"/>
        </p:nvSpPr>
        <p:spPr>
          <a:xfrm>
            <a:off x="324085" y="443003"/>
            <a:ext cx="3298275" cy="1446230"/>
          </a:xfrm>
          <a:prstGeom prst="rect">
            <a:avLst/>
          </a:prstGeom>
        </p:spPr>
        <p:txBody>
          <a:bodyPr wrap="none">
            <a:spAutoFit/>
          </a:bodyPr>
          <a:lstStyle/>
          <a:p>
            <a:r>
              <a:rPr kumimoji="0" lang="en-US" sz="8625" b="1" i="0" u="none" strike="noStrike" kern="1200" cap="none" spc="-100" normalizeH="0" baseline="0" noProof="0">
                <a:ln w="3175">
                  <a:noFill/>
                </a:ln>
                <a:gradFill>
                  <a:gsLst>
                    <a:gs pos="885">
                      <a:srgbClr val="FFFFFF"/>
                    </a:gs>
                    <a:gs pos="11194">
                      <a:srgbClr val="FFFFFF"/>
                    </a:gs>
                  </a:gsLst>
                  <a:lin ang="5400000" scaled="0"/>
                </a:gradFill>
                <a:effectLst/>
                <a:uLnTx/>
                <a:uFillTx/>
                <a:latin typeface="+mn-lt"/>
                <a:ea typeface="+mn-ea"/>
                <a:cs typeface="Segoe UI" pitchFamily="34" charset="0"/>
              </a:rPr>
              <a:t>Demo</a:t>
            </a:r>
            <a:endParaRPr lang="en-US" sz="1765"/>
          </a:p>
        </p:txBody>
      </p:sp>
    </p:spTree>
    <p:extLst>
      <p:ext uri="{BB962C8B-B14F-4D97-AF65-F5344CB8AC3E}">
        <p14:creationId xmlns:p14="http://schemas.microsoft.com/office/powerpoint/2010/main" val="5417399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6"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169926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DE197-413E-4458-885B-1D0BB32E99BC}"/>
              </a:ext>
            </a:extLst>
          </p:cNvPr>
          <p:cNvSpPr>
            <a:spLocks noGrp="1"/>
          </p:cNvSpPr>
          <p:nvPr>
            <p:ph type="ctrTitle"/>
          </p:nvPr>
        </p:nvSpPr>
        <p:spPr>
          <a:xfrm>
            <a:off x="1524000" y="1122363"/>
            <a:ext cx="9144000" cy="2387600"/>
          </a:xfrm>
        </p:spPr>
        <p:txBody>
          <a:bodyPr anchor="b"/>
          <a:lstStyle>
            <a:lvl1pPr algn="ctr">
              <a:defRPr sz="5996"/>
            </a:lvl1pPr>
          </a:lstStyle>
          <a:p>
            <a:r>
              <a:rPr lang="en-US"/>
              <a:t>Click to edit Master title style</a:t>
            </a:r>
          </a:p>
        </p:txBody>
      </p:sp>
      <p:sp>
        <p:nvSpPr>
          <p:cNvPr id="3" name="Subtitle 2">
            <a:extLst>
              <a:ext uri="{FF2B5EF4-FFF2-40B4-BE49-F238E27FC236}">
                <a16:creationId xmlns:a16="http://schemas.microsoft.com/office/drawing/2014/main" id="{3C320A14-1C49-4458-AF8C-C1F3A37F59EE}"/>
              </a:ext>
            </a:extLst>
          </p:cNvPr>
          <p:cNvSpPr>
            <a:spLocks noGrp="1"/>
          </p:cNvSpPr>
          <p:nvPr>
            <p:ph type="subTitle" idx="1"/>
          </p:nvPr>
        </p:nvSpPr>
        <p:spPr>
          <a:xfrm>
            <a:off x="1524000" y="3602039"/>
            <a:ext cx="9144000" cy="517065"/>
          </a:xfrm>
        </p:spPr>
        <p:txBody>
          <a:bodyPr/>
          <a:lstStyle>
            <a:lvl1pPr marL="0" indent="0" algn="ctr">
              <a:buNone/>
              <a:defRPr sz="2400"/>
            </a:lvl1pPr>
            <a:lvl2pPr marL="457025" indent="0" algn="ctr">
              <a:buNone/>
              <a:defRPr sz="2000"/>
            </a:lvl2pPr>
            <a:lvl3pPr marL="914049" indent="0" algn="ctr">
              <a:buNone/>
              <a:defRPr sz="1800"/>
            </a:lvl3pPr>
            <a:lvl4pPr marL="1371074" indent="0" algn="ctr">
              <a:buNone/>
              <a:defRPr sz="1600"/>
            </a:lvl4pPr>
            <a:lvl5pPr marL="1828098" indent="0" algn="ctr">
              <a:buNone/>
              <a:defRPr sz="1600"/>
            </a:lvl5pPr>
            <a:lvl6pPr marL="2285122" indent="0" algn="ctr">
              <a:buNone/>
              <a:defRPr sz="1600"/>
            </a:lvl6pPr>
            <a:lvl7pPr marL="2742147" indent="0" algn="ctr">
              <a:buNone/>
              <a:defRPr sz="1600"/>
            </a:lvl7pPr>
            <a:lvl8pPr marL="3199171" indent="0" algn="ctr">
              <a:buNone/>
              <a:defRPr sz="1600"/>
            </a:lvl8pPr>
            <a:lvl9pPr marL="365619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CDC259-4647-4B43-87FA-C3FF9A938708}"/>
              </a:ext>
            </a:extLst>
          </p:cNvPr>
          <p:cNvSpPr>
            <a:spLocks noGrp="1"/>
          </p:cNvSpPr>
          <p:nvPr>
            <p:ph type="dt" sz="half" idx="10"/>
          </p:nvPr>
        </p:nvSpPr>
        <p:spPr/>
        <p:txBody>
          <a:bodyPr/>
          <a:lstStyle/>
          <a:p>
            <a:fld id="{A94DCA7C-F31B-47F1-B555-5A781BB0FE20}" type="datetimeFigureOut">
              <a:rPr lang="en-US" smtClean="0"/>
              <a:t>10/15/2018</a:t>
            </a:fld>
            <a:endParaRPr lang="en-US"/>
          </a:p>
        </p:txBody>
      </p:sp>
      <p:sp>
        <p:nvSpPr>
          <p:cNvPr id="5" name="Footer Placeholder 4">
            <a:extLst>
              <a:ext uri="{FF2B5EF4-FFF2-40B4-BE49-F238E27FC236}">
                <a16:creationId xmlns:a16="http://schemas.microsoft.com/office/drawing/2014/main" id="{1DE27A18-3A40-43FA-8221-5BAD21D37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46924A-9BAA-42C1-BCD9-8A853E60531E}"/>
              </a:ext>
            </a:extLst>
          </p:cNvPr>
          <p:cNvSpPr>
            <a:spLocks noGrp="1"/>
          </p:cNvSpPr>
          <p:nvPr>
            <p:ph type="sldNum" sz="quarter" idx="12"/>
          </p:nvPr>
        </p:nvSpPr>
        <p:spPr/>
        <p:txBody>
          <a:bodyPr/>
          <a:lstStyle/>
          <a:p>
            <a:fld id="{37C0B919-A807-4549-BF3D-7444E0310043}" type="slidenum">
              <a:rPr lang="en-US" smtClean="0"/>
              <a:t>‹#›</a:t>
            </a:fld>
            <a:endParaRPr lang="en-US"/>
          </a:p>
        </p:txBody>
      </p:sp>
    </p:spTree>
    <p:extLst>
      <p:ext uri="{BB962C8B-B14F-4D97-AF65-F5344CB8AC3E}">
        <p14:creationId xmlns:p14="http://schemas.microsoft.com/office/powerpoint/2010/main" val="22433396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Date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mn-lt"/>
                <a:ea typeface="+mn-ea"/>
                <a:cs typeface="+mn-cs"/>
              </a:defRPr>
            </a:lvl1pPr>
          </a:lstStyle>
          <a:p>
            <a:r>
              <a:rPr lang="en-US"/>
              <a:t>Optional (City, State or venue)</a:t>
            </a:r>
          </a:p>
        </p:txBody>
      </p:sp>
    </p:spTree>
    <p:extLst>
      <p:ext uri="{BB962C8B-B14F-4D97-AF65-F5344CB8AC3E}">
        <p14:creationId xmlns:p14="http://schemas.microsoft.com/office/powerpoint/2010/main" val="2637815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full photo">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2"/>
            <a:ext cx="12190264" cy="6857996"/>
          </a:xfrm>
          <a:prstGeom prst="rect">
            <a:avLst/>
          </a:prstGeom>
        </p:spPr>
      </p:pic>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239" y="2108564"/>
            <a:ext cx="6276530" cy="875413"/>
          </a:xfrm>
          <a:noFill/>
        </p:spPr>
        <p:txBody>
          <a:bodyPr lIns="146304" tIns="91440" rIns="146304" bIns="91440" anchor="t" anchorCtr="0"/>
          <a:lstStyle>
            <a:lvl1pPr>
              <a:defRPr sz="5294" spc="-98" baseline="0">
                <a:gradFill>
                  <a:gsLst>
                    <a:gs pos="8718">
                      <a:srgbClr val="353535"/>
                    </a:gs>
                    <a:gs pos="34000">
                      <a:srgbClr val="353535"/>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9239" y="3874398"/>
            <a:ext cx="4482124" cy="1677043"/>
          </a:xfrm>
        </p:spPr>
        <p:txBody>
          <a:bodyPr lIns="164592" tIns="109728" rIns="164592" bIns="109728">
            <a:noAutofit/>
          </a:bodyPr>
          <a:lstStyle>
            <a:lvl1pPr marL="0" indent="0">
              <a:spcBef>
                <a:spcPts val="0"/>
              </a:spcBef>
              <a:buNone/>
              <a:defRPr sz="3137" baseline="0">
                <a:gradFill>
                  <a:gsLst>
                    <a:gs pos="8718">
                      <a:srgbClr val="353535"/>
                    </a:gs>
                    <a:gs pos="34000">
                      <a:srgbClr val="353535"/>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10" name="Picture 9"/>
            <p:cNvPicPr>
              <a:picLocks noChangeAspect="1"/>
            </p:cNvPicPr>
            <p:nvPr/>
          </p:nvPicPr>
          <p:blipFill>
            <a:blip r:embed="rId3"/>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150346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20262222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l="-3" r="43761"/>
          <a:stretch/>
        </p:blipFill>
        <p:spPr>
          <a:xfrm flipH="1">
            <a:off x="5334350" y="2"/>
            <a:ext cx="6855908" cy="6857996"/>
          </a:xfrm>
          <a:prstGeom prst="rect">
            <a:avLst/>
          </a:prstGeom>
        </p:spPr>
      </p:pic>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j-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10" name="Picture 9"/>
            <p:cNvPicPr>
              <a:picLocks noChangeAspect="1"/>
            </p:cNvPicPr>
            <p:nvPr/>
          </p:nvPicPr>
          <p:blipFill>
            <a:blip r:embed="rId3"/>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42715684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2"/>
            <a:ext cx="12190264" cy="6857996"/>
          </a:xfrm>
          <a:prstGeom prst="rect">
            <a:avLst/>
          </a:prstGeom>
        </p:spPr>
      </p:pic>
      <p:sp>
        <p:nvSpPr>
          <p:cNvPr id="2" name="Rectangle 1"/>
          <p:cNvSpPr/>
          <p:nvPr userDrawn="1"/>
        </p:nvSpPr>
        <p:spPr bwMode="auto">
          <a:xfrm>
            <a:off x="269239" y="2077800"/>
            <a:ext cx="5378549" cy="359258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4"/>
            <a:ext cx="5378486" cy="1793104"/>
          </a:xfrm>
          <a:noFill/>
        </p:spPr>
        <p:txBody>
          <a:bodyPr lIns="146304" tIns="91440" rIns="146304" bIns="91440" anchor="t" anchorCtr="0"/>
          <a:lstStyle>
            <a:lvl1pPr>
              <a:defRPr sz="4705" spc="-98"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p:spPr>
        <p:txBody>
          <a:bodyPr lIns="164592" tIns="109728" rIns="164592" bIns="109728">
            <a:noAutofit/>
          </a:bodyPr>
          <a:lstStyle>
            <a:lvl1pPr marL="0" indent="0">
              <a:spcBef>
                <a:spcPts val="0"/>
              </a:spcBef>
              <a:buNone/>
              <a:defRPr sz="3137">
                <a:gradFill>
                  <a:gsLst>
                    <a:gs pos="57576">
                      <a:srgbClr val="FFFFFF"/>
                    </a:gs>
                    <a:gs pos="35000">
                      <a:srgbClr val="FFFFFF"/>
                    </a:gs>
                  </a:gsLst>
                  <a:lin ang="5400000" scaled="0"/>
                </a:gradFill>
              </a:defRPr>
            </a:lvl1pPr>
          </a:lstStyle>
          <a:p>
            <a:pPr lvl="0"/>
            <a:r>
              <a:rPr lang="en-US"/>
              <a:t>Speaker name</a:t>
            </a:r>
          </a:p>
        </p:txBody>
      </p:sp>
      <p:grpSp>
        <p:nvGrpSpPr>
          <p:cNvPr id="8" name="Group 7"/>
          <p:cNvGrpSpPr>
            <a:grpSpLocks noChangeAspect="1"/>
          </p:cNvGrpSpPr>
          <p:nvPr userDrawn="1"/>
        </p:nvGrpSpPr>
        <p:grpSpPr bwMode="black">
          <a:xfrm>
            <a:off x="459102" y="470067"/>
            <a:ext cx="1419662" cy="304828"/>
            <a:chOff x="457200" y="1643393"/>
            <a:chExt cx="4492753" cy="964540"/>
          </a:xfrm>
        </p:grpSpPr>
        <p:pic>
          <p:nvPicPr>
            <p:cNvPr id="10" name="Picture 9"/>
            <p:cNvPicPr>
              <a:picLocks noChangeAspect="1"/>
            </p:cNvPicPr>
            <p:nvPr/>
          </p:nvPicPr>
          <p:blipFill>
            <a:blip r:embed="rId3"/>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44120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GHT">
    <p:bg>
      <p:bgPr>
        <a:solidFill>
          <a:srgbClr val="E6E6E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5799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665443"/>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7366796"/>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9974813"/>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9726752"/>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734509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8107738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2193710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637443246"/>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2803529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3012559"/>
            <a:ext cx="5378548" cy="832882"/>
          </a:xfrm>
        </p:spPr>
        <p:txBody>
          <a:bodyPr anchor="ctr">
            <a:spAutoFit/>
          </a:bodyPr>
          <a:lstStyle>
            <a:lvl1pPr>
              <a:defRPr sz="4705"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77115802"/>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8024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350" y="0"/>
            <a:ext cx="6857650" cy="6858623"/>
          </a:xfrm>
          <a:prstGeom prst="rect">
            <a:avLst/>
          </a:prstGeom>
        </p:spPr>
      </p:pic>
    </p:spTree>
    <p:extLst>
      <p:ext uri="{BB962C8B-B14F-4D97-AF65-F5344CB8AC3E}">
        <p14:creationId xmlns:p14="http://schemas.microsoft.com/office/powerpoint/2010/main" val="3250249905"/>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229051"/>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6376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206899"/>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grpSp>
        <p:nvGrpSpPr>
          <p:cNvPr id="5" name="Group 4"/>
          <p:cNvGrpSpPr>
            <a:grpSpLocks noChangeAspect="1"/>
          </p:cNvGrpSpPr>
          <p:nvPr userDrawn="1"/>
        </p:nvGrpSpPr>
        <p:grpSpPr bwMode="black">
          <a:xfrm>
            <a:off x="459102" y="470067"/>
            <a:ext cx="1419662" cy="304828"/>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26469840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8238902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42285333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t="7803" b="7803"/>
          <a:stretch/>
        </p:blipFill>
        <p:spPr>
          <a:xfrm>
            <a:off x="-1" y="0"/>
            <a:ext cx="12190271" cy="6858000"/>
          </a:xfrm>
          <a:prstGeom prst="rect">
            <a:avLst/>
          </a:prstGeom>
        </p:spPr>
      </p:pic>
      <p:sp>
        <p:nvSpPr>
          <p:cNvPr id="12" name="Rectangle 11"/>
          <p:cNvSpPr/>
          <p:nvPr userDrawn="1"/>
        </p:nvSpPr>
        <p:spPr bwMode="auto">
          <a:xfrm>
            <a:off x="267682" y="2084171"/>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3"/>
            <a:ext cx="6274911" cy="1793104"/>
          </a:xfrm>
          <a:noFill/>
        </p:spPr>
        <p:txBody>
          <a:bodyPr lIns="146304" tIns="91440" rIns="146304" bIns="91440" anchor="t" anchorCtr="0"/>
          <a:lstStyle>
            <a:lvl1pPr>
              <a:defRPr sz="4705" spc="-98" baseline="0">
                <a:gradFill>
                  <a:gsLst>
                    <a:gs pos="91720">
                      <a:srgbClr val="FFFFFF"/>
                    </a:gs>
                    <a:gs pos="75796">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5"/>
            <a:ext cx="6276530" cy="656077"/>
          </a:xfrm>
          <a:noFill/>
        </p:spPr>
        <p:txBody>
          <a:bodyPr wrap="square" lIns="164592" tIns="109728" rIns="164592" bIns="109728">
            <a:spAutoFit/>
          </a:bodyPr>
          <a:lstStyle>
            <a:lvl1pPr marL="0" indent="0">
              <a:spcBef>
                <a:spcPts val="0"/>
              </a:spcBef>
              <a:buNone/>
              <a:defRPr sz="3137">
                <a:gradFill>
                  <a:gsLst>
                    <a:gs pos="91720">
                      <a:srgbClr val="FFFFFF"/>
                    </a:gs>
                    <a:gs pos="75796">
                      <a:srgbClr val="FFFFFF"/>
                    </a:gs>
                  </a:gsLst>
                  <a:lin ang="5400000" scaled="0"/>
                </a:gradFill>
                <a:latin typeface="+mn-lt"/>
              </a:defRPr>
            </a:lvl1pPr>
          </a:lstStyle>
          <a:p>
            <a:pPr lvl="0"/>
            <a:r>
              <a:rPr lang="en-US"/>
              <a:t>Speaker name</a:t>
            </a:r>
          </a:p>
        </p:txBody>
      </p:sp>
      <p:pic>
        <p:nvPicPr>
          <p:cNvPr id="13" name="MS logo white - EMF"/>
          <p:cNvPicPr>
            <a:picLocks noChangeAspect="1"/>
          </p:cNvPicPr>
          <p:nvPr userDrawn="1"/>
        </p:nvPicPr>
        <p:blipFill>
          <a:blip r:embed="rId3"/>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63633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2005258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pic>
        <p:nvPicPr>
          <p:cNvPr id="7" name="Picture 6"/>
          <p:cNvPicPr>
            <a:picLocks noChangeAspect="1"/>
          </p:cNvPicPr>
          <p:nvPr userDrawn="1"/>
        </p:nvPicPr>
        <p:blipFill rotWithShape="1">
          <a:blip r:embed="rId3"/>
          <a:srcRect l="43746" t="7803" b="7803"/>
          <a:stretch/>
        </p:blipFill>
        <p:spPr>
          <a:xfrm>
            <a:off x="5332731" y="0"/>
            <a:ext cx="6857539" cy="6858000"/>
          </a:xfrm>
          <a:prstGeom prst="rect">
            <a:avLst/>
          </a:prstGeom>
        </p:spPr>
      </p:pic>
    </p:spTree>
    <p:extLst>
      <p:ext uri="{BB962C8B-B14F-4D97-AF65-F5344CB8AC3E}">
        <p14:creationId xmlns:p14="http://schemas.microsoft.com/office/powerpoint/2010/main" val="37365526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59400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9598696"/>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770429"/>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3020512075"/>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2407167702"/>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9952032"/>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0121815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9125871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694481690"/>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7472808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101916367"/>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NDOWS">
    <p:bg>
      <p:bgPr>
        <a:solidFill>
          <a:srgbClr val="0078D7"/>
        </a:solidFill>
        <a:effectLst/>
      </p:bgPr>
    </p:bg>
    <p:spTree>
      <p:nvGrpSpPr>
        <p:cNvPr id="1" name=""/>
        <p:cNvGrpSpPr/>
        <p:nvPr/>
      </p:nvGrpSpPr>
      <p:grpSpPr>
        <a:xfrm>
          <a:off x="0" y="0"/>
          <a:ext cx="0" cy="0"/>
          <a:chOff x="0" y="0"/>
          <a:chExt cx="0" cy="0"/>
        </a:xfrm>
      </p:grpSpPr>
      <p:pic>
        <p:nvPicPr>
          <p:cNvPr id="2" name="Picture 1" descr="A picture containing sky&#10;&#10;Description generated with high confidence">
            <a:extLst>
              <a:ext uri="{FF2B5EF4-FFF2-40B4-BE49-F238E27FC236}">
                <a16:creationId xmlns:a16="http://schemas.microsoft.com/office/drawing/2014/main" id="{4E95F9B6-34F1-4B7D-A7DE-7C6B4FE773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037" b="4940"/>
          <a:stretch/>
        </p:blipFill>
        <p:spPr>
          <a:xfrm>
            <a:off x="1524" y="1"/>
            <a:ext cx="12188952" cy="6858000"/>
          </a:xfrm>
          <a:prstGeom prst="rect">
            <a:avLst/>
          </a:prstGeom>
        </p:spPr>
      </p:pic>
    </p:spTree>
    <p:extLst>
      <p:ext uri="{BB962C8B-B14F-4D97-AF65-F5344CB8AC3E}">
        <p14:creationId xmlns:p14="http://schemas.microsoft.com/office/powerpoint/2010/main" val="254611878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93438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597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2542969"/>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8912165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9180504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5994303"/>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D9D3-AFBF-4004-97CD-D92D40E782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B3A214-0129-48AE-ADA3-CC0F49ABF6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2B6902-E6EE-47D0-8A71-280339E93065}"/>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5" name="Footer Placeholder 4">
            <a:extLst>
              <a:ext uri="{FF2B5EF4-FFF2-40B4-BE49-F238E27FC236}">
                <a16:creationId xmlns:a16="http://schemas.microsoft.com/office/drawing/2014/main" id="{805F3E7E-A119-4771-B112-938CA0629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C856DB-7F16-4C00-818A-52A85B2EDF8E}"/>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30628113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27A3C-9D03-4E75-B921-1E01DF1A93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061943-F77D-41D6-AB53-6920BB8F8EF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F98E1-E16D-4850-AF65-0C09BEA00FCE}"/>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5" name="Footer Placeholder 4">
            <a:extLst>
              <a:ext uri="{FF2B5EF4-FFF2-40B4-BE49-F238E27FC236}">
                <a16:creationId xmlns:a16="http://schemas.microsoft.com/office/drawing/2014/main" id="{29FBC32C-6F3A-4D35-985A-DD4B28783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97034-EB5F-4C53-AACA-D566F8F25E83}"/>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29292087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F566-D66E-47FD-A965-E130AA9223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19A8FD-036A-4A0D-93D4-98941EBB90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949E829-A9EA-4716-AA76-8326EBDA31D6}"/>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5" name="Footer Placeholder 4">
            <a:extLst>
              <a:ext uri="{FF2B5EF4-FFF2-40B4-BE49-F238E27FC236}">
                <a16:creationId xmlns:a16="http://schemas.microsoft.com/office/drawing/2014/main" id="{8385D9F3-948F-4753-8DE7-B46E1CF5F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8161B-4523-4BA6-AEFB-033FC11FA657}"/>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41851022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6A1D9-9520-49EC-8DD9-7135D98E66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865B7F-D66A-4274-A40A-AFE03A0DA8C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0481C7-0DE4-4C0E-86D3-87254AD18F8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128444-EB92-488B-BC3D-092E306E0348}"/>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6" name="Footer Placeholder 5">
            <a:extLst>
              <a:ext uri="{FF2B5EF4-FFF2-40B4-BE49-F238E27FC236}">
                <a16:creationId xmlns:a16="http://schemas.microsoft.com/office/drawing/2014/main" id="{B2E2E4A2-8787-40E1-BAB5-D1CB4B6F92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A9211E-2C88-4936-9B73-99D779A9DE30}"/>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1977002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ANGE">
    <p:bg>
      <p:bgPr>
        <a:solidFill>
          <a:srgbClr val="D83B0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4319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A68F1-C49F-46F1-9BB8-DF2480691F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289804-A6BC-460D-9446-743780EDFF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0A4235-E9FA-48F5-861D-C7CB4A1A7B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01711-41FE-4DBE-9AF2-4EF1A072B3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1587E2-4191-4A6E-AD38-C26A8BA4508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F02A2F-9531-4ECC-8899-64A04D46EC6F}"/>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8" name="Footer Placeholder 7">
            <a:extLst>
              <a:ext uri="{FF2B5EF4-FFF2-40B4-BE49-F238E27FC236}">
                <a16:creationId xmlns:a16="http://schemas.microsoft.com/office/drawing/2014/main" id="{07574CD1-0805-49F2-BC50-D217A9B64B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F18CF2-4E3D-4D4F-BDA5-6E98B8F484D9}"/>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12062745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AED3E-489F-4C88-A2BD-4C807DD73F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BC8E98-C6D5-4EDA-AC48-2679831BD3F8}"/>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4" name="Footer Placeholder 3">
            <a:extLst>
              <a:ext uri="{FF2B5EF4-FFF2-40B4-BE49-F238E27FC236}">
                <a16:creationId xmlns:a16="http://schemas.microsoft.com/office/drawing/2014/main" id="{18693873-28B0-4B26-9B05-C76F5C46CF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18B20B-09C7-4D5B-A663-EA80B81A7EE9}"/>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12823513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37350B-39C8-400C-9094-2E9B07F3A21F}"/>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3" name="Footer Placeholder 2">
            <a:extLst>
              <a:ext uri="{FF2B5EF4-FFF2-40B4-BE49-F238E27FC236}">
                <a16:creationId xmlns:a16="http://schemas.microsoft.com/office/drawing/2014/main" id="{DE3ED567-046F-4A52-A3C1-5E39F96F89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5D4F18-ABB7-4CBF-8947-65DFE063DA40}"/>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14203046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71D2B-F266-4D43-B42E-1917C1037B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D5989F-EFB5-4B06-8B58-EB237937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6D0BE6-4D9B-4BED-903C-A4F417B4B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BEF032-AB79-4AA4-A066-C51A3704A4C0}"/>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6" name="Footer Placeholder 5">
            <a:extLst>
              <a:ext uri="{FF2B5EF4-FFF2-40B4-BE49-F238E27FC236}">
                <a16:creationId xmlns:a16="http://schemas.microsoft.com/office/drawing/2014/main" id="{21A1A04D-221C-4F41-9689-F93D754A6D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546A9-64F8-4806-8311-613780388350}"/>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9708585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CE2A3-93E1-4073-9DE8-C2840F7EF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F0FA9D-55D4-4997-9EE5-4ABF9FFF0B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959AD8-4DC4-4B40-B9F7-18C5F3F15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E58F01-AEC3-4C4F-8A75-FBBB4F2AA7B7}"/>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6" name="Footer Placeholder 5">
            <a:extLst>
              <a:ext uri="{FF2B5EF4-FFF2-40B4-BE49-F238E27FC236}">
                <a16:creationId xmlns:a16="http://schemas.microsoft.com/office/drawing/2014/main" id="{6120D8E9-47D9-44A7-902C-5B859D37BC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0AD76-8395-411D-865C-DC3A9FDA5F6F}"/>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3277303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84FE-C503-435C-A836-56D2CE1F7D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494F7E-D901-49BE-AD71-3F0C4F7C68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1F0AA2-CA26-4925-98A2-CB5E40D6B930}"/>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5" name="Footer Placeholder 4">
            <a:extLst>
              <a:ext uri="{FF2B5EF4-FFF2-40B4-BE49-F238E27FC236}">
                <a16:creationId xmlns:a16="http://schemas.microsoft.com/office/drawing/2014/main" id="{48619F0E-1958-41FA-929E-F7040AE44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D689F-9990-4B07-9E4D-C1C74856DD02}"/>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13834107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0EE821-7F49-47CA-9071-28F33A809F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C791F2-3399-4A3E-B2EE-6A74ACC8218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0D93CE-F718-4572-9094-116903A28A41}"/>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5" name="Footer Placeholder 4">
            <a:extLst>
              <a:ext uri="{FF2B5EF4-FFF2-40B4-BE49-F238E27FC236}">
                <a16:creationId xmlns:a16="http://schemas.microsoft.com/office/drawing/2014/main" id="{733345CC-3B41-41D2-A2C5-E1879733E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458578-269D-40A8-ABB8-59FC460A5128}"/>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3477285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DARK">
    <p:bg>
      <p:bgPr>
        <a:solidFill>
          <a:schemeClr val="tx1">
            <a:lumMod val="85000"/>
            <a:lumOff val="1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3915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BLUE">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385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STATEMEN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0" y="2971800"/>
            <a:ext cx="12192000" cy="914400"/>
          </a:xfrm>
          <a:prstGeom prst="rect">
            <a:avLst/>
          </a:prstGeom>
        </p:spPr>
        <p:txBody>
          <a:bodyPr anchor="ctr"/>
          <a:lstStyle>
            <a:lvl1pPr marL="0" indent="0" algn="ctr">
              <a:buFontTx/>
              <a:buNone/>
              <a:defRPr sz="3600">
                <a:solidFill>
                  <a:schemeClr val="tx1">
                    <a:lumMod val="85000"/>
                    <a:lumOff val="15000"/>
                  </a:schemeClr>
                </a:solidFill>
                <a:latin typeface="Segoe UI Semilight" panose="020B0402040204020203" pitchFamily="34" charset="0"/>
                <a:cs typeface="Segoe UI Semilight" panose="020B0402040204020203" pitchFamily="34" charset="0"/>
              </a:defRPr>
            </a:lvl1pPr>
            <a:lvl2pPr marL="457200" indent="0" algn="ctr">
              <a:buFontTx/>
              <a:buNone/>
              <a:defRPr sz="3600">
                <a:solidFill>
                  <a:schemeClr val="bg1"/>
                </a:solidFill>
                <a:latin typeface="Segoe UI Light" panose="020B0502040204020203" pitchFamily="34" charset="0"/>
                <a:cs typeface="Segoe UI Light" panose="020B0502040204020203" pitchFamily="34" charset="0"/>
              </a:defRPr>
            </a:lvl2pPr>
            <a:lvl3pPr marL="914400" indent="0" algn="ctr">
              <a:buFontTx/>
              <a:buNone/>
              <a:defRPr sz="3600">
                <a:solidFill>
                  <a:schemeClr val="bg1"/>
                </a:solidFill>
                <a:latin typeface="Segoe UI Light" panose="020B0502040204020203" pitchFamily="34" charset="0"/>
                <a:cs typeface="Segoe UI Light" panose="020B0502040204020203" pitchFamily="34" charset="0"/>
              </a:defRPr>
            </a:lvl3pPr>
            <a:lvl4pPr marL="1371600" indent="0" algn="ctr">
              <a:buFontTx/>
              <a:buNone/>
              <a:defRPr sz="3600">
                <a:solidFill>
                  <a:schemeClr val="bg1"/>
                </a:solidFill>
                <a:latin typeface="Segoe UI Light" panose="020B0502040204020203" pitchFamily="34" charset="0"/>
                <a:cs typeface="Segoe UI Light" panose="020B0502040204020203" pitchFamily="34" charset="0"/>
              </a:defRPr>
            </a:lvl4pPr>
            <a:lvl5pPr marL="1828800" indent="0" algn="ctr">
              <a:buFontTx/>
              <a:buNone/>
              <a:defRPr sz="3600">
                <a:solidFill>
                  <a:schemeClr val="bg1"/>
                </a:solidFill>
                <a:latin typeface="Segoe UI Light" panose="020B0502040204020203" pitchFamily="34" charset="0"/>
                <a:cs typeface="Segoe UI Light" panose="020B0502040204020203" pitchFamily="34" charset="0"/>
              </a:defRPr>
            </a:lvl5pPr>
          </a:lstStyle>
          <a:p>
            <a:pPr lvl="0"/>
            <a:r>
              <a:rPr lang="en-US"/>
              <a:t>Bold statement.</a:t>
            </a:r>
          </a:p>
        </p:txBody>
      </p:sp>
    </p:spTree>
    <p:extLst>
      <p:ext uri="{BB962C8B-B14F-4D97-AF65-F5344CB8AC3E}">
        <p14:creationId xmlns:p14="http://schemas.microsoft.com/office/powerpoint/2010/main" val="252475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3335-7F43-471B-B21D-44F9489204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47EAB-98C1-4C2E-AC8E-594C2131C77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0365AA-E709-4A0B-816F-0977F1F25A3C}"/>
              </a:ext>
            </a:extLst>
          </p:cNvPr>
          <p:cNvSpPr>
            <a:spLocks noGrp="1"/>
          </p:cNvSpPr>
          <p:nvPr>
            <p:ph type="dt" sz="half" idx="10"/>
          </p:nvPr>
        </p:nvSpPr>
        <p:spPr/>
        <p:txBody>
          <a:bodyPr/>
          <a:lstStyle/>
          <a:p>
            <a:fld id="{60456910-BCE0-41C8-97DF-0F86D12BA2BD}" type="datetimeFigureOut">
              <a:rPr lang="en-US" smtClean="0"/>
              <a:t>10/15/2018</a:t>
            </a:fld>
            <a:endParaRPr lang="en-US"/>
          </a:p>
        </p:txBody>
      </p:sp>
      <p:sp>
        <p:nvSpPr>
          <p:cNvPr id="5" name="Footer Placeholder 4">
            <a:extLst>
              <a:ext uri="{FF2B5EF4-FFF2-40B4-BE49-F238E27FC236}">
                <a16:creationId xmlns:a16="http://schemas.microsoft.com/office/drawing/2014/main" id="{1A5FEC09-3ECC-4EEB-91C6-5EACF8664C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C860F2-3A1A-4CA3-A6FF-AD53FD3B246B}"/>
              </a:ext>
            </a:extLst>
          </p:cNvPr>
          <p:cNvSpPr>
            <a:spLocks noGrp="1"/>
          </p:cNvSpPr>
          <p:nvPr>
            <p:ph type="sldNum" sz="quarter" idx="12"/>
          </p:nvPr>
        </p:nvSpPr>
        <p:spPr/>
        <p:txBody>
          <a:bodyPr/>
          <a:lstStyle/>
          <a:p>
            <a:fld id="{D470F822-C014-401A-8BC4-BBD0125AF406}" type="slidenum">
              <a:rPr lang="en-US" smtClean="0"/>
              <a:t>‹#›</a:t>
            </a:fld>
            <a:endParaRPr lang="en-US"/>
          </a:p>
        </p:txBody>
      </p:sp>
    </p:spTree>
    <p:extLst>
      <p:ext uri="{BB962C8B-B14F-4D97-AF65-F5344CB8AC3E}">
        <p14:creationId xmlns:p14="http://schemas.microsoft.com/office/powerpoint/2010/main" val="27820696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ANGE STATEMENT">
    <p:bg>
      <p:bgPr>
        <a:solidFill>
          <a:srgbClr val="D83B01"/>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0" hasCustomPrompt="1"/>
          </p:nvPr>
        </p:nvSpPr>
        <p:spPr>
          <a:xfrm>
            <a:off x="-1" y="2971800"/>
            <a:ext cx="12192001" cy="914400"/>
          </a:xfrm>
          <a:prstGeom prst="rect">
            <a:avLst/>
          </a:prstGeom>
        </p:spPr>
        <p:txBody>
          <a:bodyPr anchor="ctr"/>
          <a:lstStyle>
            <a:lvl1pPr marL="0" indent="0" algn="ctr">
              <a:buFontTx/>
              <a:buNone/>
              <a:defRPr sz="3600">
                <a:solidFill>
                  <a:schemeClr val="bg1"/>
                </a:solidFill>
                <a:latin typeface="Segoe UI Semilight" panose="020B0402040204020203" pitchFamily="34" charset="0"/>
                <a:cs typeface="Segoe UI Semilight" panose="020B0402040204020203" pitchFamily="34" charset="0"/>
              </a:defRPr>
            </a:lvl1pPr>
            <a:lvl2pPr marL="457200" indent="0" algn="ctr">
              <a:buFontTx/>
              <a:buNone/>
              <a:defRPr sz="3600">
                <a:solidFill>
                  <a:schemeClr val="bg1"/>
                </a:solidFill>
                <a:latin typeface="Segoe UI Light" panose="020B0502040204020203" pitchFamily="34" charset="0"/>
                <a:cs typeface="Segoe UI Light" panose="020B0502040204020203" pitchFamily="34" charset="0"/>
              </a:defRPr>
            </a:lvl2pPr>
            <a:lvl3pPr marL="914400" indent="0" algn="ctr">
              <a:buFontTx/>
              <a:buNone/>
              <a:defRPr sz="3600">
                <a:solidFill>
                  <a:schemeClr val="bg1"/>
                </a:solidFill>
                <a:latin typeface="Segoe UI Light" panose="020B0502040204020203" pitchFamily="34" charset="0"/>
                <a:cs typeface="Segoe UI Light" panose="020B0502040204020203" pitchFamily="34" charset="0"/>
              </a:defRPr>
            </a:lvl3pPr>
            <a:lvl4pPr marL="1371600" indent="0" algn="ctr">
              <a:buFontTx/>
              <a:buNone/>
              <a:defRPr sz="3600">
                <a:solidFill>
                  <a:schemeClr val="bg1"/>
                </a:solidFill>
                <a:latin typeface="Segoe UI Light" panose="020B0502040204020203" pitchFamily="34" charset="0"/>
                <a:cs typeface="Segoe UI Light" panose="020B0502040204020203" pitchFamily="34" charset="0"/>
              </a:defRPr>
            </a:lvl4pPr>
            <a:lvl5pPr marL="1828800" indent="0" algn="ctr">
              <a:buFontTx/>
              <a:buNone/>
              <a:defRPr sz="3600">
                <a:solidFill>
                  <a:schemeClr val="bg1"/>
                </a:solidFill>
                <a:latin typeface="Segoe UI Light" panose="020B0502040204020203" pitchFamily="34" charset="0"/>
                <a:cs typeface="Segoe UI Light" panose="020B0502040204020203" pitchFamily="34" charset="0"/>
              </a:defRPr>
            </a:lvl5pPr>
          </a:lstStyle>
          <a:p>
            <a:pPr lvl="0"/>
            <a:r>
              <a:rPr lang="en-US"/>
              <a:t>Bold statement.</a:t>
            </a:r>
          </a:p>
        </p:txBody>
      </p:sp>
    </p:spTree>
    <p:extLst>
      <p:ext uri="{BB962C8B-B14F-4D97-AF65-F5344CB8AC3E}">
        <p14:creationId xmlns:p14="http://schemas.microsoft.com/office/powerpoint/2010/main" val="76226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 STATEM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0" hasCustomPrompt="1"/>
          </p:nvPr>
        </p:nvSpPr>
        <p:spPr>
          <a:xfrm>
            <a:off x="-1" y="2971800"/>
            <a:ext cx="12192001" cy="914400"/>
          </a:xfrm>
          <a:prstGeom prst="rect">
            <a:avLst/>
          </a:prstGeom>
        </p:spPr>
        <p:txBody>
          <a:bodyPr anchor="ctr"/>
          <a:lstStyle>
            <a:lvl1pPr marL="0" indent="0" algn="ctr">
              <a:buFontTx/>
              <a:buNone/>
              <a:defRPr sz="3600">
                <a:solidFill>
                  <a:schemeClr val="bg1"/>
                </a:solidFill>
                <a:latin typeface="Segoe UI Semilight" panose="020B0402040204020203" pitchFamily="34" charset="0"/>
                <a:cs typeface="Segoe UI Semilight" panose="020B0402040204020203" pitchFamily="34" charset="0"/>
              </a:defRPr>
            </a:lvl1pPr>
            <a:lvl2pPr marL="457200" indent="0" algn="ctr">
              <a:buFontTx/>
              <a:buNone/>
              <a:defRPr sz="3600">
                <a:solidFill>
                  <a:schemeClr val="bg1"/>
                </a:solidFill>
                <a:latin typeface="Segoe UI Light" panose="020B0502040204020203" pitchFamily="34" charset="0"/>
                <a:cs typeface="Segoe UI Light" panose="020B0502040204020203" pitchFamily="34" charset="0"/>
              </a:defRPr>
            </a:lvl2pPr>
            <a:lvl3pPr marL="914400" indent="0" algn="ctr">
              <a:buFontTx/>
              <a:buNone/>
              <a:defRPr sz="3600">
                <a:solidFill>
                  <a:schemeClr val="bg1"/>
                </a:solidFill>
                <a:latin typeface="Segoe UI Light" panose="020B0502040204020203" pitchFamily="34" charset="0"/>
                <a:cs typeface="Segoe UI Light" panose="020B0502040204020203" pitchFamily="34" charset="0"/>
              </a:defRPr>
            </a:lvl3pPr>
            <a:lvl4pPr marL="1371600" indent="0" algn="ctr">
              <a:buFontTx/>
              <a:buNone/>
              <a:defRPr sz="3600">
                <a:solidFill>
                  <a:schemeClr val="bg1"/>
                </a:solidFill>
                <a:latin typeface="Segoe UI Light" panose="020B0502040204020203" pitchFamily="34" charset="0"/>
                <a:cs typeface="Segoe UI Light" panose="020B0502040204020203" pitchFamily="34" charset="0"/>
              </a:defRPr>
            </a:lvl4pPr>
            <a:lvl5pPr marL="1828800" indent="0" algn="ctr">
              <a:buFontTx/>
              <a:buNone/>
              <a:defRPr sz="3600">
                <a:solidFill>
                  <a:schemeClr val="bg1"/>
                </a:solidFill>
                <a:latin typeface="Segoe UI Light" panose="020B0502040204020203" pitchFamily="34" charset="0"/>
                <a:cs typeface="Segoe UI Light" panose="020B0502040204020203" pitchFamily="34" charset="0"/>
              </a:defRPr>
            </a:lvl5pPr>
          </a:lstStyle>
          <a:p>
            <a:pPr lvl="0"/>
            <a:r>
              <a:rPr lang="en-US"/>
              <a:t>Bold statement.</a:t>
            </a:r>
          </a:p>
        </p:txBody>
      </p:sp>
    </p:spTree>
    <p:extLst>
      <p:ext uri="{BB962C8B-B14F-4D97-AF65-F5344CB8AC3E}">
        <p14:creationId xmlns:p14="http://schemas.microsoft.com/office/powerpoint/2010/main" val="267367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emo slide">
    <p:bg>
      <p:bgPr>
        <a:solidFill>
          <a:srgbClr val="0078D7"/>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7604953" y="298255"/>
            <a:ext cx="4322760" cy="6275864"/>
          </a:xfrm>
          <a:prstGeom prst="rect">
            <a:avLst/>
          </a:prstGeom>
        </p:spPr>
      </p:pic>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Semilight" panose="020B0402040204020203" pitchFamily="34" charset="0"/>
            </a:endParaRPr>
          </a:p>
        </p:txBody>
      </p:sp>
      <p:sp>
        <p:nvSpPr>
          <p:cNvPr id="12" name="Text Placeholder 11"/>
          <p:cNvSpPr>
            <a:spLocks noGrp="1"/>
          </p:cNvSpPr>
          <p:nvPr>
            <p:ph type="body" sz="quarter" idx="10" hasCustomPrompt="1"/>
          </p:nvPr>
        </p:nvSpPr>
        <p:spPr>
          <a:xfrm>
            <a:off x="609889" y="2971800"/>
            <a:ext cx="6658206" cy="914400"/>
          </a:xfrm>
          <a:prstGeom prst="rect">
            <a:avLst/>
          </a:prstGeom>
        </p:spPr>
        <p:txBody>
          <a:bodyPr anchor="ctr"/>
          <a:lstStyle>
            <a:lvl1pPr marL="0" indent="0">
              <a:buFontTx/>
              <a:buNone/>
              <a:defRPr sz="5400">
                <a:solidFill>
                  <a:schemeClr val="bg1"/>
                </a:solidFill>
                <a:latin typeface="Segoe UI Semilight" panose="020B0402040204020203" pitchFamily="34" charset="0"/>
                <a:cs typeface="Segoe UI Semilight" panose="020B0402040204020203" pitchFamily="34" charset="0"/>
              </a:defRPr>
            </a:lvl1pPr>
          </a:lstStyle>
          <a:p>
            <a:pPr lvl="0"/>
            <a:r>
              <a:rPr lang="en-US"/>
              <a:t>Something!</a:t>
            </a:r>
          </a:p>
        </p:txBody>
      </p:sp>
    </p:spTree>
    <p:extLst>
      <p:ext uri="{BB962C8B-B14F-4D97-AF65-F5344CB8AC3E}">
        <p14:creationId xmlns:p14="http://schemas.microsoft.com/office/powerpoint/2010/main" val="1960383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00"/>
                        <p:tgtEl>
                          <p:spTgt spid="12"/>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020302" y="289511"/>
            <a:ext cx="6904778" cy="899665"/>
          </a:xfrm>
        </p:spPr>
        <p:txBody>
          <a:bodyPr/>
          <a:lstStyle>
            <a:lvl1pPr>
              <a:defRPr sz="3921"/>
            </a:lvl1pPr>
          </a:lstStyle>
          <a:p>
            <a:r>
              <a:rPr lang="en-US"/>
              <a:t>Click to edit Master title style</a:t>
            </a:r>
          </a:p>
        </p:txBody>
      </p:sp>
      <p:sp>
        <p:nvSpPr>
          <p:cNvPr id="4" name="Text Placeholder 3"/>
          <p:cNvSpPr>
            <a:spLocks noGrp="1"/>
          </p:cNvSpPr>
          <p:nvPr>
            <p:ph type="body" sz="quarter" idx="10"/>
          </p:nvPr>
        </p:nvSpPr>
        <p:spPr>
          <a:xfrm>
            <a:off x="5020303" y="4773828"/>
            <a:ext cx="6904016" cy="1793104"/>
          </a:xfrm>
        </p:spPr>
        <p:txBody>
          <a:bodyPr wrap="square">
            <a:noAutofit/>
          </a:bodyPr>
          <a:lstStyle>
            <a:lvl1pPr marL="0" indent="0">
              <a:spcBef>
                <a:spcPts val="1765"/>
              </a:spcBef>
              <a:buNone/>
              <a:defRPr sz="1961">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828867" cy="6858623"/>
          </a:xfrm>
          <a:prstGeom prst="rect">
            <a:avLst/>
          </a:prstGeom>
        </p:spPr>
      </p:pic>
    </p:spTree>
    <p:extLst>
      <p:ext uri="{BB962C8B-B14F-4D97-AF65-F5344CB8AC3E}">
        <p14:creationId xmlns:p14="http://schemas.microsoft.com/office/powerpoint/2010/main" val="366110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Picture 3"/>
          <p:cNvPicPr>
            <a:picLocks noChangeAspect="1"/>
          </p:cNvPicPr>
          <p:nvPr userDrawn="1"/>
        </p:nvPicPr>
        <p:blipFill>
          <a:blip r:embed="rId2"/>
          <a:stretch>
            <a:fillRect/>
          </a:stretch>
        </p:blipFill>
        <p:spPr bwMode="invGray">
          <a:xfrm>
            <a:off x="454892" y="470067"/>
            <a:ext cx="1408078" cy="300619"/>
          </a:xfrm>
          <a:prstGeom prst="rect">
            <a:avLst/>
          </a:prstGeom>
        </p:spPr>
      </p:pic>
    </p:spTree>
    <p:extLst>
      <p:ext uri="{BB962C8B-B14F-4D97-AF65-F5344CB8AC3E}">
        <p14:creationId xmlns:p14="http://schemas.microsoft.com/office/powerpoint/2010/main" val="8522540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43BEC9-8C65-4F4A-A870-CD6191F6D1AB}" type="datetimeFigureOut">
              <a:rPr lang="en-US" smtClean="0"/>
              <a:t>10/15/2018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B954B7-0E81-4B74-A2D3-7FAD3D68965B}" type="slidenum">
              <a:rPr lang="en-US" smtClean="0"/>
              <a:t>‹#›</a:t>
            </a:fld>
            <a:endParaRPr lang="en-US"/>
          </a:p>
        </p:txBody>
      </p:sp>
    </p:spTree>
    <p:extLst>
      <p:ext uri="{BB962C8B-B14F-4D97-AF65-F5344CB8AC3E}">
        <p14:creationId xmlns:p14="http://schemas.microsoft.com/office/powerpoint/2010/main" val="523067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GRAY LOADE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0" hasCustomPrompt="1"/>
          </p:nvPr>
        </p:nvSpPr>
        <p:spPr>
          <a:xfrm>
            <a:off x="755909" y="1687686"/>
            <a:ext cx="8213523" cy="3657600"/>
          </a:xfrm>
          <a:prstGeom prst="rect">
            <a:avLst/>
          </a:prstGeom>
        </p:spPr>
        <p:txBody>
          <a:bodyPr anchor="t"/>
          <a:lstStyle>
            <a:lvl1pPr marL="0" indent="0">
              <a:lnSpc>
                <a:spcPct val="100000"/>
              </a:lnSpc>
              <a:buFontTx/>
              <a:buNone/>
              <a:defRPr sz="1800" baseline="0">
                <a:solidFill>
                  <a:schemeClr val="bg1">
                    <a:lumMod val="85000"/>
                  </a:schemeClr>
                </a:solidFill>
                <a:latin typeface="Segoe UI" panose="020B0502040204020203" pitchFamily="34" charset="0"/>
                <a:cs typeface="Segoe UI" panose="020B0502040204020203" pitchFamily="34" charset="0"/>
              </a:defRPr>
            </a:lvl1pPr>
          </a:lstStyle>
          <a:p>
            <a:pPr lvl="0"/>
            <a:r>
              <a:rPr lang="en-US"/>
              <a:t>1</a:t>
            </a:r>
          </a:p>
          <a:p>
            <a:pPr lvl="0"/>
            <a:r>
              <a:rPr lang="en-US"/>
              <a:t>2</a:t>
            </a:r>
          </a:p>
          <a:p>
            <a:pPr lvl="0"/>
            <a:r>
              <a:rPr lang="en-US"/>
              <a:t>3</a:t>
            </a:r>
          </a:p>
          <a:p>
            <a:pPr lvl="0"/>
            <a:r>
              <a:rPr lang="en-US"/>
              <a:t>4</a:t>
            </a:r>
          </a:p>
          <a:p>
            <a:pPr lvl="0"/>
            <a:r>
              <a:rPr lang="en-US"/>
              <a:t>5</a:t>
            </a:r>
          </a:p>
        </p:txBody>
      </p:sp>
      <p:sp>
        <p:nvSpPr>
          <p:cNvPr id="3" name="Text Placeholder 7"/>
          <p:cNvSpPr>
            <a:spLocks noGrp="1"/>
          </p:cNvSpPr>
          <p:nvPr>
            <p:ph type="body" sz="quarter" idx="11" hasCustomPrompt="1"/>
          </p:nvPr>
        </p:nvSpPr>
        <p:spPr>
          <a:xfrm>
            <a:off x="755910" y="773286"/>
            <a:ext cx="8213523" cy="914400"/>
          </a:xfrm>
          <a:prstGeom prst="rect">
            <a:avLst/>
          </a:prstGeom>
        </p:spPr>
        <p:txBody>
          <a:bodyPr anchor="ctr"/>
          <a:lstStyle>
            <a:lvl1pPr marL="0" indent="0">
              <a:buFontTx/>
              <a:buNone/>
              <a:defRPr sz="3600">
                <a:solidFill>
                  <a:schemeClr val="bg1"/>
                </a:solidFill>
                <a:latin typeface="Segoe UI Light" panose="020B0502040204020203" pitchFamily="34" charset="0"/>
                <a:cs typeface="Segoe UI Light" panose="020B0502040204020203" pitchFamily="34" charset="0"/>
              </a:defRPr>
            </a:lvl1pPr>
            <a:lvl2pPr marL="457200" indent="0">
              <a:buFontTx/>
              <a:buNone/>
              <a:defRPr sz="3000">
                <a:solidFill>
                  <a:schemeClr val="bg1"/>
                </a:solidFill>
                <a:latin typeface="Segoe UI" panose="020B0502040204020203" pitchFamily="34" charset="0"/>
                <a:cs typeface="Segoe UI" panose="020B0502040204020203" pitchFamily="34" charset="0"/>
              </a:defRPr>
            </a:lvl2pPr>
            <a:lvl3pPr marL="914400" indent="0">
              <a:buFontTx/>
              <a:buNone/>
              <a:defRPr sz="3000">
                <a:solidFill>
                  <a:schemeClr val="bg1"/>
                </a:solidFill>
                <a:latin typeface="Segoe UI" panose="020B0502040204020203" pitchFamily="34" charset="0"/>
                <a:cs typeface="Segoe UI" panose="020B0502040204020203" pitchFamily="34" charset="0"/>
              </a:defRPr>
            </a:lvl3pPr>
            <a:lvl4pPr marL="1371600" indent="0">
              <a:buFontTx/>
              <a:buNone/>
              <a:defRPr sz="3000">
                <a:solidFill>
                  <a:schemeClr val="bg1"/>
                </a:solidFill>
                <a:latin typeface="Segoe UI" panose="020B0502040204020203" pitchFamily="34" charset="0"/>
                <a:cs typeface="Segoe UI" panose="020B0502040204020203" pitchFamily="34" charset="0"/>
              </a:defRPr>
            </a:lvl4pPr>
            <a:lvl5pPr marL="1828800" indent="0">
              <a:buFontTx/>
              <a:buNone/>
              <a:defRPr sz="3000">
                <a:solidFill>
                  <a:schemeClr val="bg1"/>
                </a:solidFill>
                <a:latin typeface="Segoe UI" panose="020B0502040204020203" pitchFamily="34" charset="0"/>
                <a:cs typeface="Segoe UI" panose="020B0502040204020203" pitchFamily="34" charset="0"/>
              </a:defRPr>
            </a:lvl5pPr>
          </a:lstStyle>
          <a:p>
            <a:pPr lvl="0"/>
            <a:r>
              <a:rPr lang="en-US"/>
              <a:t>Title</a:t>
            </a:r>
          </a:p>
        </p:txBody>
      </p:sp>
    </p:spTree>
    <p:extLst>
      <p:ext uri="{BB962C8B-B14F-4D97-AF65-F5344CB8AC3E}">
        <p14:creationId xmlns:p14="http://schemas.microsoft.com/office/powerpoint/2010/main" val="666086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2A07545A-C983-442D-B2DA-4FB202D2D405}"/>
              </a:ext>
            </a:extLst>
          </p:cNvPr>
          <p:cNvPicPr>
            <a:picLocks noChangeAspect="1"/>
          </p:cNvPicPr>
          <p:nvPr userDrawn="1"/>
        </p:nvPicPr>
        <p:blipFill>
          <a:blip r:embed="rId2"/>
          <a:stretch>
            <a:fillRect/>
          </a:stretch>
        </p:blipFill>
        <p:spPr bwMode="invGray">
          <a:xfrm>
            <a:off x="584200" y="585788"/>
            <a:ext cx="1366440" cy="292608"/>
          </a:xfrm>
          <a:prstGeom prst="rect">
            <a:avLst/>
          </a:prstGeom>
        </p:spPr>
      </p:pic>
      <p:pic>
        <p:nvPicPr>
          <p:cNvPr id="11" name="Picture 10" descr="A close up of a logo&#10;&#10;Description generated with very high confidence">
            <a:extLst>
              <a:ext uri="{FF2B5EF4-FFF2-40B4-BE49-F238E27FC236}">
                <a16:creationId xmlns:a16="http://schemas.microsoft.com/office/drawing/2014/main" id="{44B4B5F7-F300-450A-AF7F-C6B0F3C9A8DA}"/>
              </a:ext>
            </a:extLst>
          </p:cNvPr>
          <p:cNvPicPr>
            <a:picLocks noChangeAspect="1"/>
          </p:cNvPicPr>
          <p:nvPr userDrawn="1"/>
        </p:nvPicPr>
        <p:blipFill rotWithShape="1">
          <a:blip r:embed="rId3"/>
          <a:srcRect l="10536" t="31731" r="51061" b="49044"/>
          <a:stretch/>
        </p:blipFill>
        <p:spPr>
          <a:xfrm>
            <a:off x="2626620" y="2322575"/>
            <a:ext cx="7027743" cy="2345476"/>
          </a:xfrm>
          <a:prstGeom prst="rect">
            <a:avLst/>
          </a:prstGeom>
        </p:spPr>
      </p:pic>
    </p:spTree>
    <p:extLst>
      <p:ext uri="{BB962C8B-B14F-4D97-AF65-F5344CB8AC3E}">
        <p14:creationId xmlns:p14="http://schemas.microsoft.com/office/powerpoint/2010/main" val="19741020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Walk-in">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2A07545A-C983-442D-B2DA-4FB202D2D405}"/>
              </a:ext>
            </a:extLst>
          </p:cNvPr>
          <p:cNvPicPr>
            <a:picLocks noChangeAspect="1"/>
          </p:cNvPicPr>
          <p:nvPr userDrawn="1"/>
        </p:nvPicPr>
        <p:blipFill>
          <a:blip r:embed="rId2"/>
          <a:stretch>
            <a:fillRect/>
          </a:stretch>
        </p:blipFill>
        <p:spPr bwMode="invGray">
          <a:xfrm>
            <a:off x="584200" y="585788"/>
            <a:ext cx="1366440" cy="292608"/>
          </a:xfrm>
          <a:prstGeom prst="rect">
            <a:avLst/>
          </a:prstGeom>
        </p:spPr>
      </p:pic>
      <p:grpSp>
        <p:nvGrpSpPr>
          <p:cNvPr id="24" name="Graphic 5">
            <a:extLst>
              <a:ext uri="{FF2B5EF4-FFF2-40B4-BE49-F238E27FC236}">
                <a16:creationId xmlns:a16="http://schemas.microsoft.com/office/drawing/2014/main" id="{CC3BF2E4-CA2F-4638-911C-9F6111EF0AE1}"/>
              </a:ext>
            </a:extLst>
          </p:cNvPr>
          <p:cNvGrpSpPr/>
          <p:nvPr userDrawn="1"/>
        </p:nvGrpSpPr>
        <p:grpSpPr>
          <a:xfrm>
            <a:off x="2673350" y="2375239"/>
            <a:ext cx="6911080" cy="2303693"/>
            <a:chOff x="2678676" y="2375240"/>
            <a:chExt cx="6856977" cy="2285659"/>
          </a:xfrm>
        </p:grpSpPr>
        <p:sp>
          <p:nvSpPr>
            <p:cNvPr id="25" name="Freeform: Shape 24">
              <a:extLst>
                <a:ext uri="{FF2B5EF4-FFF2-40B4-BE49-F238E27FC236}">
                  <a16:creationId xmlns:a16="http://schemas.microsoft.com/office/drawing/2014/main" id="{5B8E08DE-888F-4562-A00C-D158A76ED5DB}"/>
                </a:ext>
              </a:extLst>
            </p:cNvPr>
            <p:cNvSpPr/>
            <p:nvPr/>
          </p:nvSpPr>
          <p:spPr>
            <a:xfrm>
              <a:off x="2704090" y="3339044"/>
              <a:ext cx="6793486" cy="1282509"/>
            </a:xfrm>
            <a:custGeom>
              <a:avLst/>
              <a:gdLst>
                <a:gd name="connsiteX0" fmla="*/ 13950 w 6793486"/>
                <a:gd name="connsiteY0" fmla="*/ 1213921 h 1282508"/>
                <a:gd name="connsiteX1" fmla="*/ 13950 w 6793486"/>
                <a:gd name="connsiteY1" fmla="*/ 1004403 h 1282508"/>
                <a:gd name="connsiteX2" fmla="*/ 81250 w 6793486"/>
                <a:gd name="connsiteY2" fmla="*/ 1050116 h 1282508"/>
                <a:gd name="connsiteX3" fmla="*/ 163788 w 6793486"/>
                <a:gd name="connsiteY3" fmla="*/ 1084401 h 1282508"/>
                <a:gd name="connsiteX4" fmla="*/ 251405 w 6793486"/>
                <a:gd name="connsiteY4" fmla="*/ 1105987 h 1282508"/>
                <a:gd name="connsiteX5" fmla="*/ 331403 w 6793486"/>
                <a:gd name="connsiteY5" fmla="*/ 1113606 h 1282508"/>
                <a:gd name="connsiteX6" fmla="*/ 523144 w 6793486"/>
                <a:gd name="connsiteY6" fmla="*/ 1070433 h 1282508"/>
                <a:gd name="connsiteX7" fmla="*/ 586635 w 6793486"/>
                <a:gd name="connsiteY7" fmla="*/ 945991 h 1282508"/>
                <a:gd name="connsiteX8" fmla="*/ 565048 w 6793486"/>
                <a:gd name="connsiteY8" fmla="*/ 869803 h 1282508"/>
                <a:gd name="connsiteX9" fmla="*/ 506637 w 6793486"/>
                <a:gd name="connsiteY9" fmla="*/ 811391 h 1282508"/>
                <a:gd name="connsiteX10" fmla="*/ 417750 w 6793486"/>
                <a:gd name="connsiteY10" fmla="*/ 760599 h 1282508"/>
                <a:gd name="connsiteX11" fmla="*/ 308546 w 6793486"/>
                <a:gd name="connsiteY11" fmla="*/ 709807 h 1282508"/>
                <a:gd name="connsiteX12" fmla="*/ 191724 w 6793486"/>
                <a:gd name="connsiteY12" fmla="*/ 642507 h 1282508"/>
                <a:gd name="connsiteX13" fmla="*/ 97758 w 6793486"/>
                <a:gd name="connsiteY13" fmla="*/ 566318 h 1282508"/>
                <a:gd name="connsiteX14" fmla="*/ 35537 w 6793486"/>
                <a:gd name="connsiteY14" fmla="*/ 472352 h 1282508"/>
                <a:gd name="connsiteX15" fmla="*/ 12680 w 6793486"/>
                <a:gd name="connsiteY15" fmla="*/ 350450 h 1282508"/>
                <a:gd name="connsiteX16" fmla="*/ 52045 w 6793486"/>
                <a:gd name="connsiteY16" fmla="*/ 200612 h 1282508"/>
                <a:gd name="connsiteX17" fmla="*/ 154899 w 6793486"/>
                <a:gd name="connsiteY17" fmla="*/ 95218 h 1282508"/>
                <a:gd name="connsiteX18" fmla="*/ 299658 w 6793486"/>
                <a:gd name="connsiteY18" fmla="*/ 32997 h 1282508"/>
                <a:gd name="connsiteX19" fmla="*/ 466003 w 6793486"/>
                <a:gd name="connsiteY19" fmla="*/ 12680 h 1282508"/>
                <a:gd name="connsiteX20" fmla="*/ 746631 w 6793486"/>
                <a:gd name="connsiteY20" fmla="*/ 55854 h 1282508"/>
                <a:gd name="connsiteX21" fmla="*/ 746631 w 6793486"/>
                <a:gd name="connsiteY21" fmla="*/ 256484 h 1282508"/>
                <a:gd name="connsiteX22" fmla="*/ 477431 w 6793486"/>
                <a:gd name="connsiteY22" fmla="*/ 181565 h 1282508"/>
                <a:gd name="connsiteX23" fmla="*/ 387275 w 6793486"/>
                <a:gd name="connsiteY23" fmla="*/ 190454 h 1282508"/>
                <a:gd name="connsiteX24" fmla="*/ 307277 w 6793486"/>
                <a:gd name="connsiteY24" fmla="*/ 218390 h 1282508"/>
                <a:gd name="connsiteX25" fmla="*/ 250135 w 6793486"/>
                <a:gd name="connsiteY25" fmla="*/ 269182 h 1282508"/>
                <a:gd name="connsiteX26" fmla="*/ 227278 w 6793486"/>
                <a:gd name="connsiteY26" fmla="*/ 344101 h 1282508"/>
                <a:gd name="connsiteX27" fmla="*/ 243786 w 6793486"/>
                <a:gd name="connsiteY27" fmla="*/ 415210 h 1282508"/>
                <a:gd name="connsiteX28" fmla="*/ 293309 w 6793486"/>
                <a:gd name="connsiteY28" fmla="*/ 469812 h 1282508"/>
                <a:gd name="connsiteX29" fmla="*/ 373307 w 6793486"/>
                <a:gd name="connsiteY29" fmla="*/ 518065 h 1282508"/>
                <a:gd name="connsiteX30" fmla="*/ 483780 w 6793486"/>
                <a:gd name="connsiteY30" fmla="*/ 568857 h 1282508"/>
                <a:gd name="connsiteX31" fmla="*/ 604412 w 6793486"/>
                <a:gd name="connsiteY31" fmla="*/ 638697 h 1282508"/>
                <a:gd name="connsiteX32" fmla="*/ 704727 w 6793486"/>
                <a:gd name="connsiteY32" fmla="*/ 719965 h 1282508"/>
                <a:gd name="connsiteX33" fmla="*/ 773297 w 6793486"/>
                <a:gd name="connsiteY33" fmla="*/ 819010 h 1282508"/>
                <a:gd name="connsiteX34" fmla="*/ 798693 w 6793486"/>
                <a:gd name="connsiteY34" fmla="*/ 942182 h 1282508"/>
                <a:gd name="connsiteX35" fmla="*/ 760599 w 6793486"/>
                <a:gd name="connsiteY35" fmla="*/ 1099638 h 1282508"/>
                <a:gd name="connsiteX36" fmla="*/ 659014 w 6793486"/>
                <a:gd name="connsiteY36" fmla="*/ 1203763 h 1282508"/>
                <a:gd name="connsiteX37" fmla="*/ 511716 w 6793486"/>
                <a:gd name="connsiteY37" fmla="*/ 1262174 h 1282508"/>
                <a:gd name="connsiteX38" fmla="*/ 336482 w 6793486"/>
                <a:gd name="connsiteY38" fmla="*/ 1279951 h 1282508"/>
                <a:gd name="connsiteX39" fmla="*/ 260294 w 6793486"/>
                <a:gd name="connsiteY39" fmla="*/ 1274872 h 1282508"/>
                <a:gd name="connsiteX40" fmla="*/ 168867 w 6793486"/>
                <a:gd name="connsiteY40" fmla="*/ 1260904 h 1282508"/>
                <a:gd name="connsiteX41" fmla="*/ 79980 w 6793486"/>
                <a:gd name="connsiteY41" fmla="*/ 1239318 h 1282508"/>
                <a:gd name="connsiteX42" fmla="*/ 13950 w 6793486"/>
                <a:gd name="connsiteY42" fmla="*/ 1213921 h 1282508"/>
                <a:gd name="connsiteX43" fmla="*/ 1968189 w 6793486"/>
                <a:gd name="connsiteY43" fmla="*/ 765678 h 1282508"/>
                <a:gd name="connsiteX44" fmla="*/ 1479312 w 6793486"/>
                <a:gd name="connsiteY44" fmla="*/ 1282491 h 1282508"/>
                <a:gd name="connsiteX45" fmla="*/ 1010752 w 6793486"/>
                <a:gd name="connsiteY45" fmla="*/ 785995 h 1282508"/>
                <a:gd name="connsiteX46" fmla="*/ 1010752 w 6793486"/>
                <a:gd name="connsiteY46" fmla="*/ 35537 h 1282508"/>
                <a:gd name="connsiteX47" fmla="*/ 1213921 w 6793486"/>
                <a:gd name="connsiteY47" fmla="*/ 35537 h 1282508"/>
                <a:gd name="connsiteX48" fmla="*/ 1213921 w 6793486"/>
                <a:gd name="connsiteY48" fmla="*/ 744091 h 1282508"/>
                <a:gd name="connsiteX49" fmla="*/ 1494549 w 6793486"/>
                <a:gd name="connsiteY49" fmla="*/ 1104718 h 1282508"/>
                <a:gd name="connsiteX50" fmla="*/ 1765019 w 6793486"/>
                <a:gd name="connsiteY50" fmla="*/ 756789 h 1282508"/>
                <a:gd name="connsiteX51" fmla="*/ 1765019 w 6793486"/>
                <a:gd name="connsiteY51" fmla="*/ 35537 h 1282508"/>
                <a:gd name="connsiteX52" fmla="*/ 1968189 w 6793486"/>
                <a:gd name="connsiteY52" fmla="*/ 35537 h 1282508"/>
                <a:gd name="connsiteX53" fmla="*/ 1968189 w 6793486"/>
                <a:gd name="connsiteY53" fmla="*/ 765678 h 1282508"/>
                <a:gd name="connsiteX54" fmla="*/ 3573229 w 6793486"/>
                <a:gd name="connsiteY54" fmla="*/ 1262174 h 1282508"/>
                <a:gd name="connsiteX55" fmla="*/ 3371330 w 6793486"/>
                <a:gd name="connsiteY55" fmla="*/ 1262174 h 1282508"/>
                <a:gd name="connsiteX56" fmla="*/ 3371330 w 6793486"/>
                <a:gd name="connsiteY56" fmla="*/ 468542 h 1282508"/>
                <a:gd name="connsiteX57" fmla="*/ 3382758 w 6793486"/>
                <a:gd name="connsiteY57" fmla="*/ 229818 h 1282508"/>
                <a:gd name="connsiteX58" fmla="*/ 3378948 w 6793486"/>
                <a:gd name="connsiteY58" fmla="*/ 229818 h 1282508"/>
                <a:gd name="connsiteX59" fmla="*/ 3345933 w 6793486"/>
                <a:gd name="connsiteY59" fmla="*/ 345371 h 1282508"/>
                <a:gd name="connsiteX60" fmla="*/ 2980228 w 6793486"/>
                <a:gd name="connsiteY60" fmla="*/ 1262174 h 1282508"/>
                <a:gd name="connsiteX61" fmla="*/ 2839279 w 6793486"/>
                <a:gd name="connsiteY61" fmla="*/ 1262174 h 1282508"/>
                <a:gd name="connsiteX62" fmla="*/ 2472304 w 6793486"/>
                <a:gd name="connsiteY62" fmla="*/ 351720 h 1282508"/>
                <a:gd name="connsiteX63" fmla="*/ 2439289 w 6793486"/>
                <a:gd name="connsiteY63" fmla="*/ 229818 h 1282508"/>
                <a:gd name="connsiteX64" fmla="*/ 2438019 w 6793486"/>
                <a:gd name="connsiteY64" fmla="*/ 229818 h 1282508"/>
                <a:gd name="connsiteX65" fmla="*/ 2444368 w 6793486"/>
                <a:gd name="connsiteY65" fmla="*/ 469812 h 1282508"/>
                <a:gd name="connsiteX66" fmla="*/ 2444368 w 6793486"/>
                <a:gd name="connsiteY66" fmla="*/ 1262174 h 1282508"/>
                <a:gd name="connsiteX67" fmla="*/ 2256436 w 6793486"/>
                <a:gd name="connsiteY67" fmla="*/ 1262174 h 1282508"/>
                <a:gd name="connsiteX68" fmla="*/ 2256436 w 6793486"/>
                <a:gd name="connsiteY68" fmla="*/ 35537 h 1282508"/>
                <a:gd name="connsiteX69" fmla="*/ 2543413 w 6793486"/>
                <a:gd name="connsiteY69" fmla="*/ 35537 h 1282508"/>
                <a:gd name="connsiteX70" fmla="*/ 2865945 w 6793486"/>
                <a:gd name="connsiteY70" fmla="*/ 853295 h 1282508"/>
                <a:gd name="connsiteX71" fmla="*/ 2914198 w 6793486"/>
                <a:gd name="connsiteY71" fmla="*/ 994244 h 1282508"/>
                <a:gd name="connsiteX72" fmla="*/ 2918007 w 6793486"/>
                <a:gd name="connsiteY72" fmla="*/ 994244 h 1282508"/>
                <a:gd name="connsiteX73" fmla="*/ 2968800 w 6793486"/>
                <a:gd name="connsiteY73" fmla="*/ 850755 h 1282508"/>
                <a:gd name="connsiteX74" fmla="*/ 3297681 w 6793486"/>
                <a:gd name="connsiteY74" fmla="*/ 36807 h 1282508"/>
                <a:gd name="connsiteX75" fmla="*/ 3574499 w 6793486"/>
                <a:gd name="connsiteY75" fmla="*/ 36807 h 1282508"/>
                <a:gd name="connsiteX76" fmla="*/ 3574499 w 6793486"/>
                <a:gd name="connsiteY76" fmla="*/ 1262174 h 1282508"/>
                <a:gd name="connsiteX77" fmla="*/ 5193508 w 6793486"/>
                <a:gd name="connsiteY77" fmla="*/ 1262174 h 1282508"/>
                <a:gd name="connsiteX78" fmla="*/ 4991608 w 6793486"/>
                <a:gd name="connsiteY78" fmla="*/ 1262174 h 1282508"/>
                <a:gd name="connsiteX79" fmla="*/ 4991608 w 6793486"/>
                <a:gd name="connsiteY79" fmla="*/ 468542 h 1282508"/>
                <a:gd name="connsiteX80" fmla="*/ 5003036 w 6793486"/>
                <a:gd name="connsiteY80" fmla="*/ 229818 h 1282508"/>
                <a:gd name="connsiteX81" fmla="*/ 4999227 w 6793486"/>
                <a:gd name="connsiteY81" fmla="*/ 229818 h 1282508"/>
                <a:gd name="connsiteX82" fmla="*/ 4966212 w 6793486"/>
                <a:gd name="connsiteY82" fmla="*/ 345371 h 1282508"/>
                <a:gd name="connsiteX83" fmla="*/ 4600506 w 6793486"/>
                <a:gd name="connsiteY83" fmla="*/ 1262174 h 1282508"/>
                <a:gd name="connsiteX84" fmla="*/ 4459557 w 6793486"/>
                <a:gd name="connsiteY84" fmla="*/ 1262174 h 1282508"/>
                <a:gd name="connsiteX85" fmla="*/ 4092582 w 6793486"/>
                <a:gd name="connsiteY85" fmla="*/ 351720 h 1282508"/>
                <a:gd name="connsiteX86" fmla="*/ 4059567 w 6793486"/>
                <a:gd name="connsiteY86" fmla="*/ 229818 h 1282508"/>
                <a:gd name="connsiteX87" fmla="*/ 4055757 w 6793486"/>
                <a:gd name="connsiteY87" fmla="*/ 229818 h 1282508"/>
                <a:gd name="connsiteX88" fmla="*/ 4062106 w 6793486"/>
                <a:gd name="connsiteY88" fmla="*/ 469812 h 1282508"/>
                <a:gd name="connsiteX89" fmla="*/ 4062106 w 6793486"/>
                <a:gd name="connsiteY89" fmla="*/ 1262174 h 1282508"/>
                <a:gd name="connsiteX90" fmla="*/ 3874175 w 6793486"/>
                <a:gd name="connsiteY90" fmla="*/ 1262174 h 1282508"/>
                <a:gd name="connsiteX91" fmla="*/ 3874175 w 6793486"/>
                <a:gd name="connsiteY91" fmla="*/ 35537 h 1282508"/>
                <a:gd name="connsiteX92" fmla="*/ 4161152 w 6793486"/>
                <a:gd name="connsiteY92" fmla="*/ 35537 h 1282508"/>
                <a:gd name="connsiteX93" fmla="*/ 4483684 w 6793486"/>
                <a:gd name="connsiteY93" fmla="*/ 853295 h 1282508"/>
                <a:gd name="connsiteX94" fmla="*/ 4531936 w 6793486"/>
                <a:gd name="connsiteY94" fmla="*/ 994244 h 1282508"/>
                <a:gd name="connsiteX95" fmla="*/ 4535746 w 6793486"/>
                <a:gd name="connsiteY95" fmla="*/ 994244 h 1282508"/>
                <a:gd name="connsiteX96" fmla="*/ 4586538 w 6793486"/>
                <a:gd name="connsiteY96" fmla="*/ 850755 h 1282508"/>
                <a:gd name="connsiteX97" fmla="*/ 4915419 w 6793486"/>
                <a:gd name="connsiteY97" fmla="*/ 36807 h 1282508"/>
                <a:gd name="connsiteX98" fmla="*/ 5193508 w 6793486"/>
                <a:gd name="connsiteY98" fmla="*/ 36807 h 1282508"/>
                <a:gd name="connsiteX99" fmla="*/ 5193508 w 6793486"/>
                <a:gd name="connsiteY99" fmla="*/ 1262174 h 1282508"/>
                <a:gd name="connsiteX100" fmla="*/ 5703972 w 6793486"/>
                <a:gd name="connsiteY100" fmla="*/ 1262174 h 1282508"/>
                <a:gd name="connsiteX101" fmla="*/ 5494453 w 6793486"/>
                <a:gd name="connsiteY101" fmla="*/ 1262174 h 1282508"/>
                <a:gd name="connsiteX102" fmla="*/ 5494453 w 6793486"/>
                <a:gd name="connsiteY102" fmla="*/ 35537 h 1282508"/>
                <a:gd name="connsiteX103" fmla="*/ 5703972 w 6793486"/>
                <a:gd name="connsiteY103" fmla="*/ 35537 h 1282508"/>
                <a:gd name="connsiteX104" fmla="*/ 5703972 w 6793486"/>
                <a:gd name="connsiteY104" fmla="*/ 1262174 h 1282508"/>
                <a:gd name="connsiteX105" fmla="*/ 6793469 w 6793486"/>
                <a:gd name="connsiteY105" fmla="*/ 208231 h 1282508"/>
                <a:gd name="connsiteX106" fmla="*/ 6440462 w 6793486"/>
                <a:gd name="connsiteY106" fmla="*/ 208231 h 1282508"/>
                <a:gd name="connsiteX107" fmla="*/ 6440462 w 6793486"/>
                <a:gd name="connsiteY107" fmla="*/ 1262174 h 1282508"/>
                <a:gd name="connsiteX108" fmla="*/ 6237292 w 6793486"/>
                <a:gd name="connsiteY108" fmla="*/ 1262174 h 1282508"/>
                <a:gd name="connsiteX109" fmla="*/ 6237292 w 6793486"/>
                <a:gd name="connsiteY109" fmla="*/ 208231 h 1282508"/>
                <a:gd name="connsiteX110" fmla="*/ 5885555 w 6793486"/>
                <a:gd name="connsiteY110" fmla="*/ 208231 h 1282508"/>
                <a:gd name="connsiteX111" fmla="*/ 5885555 w 6793486"/>
                <a:gd name="connsiteY111" fmla="*/ 35537 h 1282508"/>
                <a:gd name="connsiteX112" fmla="*/ 6793469 w 6793486"/>
                <a:gd name="connsiteY112" fmla="*/ 35537 h 1282508"/>
                <a:gd name="connsiteX113" fmla="*/ 6793469 w 6793486"/>
                <a:gd name="connsiteY113" fmla="*/ 208231 h 128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793486" h="1282508">
                  <a:moveTo>
                    <a:pt x="13950" y="1213921"/>
                  </a:moveTo>
                  <a:lnTo>
                    <a:pt x="13950" y="1004403"/>
                  </a:lnTo>
                  <a:cubicBezTo>
                    <a:pt x="32997" y="1020910"/>
                    <a:pt x="54584" y="1037418"/>
                    <a:pt x="81250" y="1050116"/>
                  </a:cubicBezTo>
                  <a:cubicBezTo>
                    <a:pt x="106646" y="1064084"/>
                    <a:pt x="134582" y="1075512"/>
                    <a:pt x="163788" y="1084401"/>
                  </a:cubicBezTo>
                  <a:cubicBezTo>
                    <a:pt x="192994" y="1093289"/>
                    <a:pt x="222199" y="1100908"/>
                    <a:pt x="251405" y="1105987"/>
                  </a:cubicBezTo>
                  <a:cubicBezTo>
                    <a:pt x="280611" y="1111067"/>
                    <a:pt x="307277" y="1113606"/>
                    <a:pt x="331403" y="1113606"/>
                  </a:cubicBezTo>
                  <a:cubicBezTo>
                    <a:pt x="416480" y="1113606"/>
                    <a:pt x="481241" y="1099638"/>
                    <a:pt x="523144" y="1070433"/>
                  </a:cubicBezTo>
                  <a:cubicBezTo>
                    <a:pt x="565048" y="1042497"/>
                    <a:pt x="586635" y="1000593"/>
                    <a:pt x="586635" y="945991"/>
                  </a:cubicBezTo>
                  <a:cubicBezTo>
                    <a:pt x="586635" y="916786"/>
                    <a:pt x="579016" y="891389"/>
                    <a:pt x="565048" y="869803"/>
                  </a:cubicBezTo>
                  <a:cubicBezTo>
                    <a:pt x="551080" y="848216"/>
                    <a:pt x="532033" y="829169"/>
                    <a:pt x="506637" y="811391"/>
                  </a:cubicBezTo>
                  <a:cubicBezTo>
                    <a:pt x="481241" y="793614"/>
                    <a:pt x="452035" y="777107"/>
                    <a:pt x="417750" y="760599"/>
                  </a:cubicBezTo>
                  <a:cubicBezTo>
                    <a:pt x="383465" y="744091"/>
                    <a:pt x="347910" y="727584"/>
                    <a:pt x="308546" y="709807"/>
                  </a:cubicBezTo>
                  <a:cubicBezTo>
                    <a:pt x="266643" y="686950"/>
                    <a:pt x="228548" y="665363"/>
                    <a:pt x="191724" y="642507"/>
                  </a:cubicBezTo>
                  <a:cubicBezTo>
                    <a:pt x="156169" y="619650"/>
                    <a:pt x="124424" y="594254"/>
                    <a:pt x="97758" y="566318"/>
                  </a:cubicBezTo>
                  <a:cubicBezTo>
                    <a:pt x="71092" y="538382"/>
                    <a:pt x="50775" y="507907"/>
                    <a:pt x="35537" y="472352"/>
                  </a:cubicBezTo>
                  <a:cubicBezTo>
                    <a:pt x="20299" y="438067"/>
                    <a:pt x="12680" y="396163"/>
                    <a:pt x="12680" y="350450"/>
                  </a:cubicBezTo>
                  <a:cubicBezTo>
                    <a:pt x="12680" y="293309"/>
                    <a:pt x="25379" y="242516"/>
                    <a:pt x="52045" y="200612"/>
                  </a:cubicBezTo>
                  <a:cubicBezTo>
                    <a:pt x="77441" y="158709"/>
                    <a:pt x="111726" y="123154"/>
                    <a:pt x="154899" y="95218"/>
                  </a:cubicBezTo>
                  <a:cubicBezTo>
                    <a:pt x="196803" y="67282"/>
                    <a:pt x="246326" y="46965"/>
                    <a:pt x="299658" y="32997"/>
                  </a:cubicBezTo>
                  <a:cubicBezTo>
                    <a:pt x="354260" y="19030"/>
                    <a:pt x="408861" y="12680"/>
                    <a:pt x="466003" y="12680"/>
                  </a:cubicBezTo>
                  <a:cubicBezTo>
                    <a:pt x="594254" y="12680"/>
                    <a:pt x="688220" y="26648"/>
                    <a:pt x="746631" y="55854"/>
                  </a:cubicBezTo>
                  <a:lnTo>
                    <a:pt x="746631" y="256484"/>
                  </a:lnTo>
                  <a:cubicBezTo>
                    <a:pt x="676791" y="205692"/>
                    <a:pt x="587905" y="181565"/>
                    <a:pt x="477431" y="181565"/>
                  </a:cubicBezTo>
                  <a:cubicBezTo>
                    <a:pt x="446956" y="181565"/>
                    <a:pt x="416480" y="184105"/>
                    <a:pt x="387275" y="190454"/>
                  </a:cubicBezTo>
                  <a:cubicBezTo>
                    <a:pt x="356799" y="195533"/>
                    <a:pt x="330133" y="205692"/>
                    <a:pt x="307277" y="218390"/>
                  </a:cubicBezTo>
                  <a:cubicBezTo>
                    <a:pt x="283150" y="231088"/>
                    <a:pt x="264103" y="248865"/>
                    <a:pt x="250135" y="269182"/>
                  </a:cubicBezTo>
                  <a:cubicBezTo>
                    <a:pt x="234897" y="289499"/>
                    <a:pt x="227278" y="314895"/>
                    <a:pt x="227278" y="344101"/>
                  </a:cubicBezTo>
                  <a:cubicBezTo>
                    <a:pt x="227278" y="372037"/>
                    <a:pt x="232358" y="394893"/>
                    <a:pt x="243786" y="415210"/>
                  </a:cubicBezTo>
                  <a:cubicBezTo>
                    <a:pt x="255214" y="435527"/>
                    <a:pt x="271722" y="453305"/>
                    <a:pt x="293309" y="469812"/>
                  </a:cubicBezTo>
                  <a:cubicBezTo>
                    <a:pt x="314895" y="486320"/>
                    <a:pt x="341561" y="502827"/>
                    <a:pt x="373307" y="518065"/>
                  </a:cubicBezTo>
                  <a:cubicBezTo>
                    <a:pt x="405052" y="533303"/>
                    <a:pt x="441876" y="551080"/>
                    <a:pt x="483780" y="568857"/>
                  </a:cubicBezTo>
                  <a:cubicBezTo>
                    <a:pt x="526954" y="591714"/>
                    <a:pt x="566318" y="614571"/>
                    <a:pt x="604412" y="638697"/>
                  </a:cubicBezTo>
                  <a:cubicBezTo>
                    <a:pt x="642507" y="662824"/>
                    <a:pt x="675522" y="690759"/>
                    <a:pt x="704727" y="719965"/>
                  </a:cubicBezTo>
                  <a:cubicBezTo>
                    <a:pt x="733933" y="749171"/>
                    <a:pt x="756789" y="782186"/>
                    <a:pt x="773297" y="819010"/>
                  </a:cubicBezTo>
                  <a:cubicBezTo>
                    <a:pt x="789805" y="855835"/>
                    <a:pt x="798693" y="896469"/>
                    <a:pt x="798693" y="942182"/>
                  </a:cubicBezTo>
                  <a:cubicBezTo>
                    <a:pt x="798693" y="1004403"/>
                    <a:pt x="785995" y="1056465"/>
                    <a:pt x="760599" y="1099638"/>
                  </a:cubicBezTo>
                  <a:cubicBezTo>
                    <a:pt x="735203" y="1142812"/>
                    <a:pt x="702188" y="1177097"/>
                    <a:pt x="659014" y="1203763"/>
                  </a:cubicBezTo>
                  <a:cubicBezTo>
                    <a:pt x="617110" y="1230429"/>
                    <a:pt x="567588" y="1249476"/>
                    <a:pt x="511716" y="1262174"/>
                  </a:cubicBezTo>
                  <a:cubicBezTo>
                    <a:pt x="455844" y="1273602"/>
                    <a:pt x="397433" y="1279951"/>
                    <a:pt x="336482" y="1279951"/>
                  </a:cubicBezTo>
                  <a:cubicBezTo>
                    <a:pt x="316165" y="1279951"/>
                    <a:pt x="290769" y="1278682"/>
                    <a:pt x="260294" y="1274872"/>
                  </a:cubicBezTo>
                  <a:cubicBezTo>
                    <a:pt x="229818" y="1272333"/>
                    <a:pt x="199343" y="1267253"/>
                    <a:pt x="168867" y="1260904"/>
                  </a:cubicBezTo>
                  <a:cubicBezTo>
                    <a:pt x="137122" y="1254555"/>
                    <a:pt x="107916" y="1248206"/>
                    <a:pt x="79980" y="1239318"/>
                  </a:cubicBezTo>
                  <a:cubicBezTo>
                    <a:pt x="53314" y="1234238"/>
                    <a:pt x="30458" y="1224080"/>
                    <a:pt x="13950" y="1213921"/>
                  </a:cubicBezTo>
                  <a:close/>
                  <a:moveTo>
                    <a:pt x="1968189" y="765678"/>
                  </a:moveTo>
                  <a:cubicBezTo>
                    <a:pt x="1968189" y="1109797"/>
                    <a:pt x="1805653" y="1282491"/>
                    <a:pt x="1479312" y="1282491"/>
                  </a:cubicBezTo>
                  <a:cubicBezTo>
                    <a:pt x="1166938" y="1282491"/>
                    <a:pt x="1010752" y="1117416"/>
                    <a:pt x="1010752" y="785995"/>
                  </a:cubicBezTo>
                  <a:lnTo>
                    <a:pt x="1010752" y="35537"/>
                  </a:lnTo>
                  <a:lnTo>
                    <a:pt x="1213921" y="35537"/>
                  </a:lnTo>
                  <a:lnTo>
                    <a:pt x="1213921" y="744091"/>
                  </a:lnTo>
                  <a:cubicBezTo>
                    <a:pt x="1213921" y="985355"/>
                    <a:pt x="1307887" y="1104718"/>
                    <a:pt x="1494549" y="1104718"/>
                  </a:cubicBezTo>
                  <a:cubicBezTo>
                    <a:pt x="1674862" y="1104718"/>
                    <a:pt x="1765019" y="989165"/>
                    <a:pt x="1765019" y="756789"/>
                  </a:cubicBezTo>
                  <a:lnTo>
                    <a:pt x="1765019" y="35537"/>
                  </a:lnTo>
                  <a:lnTo>
                    <a:pt x="1968189" y="35537"/>
                  </a:lnTo>
                  <a:lnTo>
                    <a:pt x="1968189" y="765678"/>
                  </a:lnTo>
                  <a:close/>
                  <a:moveTo>
                    <a:pt x="3573229" y="1262174"/>
                  </a:moveTo>
                  <a:lnTo>
                    <a:pt x="3371330" y="1262174"/>
                  </a:lnTo>
                  <a:lnTo>
                    <a:pt x="3371330" y="468542"/>
                  </a:lnTo>
                  <a:cubicBezTo>
                    <a:pt x="3371330" y="403782"/>
                    <a:pt x="3375139" y="323784"/>
                    <a:pt x="3382758" y="229818"/>
                  </a:cubicBezTo>
                  <a:lnTo>
                    <a:pt x="3378948" y="229818"/>
                  </a:lnTo>
                  <a:cubicBezTo>
                    <a:pt x="3366250" y="283150"/>
                    <a:pt x="3354822" y="322514"/>
                    <a:pt x="3345933" y="345371"/>
                  </a:cubicBezTo>
                  <a:lnTo>
                    <a:pt x="2980228" y="1262174"/>
                  </a:lnTo>
                  <a:lnTo>
                    <a:pt x="2839279" y="1262174"/>
                  </a:lnTo>
                  <a:lnTo>
                    <a:pt x="2472304" y="351720"/>
                  </a:lnTo>
                  <a:cubicBezTo>
                    <a:pt x="2462145" y="325054"/>
                    <a:pt x="2450717" y="284420"/>
                    <a:pt x="2439289" y="229818"/>
                  </a:cubicBezTo>
                  <a:lnTo>
                    <a:pt x="2438019" y="229818"/>
                  </a:lnTo>
                  <a:cubicBezTo>
                    <a:pt x="2443098" y="279341"/>
                    <a:pt x="2444368" y="359339"/>
                    <a:pt x="2444368" y="469812"/>
                  </a:cubicBezTo>
                  <a:lnTo>
                    <a:pt x="2444368" y="1262174"/>
                  </a:lnTo>
                  <a:lnTo>
                    <a:pt x="2256436" y="1262174"/>
                  </a:lnTo>
                  <a:lnTo>
                    <a:pt x="2256436" y="35537"/>
                  </a:lnTo>
                  <a:lnTo>
                    <a:pt x="2543413" y="35537"/>
                  </a:lnTo>
                  <a:lnTo>
                    <a:pt x="2865945" y="853295"/>
                  </a:lnTo>
                  <a:cubicBezTo>
                    <a:pt x="2890071" y="915516"/>
                    <a:pt x="2906579" y="962499"/>
                    <a:pt x="2914198" y="994244"/>
                  </a:cubicBezTo>
                  <a:lnTo>
                    <a:pt x="2918007" y="994244"/>
                  </a:lnTo>
                  <a:cubicBezTo>
                    <a:pt x="2939594" y="929484"/>
                    <a:pt x="2956102" y="882501"/>
                    <a:pt x="2968800" y="850755"/>
                  </a:cubicBezTo>
                  <a:lnTo>
                    <a:pt x="3297681" y="36807"/>
                  </a:lnTo>
                  <a:lnTo>
                    <a:pt x="3574499" y="36807"/>
                  </a:lnTo>
                  <a:lnTo>
                    <a:pt x="3574499" y="1262174"/>
                  </a:lnTo>
                  <a:close/>
                  <a:moveTo>
                    <a:pt x="5193508" y="1262174"/>
                  </a:moveTo>
                  <a:lnTo>
                    <a:pt x="4991608" y="1262174"/>
                  </a:lnTo>
                  <a:lnTo>
                    <a:pt x="4991608" y="468542"/>
                  </a:lnTo>
                  <a:cubicBezTo>
                    <a:pt x="4991608" y="403782"/>
                    <a:pt x="4995417" y="323784"/>
                    <a:pt x="5003036" y="229818"/>
                  </a:cubicBezTo>
                  <a:lnTo>
                    <a:pt x="4999227" y="229818"/>
                  </a:lnTo>
                  <a:cubicBezTo>
                    <a:pt x="4986529" y="283150"/>
                    <a:pt x="4975100" y="322514"/>
                    <a:pt x="4966212" y="345371"/>
                  </a:cubicBezTo>
                  <a:lnTo>
                    <a:pt x="4600506" y="1262174"/>
                  </a:lnTo>
                  <a:lnTo>
                    <a:pt x="4459557" y="1262174"/>
                  </a:lnTo>
                  <a:lnTo>
                    <a:pt x="4092582" y="351720"/>
                  </a:lnTo>
                  <a:cubicBezTo>
                    <a:pt x="4082423" y="325054"/>
                    <a:pt x="4070995" y="284420"/>
                    <a:pt x="4059567" y="229818"/>
                  </a:cubicBezTo>
                  <a:lnTo>
                    <a:pt x="4055757" y="229818"/>
                  </a:lnTo>
                  <a:cubicBezTo>
                    <a:pt x="4060836" y="279341"/>
                    <a:pt x="4062106" y="359339"/>
                    <a:pt x="4062106" y="469812"/>
                  </a:cubicBezTo>
                  <a:lnTo>
                    <a:pt x="4062106" y="1262174"/>
                  </a:lnTo>
                  <a:lnTo>
                    <a:pt x="3874175" y="1262174"/>
                  </a:lnTo>
                  <a:lnTo>
                    <a:pt x="3874175" y="35537"/>
                  </a:lnTo>
                  <a:lnTo>
                    <a:pt x="4161152" y="35537"/>
                  </a:lnTo>
                  <a:lnTo>
                    <a:pt x="4483684" y="853295"/>
                  </a:lnTo>
                  <a:cubicBezTo>
                    <a:pt x="4507810" y="915516"/>
                    <a:pt x="4524317" y="962499"/>
                    <a:pt x="4531936" y="994244"/>
                  </a:cubicBezTo>
                  <a:lnTo>
                    <a:pt x="4535746" y="994244"/>
                  </a:lnTo>
                  <a:cubicBezTo>
                    <a:pt x="4557333" y="929484"/>
                    <a:pt x="4573840" y="882501"/>
                    <a:pt x="4586538" y="850755"/>
                  </a:cubicBezTo>
                  <a:lnTo>
                    <a:pt x="4915419" y="36807"/>
                  </a:lnTo>
                  <a:lnTo>
                    <a:pt x="5193508" y="36807"/>
                  </a:lnTo>
                  <a:lnTo>
                    <a:pt x="5193508" y="1262174"/>
                  </a:lnTo>
                  <a:close/>
                  <a:moveTo>
                    <a:pt x="5703972" y="1262174"/>
                  </a:moveTo>
                  <a:lnTo>
                    <a:pt x="5494453" y="1262174"/>
                  </a:lnTo>
                  <a:lnTo>
                    <a:pt x="5494453" y="35537"/>
                  </a:lnTo>
                  <a:lnTo>
                    <a:pt x="5703972" y="35537"/>
                  </a:lnTo>
                  <a:lnTo>
                    <a:pt x="5703972" y="1262174"/>
                  </a:lnTo>
                  <a:close/>
                  <a:moveTo>
                    <a:pt x="6793469" y="208231"/>
                  </a:moveTo>
                  <a:lnTo>
                    <a:pt x="6440462" y="208231"/>
                  </a:lnTo>
                  <a:lnTo>
                    <a:pt x="6440462" y="1262174"/>
                  </a:lnTo>
                  <a:lnTo>
                    <a:pt x="6237292" y="1262174"/>
                  </a:lnTo>
                  <a:lnTo>
                    <a:pt x="6237292" y="208231"/>
                  </a:lnTo>
                  <a:lnTo>
                    <a:pt x="5885555" y="208231"/>
                  </a:lnTo>
                  <a:lnTo>
                    <a:pt x="5885555" y="35537"/>
                  </a:lnTo>
                  <a:lnTo>
                    <a:pt x="6793469" y="35537"/>
                  </a:lnTo>
                  <a:lnTo>
                    <a:pt x="6793469" y="208231"/>
                  </a:lnTo>
                  <a:close/>
                </a:path>
              </a:pathLst>
            </a:custGeom>
            <a:solidFill>
              <a:srgbClr val="0078D4"/>
            </a:solidFill>
            <a:ln w="12682"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A565590-7C4C-4DE6-9944-0CBA05FF02B1}"/>
                </a:ext>
              </a:extLst>
            </p:cNvPr>
            <p:cNvSpPr/>
            <p:nvPr/>
          </p:nvSpPr>
          <p:spPr>
            <a:xfrm>
              <a:off x="2681851" y="2426667"/>
              <a:ext cx="596811" cy="469830"/>
            </a:xfrm>
            <a:custGeom>
              <a:avLst/>
              <a:gdLst>
                <a:gd name="connsiteX0" fmla="*/ 455227 w 596810"/>
                <a:gd name="connsiteY0" fmla="*/ 471735 h 469829"/>
                <a:gd name="connsiteX1" fmla="*/ 410784 w 596810"/>
                <a:gd name="connsiteY1" fmla="*/ 471735 h 469829"/>
                <a:gd name="connsiteX2" fmla="*/ 311738 w 596810"/>
                <a:gd name="connsiteY2" fmla="*/ 128886 h 469829"/>
                <a:gd name="connsiteX3" fmla="*/ 306659 w 596810"/>
                <a:gd name="connsiteY3" fmla="*/ 104759 h 469829"/>
                <a:gd name="connsiteX4" fmla="*/ 304120 w 596810"/>
                <a:gd name="connsiteY4" fmla="*/ 83173 h 469829"/>
                <a:gd name="connsiteX5" fmla="*/ 301580 w 596810"/>
                <a:gd name="connsiteY5" fmla="*/ 83173 h 469829"/>
                <a:gd name="connsiteX6" fmla="*/ 292691 w 596810"/>
                <a:gd name="connsiteY6" fmla="*/ 127616 h 469829"/>
                <a:gd name="connsiteX7" fmla="*/ 189837 w 596810"/>
                <a:gd name="connsiteY7" fmla="*/ 470465 h 469829"/>
                <a:gd name="connsiteX8" fmla="*/ 145393 w 596810"/>
                <a:gd name="connsiteY8" fmla="*/ 470465 h 469829"/>
                <a:gd name="connsiteX9" fmla="*/ 9524 w 596810"/>
                <a:gd name="connsiteY9" fmla="*/ 9524 h 469829"/>
                <a:gd name="connsiteX10" fmla="*/ 57776 w 596810"/>
                <a:gd name="connsiteY10" fmla="*/ 9524 h 469829"/>
                <a:gd name="connsiteX11" fmla="*/ 159361 w 596810"/>
                <a:gd name="connsiteY11" fmla="*/ 372689 h 469829"/>
                <a:gd name="connsiteX12" fmla="*/ 164440 w 596810"/>
                <a:gd name="connsiteY12" fmla="*/ 395546 h 469829"/>
                <a:gd name="connsiteX13" fmla="*/ 168250 w 596810"/>
                <a:gd name="connsiteY13" fmla="*/ 415863 h 469829"/>
                <a:gd name="connsiteX14" fmla="*/ 169520 w 596810"/>
                <a:gd name="connsiteY14" fmla="*/ 415863 h 469829"/>
                <a:gd name="connsiteX15" fmla="*/ 179678 w 596810"/>
                <a:gd name="connsiteY15" fmla="*/ 372689 h 469829"/>
                <a:gd name="connsiteX16" fmla="*/ 287612 w 596810"/>
                <a:gd name="connsiteY16" fmla="*/ 9524 h 469829"/>
                <a:gd name="connsiteX17" fmla="*/ 321897 w 596810"/>
                <a:gd name="connsiteY17" fmla="*/ 9524 h 469829"/>
                <a:gd name="connsiteX18" fmla="*/ 423482 w 596810"/>
                <a:gd name="connsiteY18" fmla="*/ 373959 h 469829"/>
                <a:gd name="connsiteX19" fmla="*/ 428561 w 596810"/>
                <a:gd name="connsiteY19" fmla="*/ 395546 h 469829"/>
                <a:gd name="connsiteX20" fmla="*/ 432371 w 596810"/>
                <a:gd name="connsiteY20" fmla="*/ 415863 h 469829"/>
                <a:gd name="connsiteX21" fmla="*/ 433640 w 596810"/>
                <a:gd name="connsiteY21" fmla="*/ 415863 h 469829"/>
                <a:gd name="connsiteX22" fmla="*/ 436180 w 596810"/>
                <a:gd name="connsiteY22" fmla="*/ 401895 h 469829"/>
                <a:gd name="connsiteX23" fmla="*/ 441259 w 596810"/>
                <a:gd name="connsiteY23" fmla="*/ 384118 h 469829"/>
                <a:gd name="connsiteX24" fmla="*/ 542844 w 596810"/>
                <a:gd name="connsiteY24" fmla="*/ 10793 h 469829"/>
                <a:gd name="connsiteX25" fmla="*/ 589827 w 596810"/>
                <a:gd name="connsiteY25" fmla="*/ 10793 h 469829"/>
                <a:gd name="connsiteX26" fmla="*/ 455227 w 596810"/>
                <a:gd name="connsiteY26" fmla="*/ 471735 h 46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6810" h="469829">
                  <a:moveTo>
                    <a:pt x="455227" y="471735"/>
                  </a:moveTo>
                  <a:lnTo>
                    <a:pt x="410784" y="471735"/>
                  </a:lnTo>
                  <a:lnTo>
                    <a:pt x="311738" y="128886"/>
                  </a:lnTo>
                  <a:cubicBezTo>
                    <a:pt x="309199" y="121267"/>
                    <a:pt x="307929" y="112378"/>
                    <a:pt x="306659" y="104759"/>
                  </a:cubicBezTo>
                  <a:cubicBezTo>
                    <a:pt x="305389" y="97141"/>
                    <a:pt x="304120" y="89522"/>
                    <a:pt x="304120" y="83173"/>
                  </a:cubicBezTo>
                  <a:lnTo>
                    <a:pt x="301580" y="83173"/>
                  </a:lnTo>
                  <a:cubicBezTo>
                    <a:pt x="300310" y="95871"/>
                    <a:pt x="297771" y="111108"/>
                    <a:pt x="292691" y="127616"/>
                  </a:cubicBezTo>
                  <a:lnTo>
                    <a:pt x="189837" y="470465"/>
                  </a:lnTo>
                  <a:lnTo>
                    <a:pt x="145393" y="470465"/>
                  </a:lnTo>
                  <a:lnTo>
                    <a:pt x="9524" y="9524"/>
                  </a:lnTo>
                  <a:lnTo>
                    <a:pt x="57776" y="9524"/>
                  </a:lnTo>
                  <a:lnTo>
                    <a:pt x="159361" y="372689"/>
                  </a:lnTo>
                  <a:cubicBezTo>
                    <a:pt x="161901" y="380308"/>
                    <a:pt x="163171" y="387927"/>
                    <a:pt x="164440" y="395546"/>
                  </a:cubicBezTo>
                  <a:cubicBezTo>
                    <a:pt x="165710" y="403165"/>
                    <a:pt x="166980" y="409514"/>
                    <a:pt x="168250" y="415863"/>
                  </a:cubicBezTo>
                  <a:lnTo>
                    <a:pt x="169520" y="415863"/>
                  </a:lnTo>
                  <a:cubicBezTo>
                    <a:pt x="170790" y="405704"/>
                    <a:pt x="174599" y="391737"/>
                    <a:pt x="179678" y="372689"/>
                  </a:cubicBezTo>
                  <a:lnTo>
                    <a:pt x="287612" y="9524"/>
                  </a:lnTo>
                  <a:lnTo>
                    <a:pt x="321897" y="9524"/>
                  </a:lnTo>
                  <a:lnTo>
                    <a:pt x="423482" y="373959"/>
                  </a:lnTo>
                  <a:cubicBezTo>
                    <a:pt x="426021" y="381578"/>
                    <a:pt x="427291" y="387927"/>
                    <a:pt x="428561" y="395546"/>
                  </a:cubicBezTo>
                  <a:cubicBezTo>
                    <a:pt x="429831" y="403165"/>
                    <a:pt x="431101" y="409514"/>
                    <a:pt x="432371" y="415863"/>
                  </a:cubicBezTo>
                  <a:lnTo>
                    <a:pt x="433640" y="415863"/>
                  </a:lnTo>
                  <a:cubicBezTo>
                    <a:pt x="433640" y="412054"/>
                    <a:pt x="434910" y="406974"/>
                    <a:pt x="436180" y="401895"/>
                  </a:cubicBezTo>
                  <a:cubicBezTo>
                    <a:pt x="437450" y="396816"/>
                    <a:pt x="438720" y="390467"/>
                    <a:pt x="441259" y="384118"/>
                  </a:cubicBezTo>
                  <a:lnTo>
                    <a:pt x="542844" y="10793"/>
                  </a:lnTo>
                  <a:lnTo>
                    <a:pt x="589827" y="10793"/>
                  </a:lnTo>
                  <a:lnTo>
                    <a:pt x="455227" y="471735"/>
                  </a:lnTo>
                  <a:close/>
                </a:path>
              </a:pathLst>
            </a:custGeom>
            <a:solidFill>
              <a:srgbClr val="000000"/>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DA3EF96-624A-4D74-886B-2EDAF530598E}"/>
                </a:ext>
              </a:extLst>
            </p:cNvPr>
            <p:cNvSpPr/>
            <p:nvPr/>
          </p:nvSpPr>
          <p:spPr>
            <a:xfrm>
              <a:off x="3316756" y="2416509"/>
              <a:ext cx="76189" cy="482528"/>
            </a:xfrm>
            <a:custGeom>
              <a:avLst/>
              <a:gdLst>
                <a:gd name="connsiteX0" fmla="*/ 38729 w 76188"/>
                <a:gd name="connsiteY0" fmla="*/ 67935 h 482528"/>
                <a:gd name="connsiteX1" fmla="*/ 18412 w 76188"/>
                <a:gd name="connsiteY1" fmla="*/ 59046 h 482528"/>
                <a:gd name="connsiteX2" fmla="*/ 9524 w 76188"/>
                <a:gd name="connsiteY2" fmla="*/ 37459 h 482528"/>
                <a:gd name="connsiteX3" fmla="*/ 18412 w 76188"/>
                <a:gd name="connsiteY3" fmla="*/ 17142 h 482528"/>
                <a:gd name="connsiteX4" fmla="*/ 38729 w 76188"/>
                <a:gd name="connsiteY4" fmla="*/ 9524 h 482528"/>
                <a:gd name="connsiteX5" fmla="*/ 51427 w 76188"/>
                <a:gd name="connsiteY5" fmla="*/ 10793 h 482528"/>
                <a:gd name="connsiteX6" fmla="*/ 60316 w 76188"/>
                <a:gd name="connsiteY6" fmla="*/ 17142 h 482528"/>
                <a:gd name="connsiteX7" fmla="*/ 66665 w 76188"/>
                <a:gd name="connsiteY7" fmla="*/ 26031 h 482528"/>
                <a:gd name="connsiteX8" fmla="*/ 69205 w 76188"/>
                <a:gd name="connsiteY8" fmla="*/ 37459 h 482528"/>
                <a:gd name="connsiteX9" fmla="*/ 66665 w 76188"/>
                <a:gd name="connsiteY9" fmla="*/ 48888 h 482528"/>
                <a:gd name="connsiteX10" fmla="*/ 60316 w 76188"/>
                <a:gd name="connsiteY10" fmla="*/ 57776 h 482528"/>
                <a:gd name="connsiteX11" fmla="*/ 51427 w 76188"/>
                <a:gd name="connsiteY11" fmla="*/ 64125 h 482528"/>
                <a:gd name="connsiteX12" fmla="*/ 38729 w 76188"/>
                <a:gd name="connsiteY12" fmla="*/ 67935 h 482528"/>
                <a:gd name="connsiteX13" fmla="*/ 18412 w 76188"/>
                <a:gd name="connsiteY13" fmla="*/ 481893 h 482528"/>
                <a:gd name="connsiteX14" fmla="*/ 18412 w 76188"/>
                <a:gd name="connsiteY14" fmla="*/ 151742 h 482528"/>
                <a:gd name="connsiteX15" fmla="*/ 60316 w 76188"/>
                <a:gd name="connsiteY15" fmla="*/ 151742 h 482528"/>
                <a:gd name="connsiteX16" fmla="*/ 60316 w 76188"/>
                <a:gd name="connsiteY16" fmla="*/ 481893 h 482528"/>
                <a:gd name="connsiteX17" fmla="*/ 18412 w 76188"/>
                <a:gd name="connsiteY17" fmla="*/ 481893 h 48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188" h="482528">
                  <a:moveTo>
                    <a:pt x="38729" y="67935"/>
                  </a:moveTo>
                  <a:cubicBezTo>
                    <a:pt x="31110" y="67935"/>
                    <a:pt x="23491" y="65395"/>
                    <a:pt x="18412" y="59046"/>
                  </a:cubicBezTo>
                  <a:cubicBezTo>
                    <a:pt x="12063" y="53967"/>
                    <a:pt x="9524" y="46348"/>
                    <a:pt x="9524" y="37459"/>
                  </a:cubicBezTo>
                  <a:cubicBezTo>
                    <a:pt x="9524" y="28571"/>
                    <a:pt x="12063" y="22222"/>
                    <a:pt x="18412" y="17142"/>
                  </a:cubicBezTo>
                  <a:cubicBezTo>
                    <a:pt x="24761" y="12063"/>
                    <a:pt x="31110" y="9524"/>
                    <a:pt x="38729" y="9524"/>
                  </a:cubicBezTo>
                  <a:cubicBezTo>
                    <a:pt x="43808" y="9524"/>
                    <a:pt x="47618" y="9524"/>
                    <a:pt x="51427" y="10793"/>
                  </a:cubicBezTo>
                  <a:cubicBezTo>
                    <a:pt x="55237" y="12063"/>
                    <a:pt x="57776" y="14603"/>
                    <a:pt x="60316" y="17142"/>
                  </a:cubicBezTo>
                  <a:cubicBezTo>
                    <a:pt x="62856" y="19682"/>
                    <a:pt x="65395" y="22222"/>
                    <a:pt x="66665" y="26031"/>
                  </a:cubicBezTo>
                  <a:cubicBezTo>
                    <a:pt x="67935" y="29841"/>
                    <a:pt x="69205" y="33650"/>
                    <a:pt x="69205" y="37459"/>
                  </a:cubicBezTo>
                  <a:cubicBezTo>
                    <a:pt x="69205" y="41269"/>
                    <a:pt x="67935" y="45078"/>
                    <a:pt x="66665" y="48888"/>
                  </a:cubicBezTo>
                  <a:cubicBezTo>
                    <a:pt x="65395" y="52697"/>
                    <a:pt x="62856" y="55237"/>
                    <a:pt x="60316" y="57776"/>
                  </a:cubicBezTo>
                  <a:cubicBezTo>
                    <a:pt x="57776" y="60316"/>
                    <a:pt x="53967" y="62856"/>
                    <a:pt x="51427" y="64125"/>
                  </a:cubicBezTo>
                  <a:cubicBezTo>
                    <a:pt x="47618" y="66665"/>
                    <a:pt x="43808" y="67935"/>
                    <a:pt x="38729" y="67935"/>
                  </a:cubicBezTo>
                  <a:close/>
                  <a:moveTo>
                    <a:pt x="18412" y="481893"/>
                  </a:moveTo>
                  <a:lnTo>
                    <a:pt x="18412" y="151742"/>
                  </a:lnTo>
                  <a:lnTo>
                    <a:pt x="60316" y="151742"/>
                  </a:lnTo>
                  <a:lnTo>
                    <a:pt x="60316" y="481893"/>
                  </a:lnTo>
                  <a:lnTo>
                    <a:pt x="18412" y="481893"/>
                  </a:lnTo>
                  <a:close/>
                </a:path>
              </a:pathLst>
            </a:custGeom>
            <a:solidFill>
              <a:srgbClr val="000000"/>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255613F-F26C-46FD-9871-A734C4C4D878}"/>
                </a:ext>
              </a:extLst>
            </p:cNvPr>
            <p:cNvSpPr/>
            <p:nvPr/>
          </p:nvSpPr>
          <p:spPr>
            <a:xfrm>
              <a:off x="3472942" y="2551109"/>
              <a:ext cx="279358" cy="355547"/>
            </a:xfrm>
            <a:custGeom>
              <a:avLst/>
              <a:gdLst>
                <a:gd name="connsiteX0" fmla="*/ 233010 w 279358"/>
                <a:gd name="connsiteY0" fmla="*/ 347293 h 355546"/>
                <a:gd name="connsiteX1" fmla="*/ 233010 w 279358"/>
                <a:gd name="connsiteY1" fmla="*/ 156822 h 355546"/>
                <a:gd name="connsiteX2" fmla="*/ 151742 w 279358"/>
                <a:gd name="connsiteY2" fmla="*/ 45078 h 355546"/>
                <a:gd name="connsiteX3" fmla="*/ 112378 w 279358"/>
                <a:gd name="connsiteY3" fmla="*/ 53967 h 355546"/>
                <a:gd name="connsiteX4" fmla="*/ 80633 w 279358"/>
                <a:gd name="connsiteY4" fmla="*/ 78093 h 355546"/>
                <a:gd name="connsiteX5" fmla="*/ 59046 w 279358"/>
                <a:gd name="connsiteY5" fmla="*/ 113648 h 355546"/>
                <a:gd name="connsiteX6" fmla="*/ 51427 w 279358"/>
                <a:gd name="connsiteY6" fmla="*/ 158091 h 355546"/>
                <a:gd name="connsiteX7" fmla="*/ 51427 w 279358"/>
                <a:gd name="connsiteY7" fmla="*/ 347293 h 355546"/>
                <a:gd name="connsiteX8" fmla="*/ 9524 w 279358"/>
                <a:gd name="connsiteY8" fmla="*/ 347293 h 355546"/>
                <a:gd name="connsiteX9" fmla="*/ 9524 w 279358"/>
                <a:gd name="connsiteY9" fmla="*/ 17142 h 355546"/>
                <a:gd name="connsiteX10" fmla="*/ 51427 w 279358"/>
                <a:gd name="connsiteY10" fmla="*/ 17142 h 355546"/>
                <a:gd name="connsiteX11" fmla="*/ 51427 w 279358"/>
                <a:gd name="connsiteY11" fmla="*/ 74284 h 355546"/>
                <a:gd name="connsiteX12" fmla="*/ 52697 w 279358"/>
                <a:gd name="connsiteY12" fmla="*/ 74284 h 355546"/>
                <a:gd name="connsiteX13" fmla="*/ 163171 w 279358"/>
                <a:gd name="connsiteY13" fmla="*/ 9524 h 355546"/>
                <a:gd name="connsiteX14" fmla="*/ 245708 w 279358"/>
                <a:gd name="connsiteY14" fmla="*/ 45078 h 355546"/>
                <a:gd name="connsiteX15" fmla="*/ 273644 w 279358"/>
                <a:gd name="connsiteY15" fmla="*/ 146663 h 355546"/>
                <a:gd name="connsiteX16" fmla="*/ 273644 w 279358"/>
                <a:gd name="connsiteY16" fmla="*/ 347293 h 355546"/>
                <a:gd name="connsiteX17" fmla="*/ 233010 w 279358"/>
                <a:gd name="connsiteY17" fmla="*/ 347293 h 3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358" h="355546">
                  <a:moveTo>
                    <a:pt x="233010" y="347293"/>
                  </a:moveTo>
                  <a:lnTo>
                    <a:pt x="233010" y="156822"/>
                  </a:lnTo>
                  <a:cubicBezTo>
                    <a:pt x="233010" y="81903"/>
                    <a:pt x="206344" y="45078"/>
                    <a:pt x="151742" y="45078"/>
                  </a:cubicBezTo>
                  <a:cubicBezTo>
                    <a:pt x="137774" y="45078"/>
                    <a:pt x="123807" y="47618"/>
                    <a:pt x="112378" y="53967"/>
                  </a:cubicBezTo>
                  <a:cubicBezTo>
                    <a:pt x="99680" y="59046"/>
                    <a:pt x="89522" y="67935"/>
                    <a:pt x="80633" y="78093"/>
                  </a:cubicBezTo>
                  <a:cubicBezTo>
                    <a:pt x="71744" y="88252"/>
                    <a:pt x="64125" y="99680"/>
                    <a:pt x="59046" y="113648"/>
                  </a:cubicBezTo>
                  <a:cubicBezTo>
                    <a:pt x="53967" y="127616"/>
                    <a:pt x="51427" y="142854"/>
                    <a:pt x="51427" y="158091"/>
                  </a:cubicBezTo>
                  <a:lnTo>
                    <a:pt x="51427" y="347293"/>
                  </a:lnTo>
                  <a:lnTo>
                    <a:pt x="9524" y="347293"/>
                  </a:lnTo>
                  <a:lnTo>
                    <a:pt x="9524" y="17142"/>
                  </a:lnTo>
                  <a:lnTo>
                    <a:pt x="51427" y="17142"/>
                  </a:lnTo>
                  <a:lnTo>
                    <a:pt x="51427" y="74284"/>
                  </a:lnTo>
                  <a:lnTo>
                    <a:pt x="52697" y="74284"/>
                  </a:lnTo>
                  <a:cubicBezTo>
                    <a:pt x="76824" y="31110"/>
                    <a:pt x="113648" y="9524"/>
                    <a:pt x="163171" y="9524"/>
                  </a:cubicBezTo>
                  <a:cubicBezTo>
                    <a:pt x="198725" y="9524"/>
                    <a:pt x="226661" y="20952"/>
                    <a:pt x="245708" y="45078"/>
                  </a:cubicBezTo>
                  <a:cubicBezTo>
                    <a:pt x="264756" y="67935"/>
                    <a:pt x="273644" y="102220"/>
                    <a:pt x="273644" y="146663"/>
                  </a:cubicBezTo>
                  <a:lnTo>
                    <a:pt x="273644" y="347293"/>
                  </a:lnTo>
                  <a:lnTo>
                    <a:pt x="233010" y="347293"/>
                  </a:lnTo>
                  <a:close/>
                </a:path>
              </a:pathLst>
            </a:custGeom>
            <a:solidFill>
              <a:srgbClr val="000000"/>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BF4ACC3-7D8A-44F4-B724-6FDD018DCA5A}"/>
                </a:ext>
              </a:extLst>
            </p:cNvPr>
            <p:cNvSpPr/>
            <p:nvPr/>
          </p:nvSpPr>
          <p:spPr>
            <a:xfrm>
              <a:off x="3814522" y="2400001"/>
              <a:ext cx="304755" cy="507924"/>
            </a:xfrm>
            <a:custGeom>
              <a:avLst/>
              <a:gdLst>
                <a:gd name="connsiteX0" fmla="*/ 263486 w 304754"/>
                <a:gd name="connsiteY0" fmla="*/ 498401 h 507924"/>
                <a:gd name="connsiteX1" fmla="*/ 263486 w 304754"/>
                <a:gd name="connsiteY1" fmla="*/ 439989 h 507924"/>
                <a:gd name="connsiteX2" fmla="*/ 262216 w 304754"/>
                <a:gd name="connsiteY2" fmla="*/ 439989 h 507924"/>
                <a:gd name="connsiteX3" fmla="*/ 215233 w 304754"/>
                <a:gd name="connsiteY3" fmla="*/ 488242 h 507924"/>
                <a:gd name="connsiteX4" fmla="*/ 146663 w 304754"/>
                <a:gd name="connsiteY4" fmla="*/ 506020 h 507924"/>
                <a:gd name="connsiteX5" fmla="*/ 90791 w 304754"/>
                <a:gd name="connsiteY5" fmla="*/ 494591 h 507924"/>
                <a:gd name="connsiteX6" fmla="*/ 47618 w 304754"/>
                <a:gd name="connsiteY6" fmla="*/ 461576 h 507924"/>
                <a:gd name="connsiteX7" fmla="*/ 19682 w 304754"/>
                <a:gd name="connsiteY7" fmla="*/ 409514 h 507924"/>
                <a:gd name="connsiteX8" fmla="*/ 9524 w 304754"/>
                <a:gd name="connsiteY8" fmla="*/ 339674 h 507924"/>
                <a:gd name="connsiteX9" fmla="*/ 20952 w 304754"/>
                <a:gd name="connsiteY9" fmla="*/ 266025 h 507924"/>
                <a:gd name="connsiteX10" fmla="*/ 51427 w 304754"/>
                <a:gd name="connsiteY10" fmla="*/ 208884 h 507924"/>
                <a:gd name="connsiteX11" fmla="*/ 99680 w 304754"/>
                <a:gd name="connsiteY11" fmla="*/ 172059 h 507924"/>
                <a:gd name="connsiteX12" fmla="*/ 161901 w 304754"/>
                <a:gd name="connsiteY12" fmla="*/ 159361 h 507924"/>
                <a:gd name="connsiteX13" fmla="*/ 263486 w 304754"/>
                <a:gd name="connsiteY13" fmla="*/ 216503 h 507924"/>
                <a:gd name="connsiteX14" fmla="*/ 264756 w 304754"/>
                <a:gd name="connsiteY14" fmla="*/ 216503 h 507924"/>
                <a:gd name="connsiteX15" fmla="*/ 264756 w 304754"/>
                <a:gd name="connsiteY15" fmla="*/ 9524 h 507924"/>
                <a:gd name="connsiteX16" fmla="*/ 306659 w 304754"/>
                <a:gd name="connsiteY16" fmla="*/ 9524 h 507924"/>
                <a:gd name="connsiteX17" fmla="*/ 306659 w 304754"/>
                <a:gd name="connsiteY17" fmla="*/ 498401 h 507924"/>
                <a:gd name="connsiteX18" fmla="*/ 263486 w 304754"/>
                <a:gd name="connsiteY18" fmla="*/ 498401 h 507924"/>
                <a:gd name="connsiteX19" fmla="*/ 263486 w 304754"/>
                <a:gd name="connsiteY19" fmla="*/ 299040 h 507924"/>
                <a:gd name="connsiteX20" fmla="*/ 255867 w 304754"/>
                <a:gd name="connsiteY20" fmla="*/ 258406 h 507924"/>
                <a:gd name="connsiteX21" fmla="*/ 235550 w 304754"/>
                <a:gd name="connsiteY21" fmla="*/ 225391 h 507924"/>
                <a:gd name="connsiteX22" fmla="*/ 203805 w 304754"/>
                <a:gd name="connsiteY22" fmla="*/ 203805 h 507924"/>
                <a:gd name="connsiteX23" fmla="*/ 163171 w 304754"/>
                <a:gd name="connsiteY23" fmla="*/ 196186 h 507924"/>
                <a:gd name="connsiteX24" fmla="*/ 117457 w 304754"/>
                <a:gd name="connsiteY24" fmla="*/ 206344 h 507924"/>
                <a:gd name="connsiteX25" fmla="*/ 81903 w 304754"/>
                <a:gd name="connsiteY25" fmla="*/ 234280 h 507924"/>
                <a:gd name="connsiteX26" fmla="*/ 59046 w 304754"/>
                <a:gd name="connsiteY26" fmla="*/ 278723 h 507924"/>
                <a:gd name="connsiteX27" fmla="*/ 51427 w 304754"/>
                <a:gd name="connsiteY27" fmla="*/ 338405 h 507924"/>
                <a:gd name="connsiteX28" fmla="*/ 59046 w 304754"/>
                <a:gd name="connsiteY28" fmla="*/ 394276 h 507924"/>
                <a:gd name="connsiteX29" fmla="*/ 80633 w 304754"/>
                <a:gd name="connsiteY29" fmla="*/ 436180 h 507924"/>
                <a:gd name="connsiteX30" fmla="*/ 113648 w 304754"/>
                <a:gd name="connsiteY30" fmla="*/ 462846 h 507924"/>
                <a:gd name="connsiteX31" fmla="*/ 155552 w 304754"/>
                <a:gd name="connsiteY31" fmla="*/ 471735 h 507924"/>
                <a:gd name="connsiteX32" fmla="*/ 201265 w 304754"/>
                <a:gd name="connsiteY32" fmla="*/ 462846 h 507924"/>
                <a:gd name="connsiteX33" fmla="*/ 235550 w 304754"/>
                <a:gd name="connsiteY33" fmla="*/ 437450 h 507924"/>
                <a:gd name="connsiteX34" fmla="*/ 257137 w 304754"/>
                <a:gd name="connsiteY34" fmla="*/ 400625 h 507924"/>
                <a:gd name="connsiteX35" fmla="*/ 264756 w 304754"/>
                <a:gd name="connsiteY35" fmla="*/ 354912 h 507924"/>
                <a:gd name="connsiteX36" fmla="*/ 264756 w 304754"/>
                <a:gd name="connsiteY36" fmla="*/ 299040 h 50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4754" h="507924">
                  <a:moveTo>
                    <a:pt x="263486" y="498401"/>
                  </a:moveTo>
                  <a:lnTo>
                    <a:pt x="263486" y="439989"/>
                  </a:lnTo>
                  <a:lnTo>
                    <a:pt x="262216" y="439989"/>
                  </a:lnTo>
                  <a:cubicBezTo>
                    <a:pt x="250788" y="460306"/>
                    <a:pt x="235550" y="476814"/>
                    <a:pt x="215233" y="488242"/>
                  </a:cubicBezTo>
                  <a:cubicBezTo>
                    <a:pt x="194916" y="499670"/>
                    <a:pt x="172059" y="506020"/>
                    <a:pt x="146663" y="506020"/>
                  </a:cubicBezTo>
                  <a:cubicBezTo>
                    <a:pt x="126346" y="506020"/>
                    <a:pt x="107299" y="502210"/>
                    <a:pt x="90791" y="494591"/>
                  </a:cubicBezTo>
                  <a:cubicBezTo>
                    <a:pt x="74284" y="486972"/>
                    <a:pt x="59046" y="475544"/>
                    <a:pt x="47618" y="461576"/>
                  </a:cubicBezTo>
                  <a:cubicBezTo>
                    <a:pt x="36190" y="447608"/>
                    <a:pt x="26031" y="429831"/>
                    <a:pt x="19682" y="409514"/>
                  </a:cubicBezTo>
                  <a:cubicBezTo>
                    <a:pt x="13333" y="389197"/>
                    <a:pt x="9524" y="366340"/>
                    <a:pt x="9524" y="339674"/>
                  </a:cubicBezTo>
                  <a:cubicBezTo>
                    <a:pt x="9524" y="313008"/>
                    <a:pt x="13333" y="288882"/>
                    <a:pt x="20952" y="266025"/>
                  </a:cubicBezTo>
                  <a:cubicBezTo>
                    <a:pt x="28571" y="244439"/>
                    <a:pt x="38729" y="225391"/>
                    <a:pt x="51427" y="208884"/>
                  </a:cubicBezTo>
                  <a:cubicBezTo>
                    <a:pt x="64125" y="192376"/>
                    <a:pt x="80633" y="180948"/>
                    <a:pt x="99680" y="172059"/>
                  </a:cubicBezTo>
                  <a:cubicBezTo>
                    <a:pt x="118727" y="163171"/>
                    <a:pt x="139044" y="159361"/>
                    <a:pt x="161901" y="159361"/>
                  </a:cubicBezTo>
                  <a:cubicBezTo>
                    <a:pt x="208884" y="159361"/>
                    <a:pt x="243169" y="178408"/>
                    <a:pt x="263486" y="216503"/>
                  </a:cubicBezTo>
                  <a:lnTo>
                    <a:pt x="264756" y="216503"/>
                  </a:lnTo>
                  <a:lnTo>
                    <a:pt x="264756" y="9524"/>
                  </a:lnTo>
                  <a:lnTo>
                    <a:pt x="306659" y="9524"/>
                  </a:lnTo>
                  <a:lnTo>
                    <a:pt x="306659" y="498401"/>
                  </a:lnTo>
                  <a:lnTo>
                    <a:pt x="263486" y="498401"/>
                  </a:lnTo>
                  <a:close/>
                  <a:moveTo>
                    <a:pt x="263486" y="299040"/>
                  </a:moveTo>
                  <a:cubicBezTo>
                    <a:pt x="263486" y="285072"/>
                    <a:pt x="260946" y="271105"/>
                    <a:pt x="255867" y="258406"/>
                  </a:cubicBezTo>
                  <a:cubicBezTo>
                    <a:pt x="250788" y="245708"/>
                    <a:pt x="244439" y="235550"/>
                    <a:pt x="235550" y="225391"/>
                  </a:cubicBezTo>
                  <a:cubicBezTo>
                    <a:pt x="226661" y="216503"/>
                    <a:pt x="216503" y="208884"/>
                    <a:pt x="203805" y="203805"/>
                  </a:cubicBezTo>
                  <a:cubicBezTo>
                    <a:pt x="191107" y="198725"/>
                    <a:pt x="178408" y="196186"/>
                    <a:pt x="163171" y="196186"/>
                  </a:cubicBezTo>
                  <a:cubicBezTo>
                    <a:pt x="146663" y="196186"/>
                    <a:pt x="131425" y="199995"/>
                    <a:pt x="117457" y="206344"/>
                  </a:cubicBezTo>
                  <a:cubicBezTo>
                    <a:pt x="103490" y="212693"/>
                    <a:pt x="92061" y="221582"/>
                    <a:pt x="81903" y="234280"/>
                  </a:cubicBezTo>
                  <a:cubicBezTo>
                    <a:pt x="71744" y="246978"/>
                    <a:pt x="64125" y="260946"/>
                    <a:pt x="59046" y="278723"/>
                  </a:cubicBezTo>
                  <a:cubicBezTo>
                    <a:pt x="53967" y="296501"/>
                    <a:pt x="51427" y="315548"/>
                    <a:pt x="51427" y="338405"/>
                  </a:cubicBezTo>
                  <a:cubicBezTo>
                    <a:pt x="51427" y="358722"/>
                    <a:pt x="53967" y="377769"/>
                    <a:pt x="59046" y="394276"/>
                  </a:cubicBezTo>
                  <a:cubicBezTo>
                    <a:pt x="64125" y="410784"/>
                    <a:pt x="70475" y="424752"/>
                    <a:pt x="80633" y="436180"/>
                  </a:cubicBezTo>
                  <a:cubicBezTo>
                    <a:pt x="89522" y="447608"/>
                    <a:pt x="100950" y="456497"/>
                    <a:pt x="113648" y="462846"/>
                  </a:cubicBezTo>
                  <a:cubicBezTo>
                    <a:pt x="126346" y="469195"/>
                    <a:pt x="140314" y="471735"/>
                    <a:pt x="155552" y="471735"/>
                  </a:cubicBezTo>
                  <a:cubicBezTo>
                    <a:pt x="172059" y="471735"/>
                    <a:pt x="187297" y="469195"/>
                    <a:pt x="201265" y="462846"/>
                  </a:cubicBezTo>
                  <a:cubicBezTo>
                    <a:pt x="215233" y="456497"/>
                    <a:pt x="226661" y="448878"/>
                    <a:pt x="235550" y="437450"/>
                  </a:cubicBezTo>
                  <a:cubicBezTo>
                    <a:pt x="244439" y="427291"/>
                    <a:pt x="252057" y="414593"/>
                    <a:pt x="257137" y="400625"/>
                  </a:cubicBezTo>
                  <a:cubicBezTo>
                    <a:pt x="262216" y="386657"/>
                    <a:pt x="264756" y="371420"/>
                    <a:pt x="264756" y="354912"/>
                  </a:cubicBezTo>
                  <a:lnTo>
                    <a:pt x="264756" y="299040"/>
                  </a:lnTo>
                  <a:close/>
                </a:path>
              </a:pathLst>
            </a:custGeom>
            <a:solidFill>
              <a:srgbClr val="000000"/>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2DA36F5-3366-4940-9886-4897850BF0FF}"/>
                </a:ext>
              </a:extLst>
            </p:cNvPr>
            <p:cNvSpPr/>
            <p:nvPr/>
          </p:nvSpPr>
          <p:spPr>
            <a:xfrm>
              <a:off x="4192925" y="2551109"/>
              <a:ext cx="330151" cy="355547"/>
            </a:xfrm>
            <a:custGeom>
              <a:avLst/>
              <a:gdLst>
                <a:gd name="connsiteX0" fmla="*/ 168250 w 330150"/>
                <a:gd name="connsiteY0" fmla="*/ 354912 h 355546"/>
                <a:gd name="connsiteX1" fmla="*/ 102220 w 330150"/>
                <a:gd name="connsiteY1" fmla="*/ 342214 h 355546"/>
                <a:gd name="connsiteX2" fmla="*/ 52697 w 330150"/>
                <a:gd name="connsiteY2" fmla="*/ 307929 h 355546"/>
                <a:gd name="connsiteX3" fmla="*/ 20952 w 330150"/>
                <a:gd name="connsiteY3" fmla="*/ 254597 h 355546"/>
                <a:gd name="connsiteX4" fmla="*/ 9524 w 330150"/>
                <a:gd name="connsiteY4" fmla="*/ 184757 h 355546"/>
                <a:gd name="connsiteX5" fmla="*/ 20952 w 330150"/>
                <a:gd name="connsiteY5" fmla="*/ 111108 h 355546"/>
                <a:gd name="connsiteX6" fmla="*/ 53967 w 330150"/>
                <a:gd name="connsiteY6" fmla="*/ 55237 h 355546"/>
                <a:gd name="connsiteX7" fmla="*/ 106029 w 330150"/>
                <a:gd name="connsiteY7" fmla="*/ 20952 h 355546"/>
                <a:gd name="connsiteX8" fmla="*/ 173329 w 330150"/>
                <a:gd name="connsiteY8" fmla="*/ 9524 h 355546"/>
                <a:gd name="connsiteX9" fmla="*/ 238089 w 330150"/>
                <a:gd name="connsiteY9" fmla="*/ 20952 h 355546"/>
                <a:gd name="connsiteX10" fmla="*/ 286342 w 330150"/>
                <a:gd name="connsiteY10" fmla="*/ 55237 h 355546"/>
                <a:gd name="connsiteX11" fmla="*/ 316818 w 330150"/>
                <a:gd name="connsiteY11" fmla="*/ 109839 h 355546"/>
                <a:gd name="connsiteX12" fmla="*/ 326976 w 330150"/>
                <a:gd name="connsiteY12" fmla="*/ 182218 h 355546"/>
                <a:gd name="connsiteX13" fmla="*/ 315548 w 330150"/>
                <a:gd name="connsiteY13" fmla="*/ 252057 h 355546"/>
                <a:gd name="connsiteX14" fmla="*/ 283803 w 330150"/>
                <a:gd name="connsiteY14" fmla="*/ 306659 h 355546"/>
                <a:gd name="connsiteX15" fmla="*/ 233010 w 330150"/>
                <a:gd name="connsiteY15" fmla="*/ 342214 h 355546"/>
                <a:gd name="connsiteX16" fmla="*/ 168250 w 330150"/>
                <a:gd name="connsiteY16" fmla="*/ 354912 h 355546"/>
                <a:gd name="connsiteX17" fmla="*/ 170789 w 330150"/>
                <a:gd name="connsiteY17" fmla="*/ 45078 h 355546"/>
                <a:gd name="connsiteX18" fmla="*/ 121267 w 330150"/>
                <a:gd name="connsiteY18" fmla="*/ 53967 h 355546"/>
                <a:gd name="connsiteX19" fmla="*/ 83173 w 330150"/>
                <a:gd name="connsiteY19" fmla="*/ 80633 h 355546"/>
                <a:gd name="connsiteX20" fmla="*/ 59046 w 330150"/>
                <a:gd name="connsiteY20" fmla="*/ 125076 h 355546"/>
                <a:gd name="connsiteX21" fmla="*/ 50157 w 330150"/>
                <a:gd name="connsiteY21" fmla="*/ 183488 h 355546"/>
                <a:gd name="connsiteX22" fmla="*/ 59046 w 330150"/>
                <a:gd name="connsiteY22" fmla="*/ 239359 h 355546"/>
                <a:gd name="connsiteX23" fmla="*/ 83173 w 330150"/>
                <a:gd name="connsiteY23" fmla="*/ 282533 h 355546"/>
                <a:gd name="connsiteX24" fmla="*/ 119997 w 330150"/>
                <a:gd name="connsiteY24" fmla="*/ 309199 h 355546"/>
                <a:gd name="connsiteX25" fmla="*/ 169520 w 330150"/>
                <a:gd name="connsiteY25" fmla="*/ 318088 h 355546"/>
                <a:gd name="connsiteX26" fmla="*/ 219042 w 330150"/>
                <a:gd name="connsiteY26" fmla="*/ 309199 h 355546"/>
                <a:gd name="connsiteX27" fmla="*/ 254597 w 330150"/>
                <a:gd name="connsiteY27" fmla="*/ 282533 h 355546"/>
                <a:gd name="connsiteX28" fmla="*/ 277454 w 330150"/>
                <a:gd name="connsiteY28" fmla="*/ 239359 h 355546"/>
                <a:gd name="connsiteX29" fmla="*/ 285072 w 330150"/>
                <a:gd name="connsiteY29" fmla="*/ 180948 h 355546"/>
                <a:gd name="connsiteX30" fmla="*/ 255867 w 330150"/>
                <a:gd name="connsiteY30" fmla="*/ 79363 h 355546"/>
                <a:gd name="connsiteX31" fmla="*/ 170789 w 330150"/>
                <a:gd name="connsiteY31" fmla="*/ 45078 h 3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0150" h="355546">
                  <a:moveTo>
                    <a:pt x="168250" y="354912"/>
                  </a:moveTo>
                  <a:cubicBezTo>
                    <a:pt x="144124" y="354912"/>
                    <a:pt x="121267" y="351103"/>
                    <a:pt x="102220" y="342214"/>
                  </a:cubicBezTo>
                  <a:cubicBezTo>
                    <a:pt x="83173" y="333325"/>
                    <a:pt x="66665" y="321897"/>
                    <a:pt x="52697" y="307929"/>
                  </a:cubicBezTo>
                  <a:cubicBezTo>
                    <a:pt x="38729" y="292691"/>
                    <a:pt x="28571" y="274914"/>
                    <a:pt x="20952" y="254597"/>
                  </a:cubicBezTo>
                  <a:cubicBezTo>
                    <a:pt x="13333" y="234280"/>
                    <a:pt x="9524" y="210154"/>
                    <a:pt x="9524" y="184757"/>
                  </a:cubicBezTo>
                  <a:cubicBezTo>
                    <a:pt x="9524" y="156822"/>
                    <a:pt x="13333" y="132695"/>
                    <a:pt x="20952" y="111108"/>
                  </a:cubicBezTo>
                  <a:cubicBezTo>
                    <a:pt x="28571" y="89522"/>
                    <a:pt x="39999" y="70474"/>
                    <a:pt x="53967" y="55237"/>
                  </a:cubicBezTo>
                  <a:cubicBezTo>
                    <a:pt x="67935" y="39999"/>
                    <a:pt x="85712" y="28571"/>
                    <a:pt x="106029" y="20952"/>
                  </a:cubicBezTo>
                  <a:cubicBezTo>
                    <a:pt x="126346" y="13333"/>
                    <a:pt x="149203" y="9524"/>
                    <a:pt x="173329" y="9524"/>
                  </a:cubicBezTo>
                  <a:cubicBezTo>
                    <a:pt x="197456" y="9524"/>
                    <a:pt x="219042" y="13333"/>
                    <a:pt x="238089" y="20952"/>
                  </a:cubicBezTo>
                  <a:cubicBezTo>
                    <a:pt x="257137" y="28571"/>
                    <a:pt x="273644" y="39999"/>
                    <a:pt x="286342" y="55237"/>
                  </a:cubicBezTo>
                  <a:cubicBezTo>
                    <a:pt x="299040" y="70474"/>
                    <a:pt x="310469" y="88252"/>
                    <a:pt x="316818" y="109839"/>
                  </a:cubicBezTo>
                  <a:cubicBezTo>
                    <a:pt x="323167" y="131425"/>
                    <a:pt x="326976" y="155552"/>
                    <a:pt x="326976" y="182218"/>
                  </a:cubicBezTo>
                  <a:cubicBezTo>
                    <a:pt x="326976" y="207614"/>
                    <a:pt x="323167" y="231740"/>
                    <a:pt x="315548" y="252057"/>
                  </a:cubicBezTo>
                  <a:cubicBezTo>
                    <a:pt x="307929" y="273644"/>
                    <a:pt x="297771" y="291422"/>
                    <a:pt x="283803" y="306659"/>
                  </a:cubicBezTo>
                  <a:cubicBezTo>
                    <a:pt x="269835" y="321897"/>
                    <a:pt x="253327" y="333325"/>
                    <a:pt x="233010" y="342214"/>
                  </a:cubicBezTo>
                  <a:cubicBezTo>
                    <a:pt x="212693" y="351103"/>
                    <a:pt x="193646" y="354912"/>
                    <a:pt x="168250" y="354912"/>
                  </a:cubicBezTo>
                  <a:close/>
                  <a:moveTo>
                    <a:pt x="170789" y="45078"/>
                  </a:moveTo>
                  <a:cubicBezTo>
                    <a:pt x="153012" y="45078"/>
                    <a:pt x="136505" y="47618"/>
                    <a:pt x="121267" y="53967"/>
                  </a:cubicBezTo>
                  <a:cubicBezTo>
                    <a:pt x="106029" y="60316"/>
                    <a:pt x="94601" y="69205"/>
                    <a:pt x="83173" y="80633"/>
                  </a:cubicBezTo>
                  <a:cubicBezTo>
                    <a:pt x="71744" y="92061"/>
                    <a:pt x="64125" y="107299"/>
                    <a:pt x="59046" y="125076"/>
                  </a:cubicBezTo>
                  <a:cubicBezTo>
                    <a:pt x="53967" y="142854"/>
                    <a:pt x="50157" y="161901"/>
                    <a:pt x="50157" y="183488"/>
                  </a:cubicBezTo>
                  <a:cubicBezTo>
                    <a:pt x="50157" y="203805"/>
                    <a:pt x="52697" y="222852"/>
                    <a:pt x="59046" y="239359"/>
                  </a:cubicBezTo>
                  <a:cubicBezTo>
                    <a:pt x="64125" y="255867"/>
                    <a:pt x="73014" y="269835"/>
                    <a:pt x="83173" y="282533"/>
                  </a:cubicBezTo>
                  <a:cubicBezTo>
                    <a:pt x="93331" y="293961"/>
                    <a:pt x="106029" y="302850"/>
                    <a:pt x="119997" y="309199"/>
                  </a:cubicBezTo>
                  <a:cubicBezTo>
                    <a:pt x="135235" y="315548"/>
                    <a:pt x="150473" y="318088"/>
                    <a:pt x="169520" y="318088"/>
                  </a:cubicBezTo>
                  <a:cubicBezTo>
                    <a:pt x="188567" y="318088"/>
                    <a:pt x="203805" y="315548"/>
                    <a:pt x="219042" y="309199"/>
                  </a:cubicBezTo>
                  <a:cubicBezTo>
                    <a:pt x="234280" y="302850"/>
                    <a:pt x="245708" y="293961"/>
                    <a:pt x="254597" y="282533"/>
                  </a:cubicBezTo>
                  <a:cubicBezTo>
                    <a:pt x="264756" y="271105"/>
                    <a:pt x="272374" y="255867"/>
                    <a:pt x="277454" y="239359"/>
                  </a:cubicBezTo>
                  <a:cubicBezTo>
                    <a:pt x="282533" y="222852"/>
                    <a:pt x="285072" y="202535"/>
                    <a:pt x="285072" y="180948"/>
                  </a:cubicBezTo>
                  <a:cubicBezTo>
                    <a:pt x="285072" y="136505"/>
                    <a:pt x="274914" y="102220"/>
                    <a:pt x="255867" y="79363"/>
                  </a:cubicBezTo>
                  <a:cubicBezTo>
                    <a:pt x="236820" y="56507"/>
                    <a:pt x="207614" y="45078"/>
                    <a:pt x="170789" y="45078"/>
                  </a:cubicBezTo>
                  <a:close/>
                </a:path>
              </a:pathLst>
            </a:custGeom>
            <a:solidFill>
              <a:srgbClr val="000000"/>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47356A0-B89F-4C46-823F-9CA92D363CB9}"/>
                </a:ext>
              </a:extLst>
            </p:cNvPr>
            <p:cNvSpPr/>
            <p:nvPr/>
          </p:nvSpPr>
          <p:spPr>
            <a:xfrm>
              <a:off x="4548472" y="2557458"/>
              <a:ext cx="457132" cy="342849"/>
            </a:xfrm>
            <a:custGeom>
              <a:avLst/>
              <a:gdLst>
                <a:gd name="connsiteX0" fmla="*/ 353642 w 457131"/>
                <a:gd name="connsiteY0" fmla="*/ 340944 h 342848"/>
                <a:gd name="connsiteX1" fmla="*/ 311739 w 457131"/>
                <a:gd name="connsiteY1" fmla="*/ 340944 h 342848"/>
                <a:gd name="connsiteX2" fmla="*/ 241899 w 457131"/>
                <a:gd name="connsiteY2" fmla="*/ 98410 h 342848"/>
                <a:gd name="connsiteX3" fmla="*/ 236820 w 457131"/>
                <a:gd name="connsiteY3" fmla="*/ 69205 h 342848"/>
                <a:gd name="connsiteX4" fmla="*/ 235550 w 457131"/>
                <a:gd name="connsiteY4" fmla="*/ 69205 h 342848"/>
                <a:gd name="connsiteX5" fmla="*/ 233010 w 457131"/>
                <a:gd name="connsiteY5" fmla="*/ 80633 h 342848"/>
                <a:gd name="connsiteX6" fmla="*/ 227931 w 457131"/>
                <a:gd name="connsiteY6" fmla="*/ 97141 h 342848"/>
                <a:gd name="connsiteX7" fmla="*/ 150473 w 457131"/>
                <a:gd name="connsiteY7" fmla="*/ 339674 h 342848"/>
                <a:gd name="connsiteX8" fmla="*/ 109839 w 457131"/>
                <a:gd name="connsiteY8" fmla="*/ 339674 h 342848"/>
                <a:gd name="connsiteX9" fmla="*/ 9524 w 457131"/>
                <a:gd name="connsiteY9" fmla="*/ 9524 h 342848"/>
                <a:gd name="connsiteX10" fmla="*/ 53967 w 457131"/>
                <a:gd name="connsiteY10" fmla="*/ 9524 h 342848"/>
                <a:gd name="connsiteX11" fmla="*/ 126346 w 457131"/>
                <a:gd name="connsiteY11" fmla="*/ 266025 h 342848"/>
                <a:gd name="connsiteX12" fmla="*/ 131425 w 457131"/>
                <a:gd name="connsiteY12" fmla="*/ 295231 h 342848"/>
                <a:gd name="connsiteX13" fmla="*/ 133965 w 457131"/>
                <a:gd name="connsiteY13" fmla="*/ 295231 h 342848"/>
                <a:gd name="connsiteX14" fmla="*/ 136505 w 457131"/>
                <a:gd name="connsiteY14" fmla="*/ 282533 h 342848"/>
                <a:gd name="connsiteX15" fmla="*/ 140314 w 457131"/>
                <a:gd name="connsiteY15" fmla="*/ 267295 h 342848"/>
                <a:gd name="connsiteX16" fmla="*/ 220312 w 457131"/>
                <a:gd name="connsiteY16" fmla="*/ 12063 h 342848"/>
                <a:gd name="connsiteX17" fmla="*/ 254597 w 457131"/>
                <a:gd name="connsiteY17" fmla="*/ 12063 h 342848"/>
                <a:gd name="connsiteX18" fmla="*/ 325706 w 457131"/>
                <a:gd name="connsiteY18" fmla="*/ 268565 h 342848"/>
                <a:gd name="connsiteX19" fmla="*/ 330786 w 457131"/>
                <a:gd name="connsiteY19" fmla="*/ 297771 h 342848"/>
                <a:gd name="connsiteX20" fmla="*/ 333325 w 457131"/>
                <a:gd name="connsiteY20" fmla="*/ 297771 h 342848"/>
                <a:gd name="connsiteX21" fmla="*/ 334595 w 457131"/>
                <a:gd name="connsiteY21" fmla="*/ 285072 h 342848"/>
                <a:gd name="connsiteX22" fmla="*/ 338404 w 457131"/>
                <a:gd name="connsiteY22" fmla="*/ 268565 h 342848"/>
                <a:gd name="connsiteX23" fmla="*/ 410784 w 457131"/>
                <a:gd name="connsiteY23" fmla="*/ 12063 h 342848"/>
                <a:gd name="connsiteX24" fmla="*/ 452687 w 457131"/>
                <a:gd name="connsiteY24" fmla="*/ 12063 h 342848"/>
                <a:gd name="connsiteX25" fmla="*/ 353642 w 457131"/>
                <a:gd name="connsiteY25" fmla="*/ 340944 h 3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7131" h="342848">
                  <a:moveTo>
                    <a:pt x="353642" y="340944"/>
                  </a:moveTo>
                  <a:lnTo>
                    <a:pt x="311739" y="340944"/>
                  </a:lnTo>
                  <a:lnTo>
                    <a:pt x="241899" y="98410"/>
                  </a:lnTo>
                  <a:cubicBezTo>
                    <a:pt x="239359" y="90791"/>
                    <a:pt x="238089" y="80633"/>
                    <a:pt x="236820" y="69205"/>
                  </a:cubicBezTo>
                  <a:lnTo>
                    <a:pt x="235550" y="69205"/>
                  </a:lnTo>
                  <a:cubicBezTo>
                    <a:pt x="235550" y="73014"/>
                    <a:pt x="234280" y="76824"/>
                    <a:pt x="233010" y="80633"/>
                  </a:cubicBezTo>
                  <a:cubicBezTo>
                    <a:pt x="231740" y="85712"/>
                    <a:pt x="230471" y="90791"/>
                    <a:pt x="227931" y="97141"/>
                  </a:cubicBezTo>
                  <a:lnTo>
                    <a:pt x="150473" y="339674"/>
                  </a:lnTo>
                  <a:lnTo>
                    <a:pt x="109839" y="339674"/>
                  </a:lnTo>
                  <a:lnTo>
                    <a:pt x="9524" y="9524"/>
                  </a:lnTo>
                  <a:lnTo>
                    <a:pt x="53967" y="9524"/>
                  </a:lnTo>
                  <a:lnTo>
                    <a:pt x="126346" y="266025"/>
                  </a:lnTo>
                  <a:cubicBezTo>
                    <a:pt x="128886" y="273644"/>
                    <a:pt x="130156" y="282533"/>
                    <a:pt x="131425" y="295231"/>
                  </a:cubicBezTo>
                  <a:lnTo>
                    <a:pt x="133965" y="295231"/>
                  </a:lnTo>
                  <a:cubicBezTo>
                    <a:pt x="133965" y="291422"/>
                    <a:pt x="135235" y="286342"/>
                    <a:pt x="136505" y="282533"/>
                  </a:cubicBezTo>
                  <a:cubicBezTo>
                    <a:pt x="137775" y="277454"/>
                    <a:pt x="139044" y="272374"/>
                    <a:pt x="140314" y="267295"/>
                  </a:cubicBezTo>
                  <a:lnTo>
                    <a:pt x="220312" y="12063"/>
                  </a:lnTo>
                  <a:lnTo>
                    <a:pt x="254597" y="12063"/>
                  </a:lnTo>
                  <a:lnTo>
                    <a:pt x="325706" y="268565"/>
                  </a:lnTo>
                  <a:cubicBezTo>
                    <a:pt x="328246" y="276184"/>
                    <a:pt x="329516" y="285072"/>
                    <a:pt x="330786" y="297771"/>
                  </a:cubicBezTo>
                  <a:lnTo>
                    <a:pt x="333325" y="297771"/>
                  </a:lnTo>
                  <a:cubicBezTo>
                    <a:pt x="333325" y="293961"/>
                    <a:pt x="333325" y="290152"/>
                    <a:pt x="334595" y="285072"/>
                  </a:cubicBezTo>
                  <a:cubicBezTo>
                    <a:pt x="335865" y="279993"/>
                    <a:pt x="337135" y="274914"/>
                    <a:pt x="338404" y="268565"/>
                  </a:cubicBezTo>
                  <a:lnTo>
                    <a:pt x="410784" y="12063"/>
                  </a:lnTo>
                  <a:lnTo>
                    <a:pt x="452687" y="12063"/>
                  </a:lnTo>
                  <a:lnTo>
                    <a:pt x="353642" y="340944"/>
                  </a:lnTo>
                  <a:close/>
                </a:path>
              </a:pathLst>
            </a:custGeom>
            <a:solidFill>
              <a:srgbClr val="000000"/>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D215630-859B-48EA-95CD-5A62A89A15BE}"/>
                </a:ext>
              </a:extLst>
            </p:cNvPr>
            <p:cNvSpPr/>
            <p:nvPr/>
          </p:nvSpPr>
          <p:spPr>
            <a:xfrm>
              <a:off x="5038619" y="2549839"/>
              <a:ext cx="215868" cy="355547"/>
            </a:xfrm>
            <a:custGeom>
              <a:avLst/>
              <a:gdLst>
                <a:gd name="connsiteX0" fmla="*/ 9524 w 215867"/>
                <a:gd name="connsiteY0" fmla="*/ 288882 h 355546"/>
                <a:gd name="connsiteX1" fmla="*/ 29840 w 215867"/>
                <a:gd name="connsiteY1" fmla="*/ 301580 h 355546"/>
                <a:gd name="connsiteX2" fmla="*/ 52697 w 215867"/>
                <a:gd name="connsiteY2" fmla="*/ 311738 h 355546"/>
                <a:gd name="connsiteX3" fmla="*/ 75554 w 215867"/>
                <a:gd name="connsiteY3" fmla="*/ 318088 h 355546"/>
                <a:gd name="connsiteX4" fmla="*/ 98410 w 215867"/>
                <a:gd name="connsiteY4" fmla="*/ 320627 h 355546"/>
                <a:gd name="connsiteX5" fmla="*/ 172059 w 215867"/>
                <a:gd name="connsiteY5" fmla="*/ 266025 h 355546"/>
                <a:gd name="connsiteX6" fmla="*/ 166980 w 215867"/>
                <a:gd name="connsiteY6" fmla="*/ 244439 h 355546"/>
                <a:gd name="connsiteX7" fmla="*/ 151742 w 215867"/>
                <a:gd name="connsiteY7" fmla="*/ 227931 h 355546"/>
                <a:gd name="connsiteX8" fmla="*/ 128886 w 215867"/>
                <a:gd name="connsiteY8" fmla="*/ 213963 h 355546"/>
                <a:gd name="connsiteX9" fmla="*/ 98410 w 215867"/>
                <a:gd name="connsiteY9" fmla="*/ 199995 h 355546"/>
                <a:gd name="connsiteX10" fmla="*/ 59046 w 215867"/>
                <a:gd name="connsiteY10" fmla="*/ 180948 h 355546"/>
                <a:gd name="connsiteX11" fmla="*/ 32380 w 215867"/>
                <a:gd name="connsiteY11" fmla="*/ 159361 h 355546"/>
                <a:gd name="connsiteX12" fmla="*/ 17142 w 215867"/>
                <a:gd name="connsiteY12" fmla="*/ 133965 h 355546"/>
                <a:gd name="connsiteX13" fmla="*/ 12063 w 215867"/>
                <a:gd name="connsiteY13" fmla="*/ 102220 h 355546"/>
                <a:gd name="connsiteX14" fmla="*/ 20952 w 215867"/>
                <a:gd name="connsiteY14" fmla="*/ 62856 h 355546"/>
                <a:gd name="connsiteX15" fmla="*/ 46348 w 215867"/>
                <a:gd name="connsiteY15" fmla="*/ 33650 h 355546"/>
                <a:gd name="connsiteX16" fmla="*/ 83172 w 215867"/>
                <a:gd name="connsiteY16" fmla="*/ 15873 h 355546"/>
                <a:gd name="connsiteX17" fmla="*/ 127616 w 215867"/>
                <a:gd name="connsiteY17" fmla="*/ 9524 h 355546"/>
                <a:gd name="connsiteX18" fmla="*/ 202535 w 215867"/>
                <a:gd name="connsiteY18" fmla="*/ 26031 h 355546"/>
                <a:gd name="connsiteX19" fmla="*/ 202535 w 215867"/>
                <a:gd name="connsiteY19" fmla="*/ 69205 h 355546"/>
                <a:gd name="connsiteX20" fmla="*/ 122537 w 215867"/>
                <a:gd name="connsiteY20" fmla="*/ 45078 h 355546"/>
                <a:gd name="connsiteX21" fmla="*/ 94601 w 215867"/>
                <a:gd name="connsiteY21" fmla="*/ 48888 h 355546"/>
                <a:gd name="connsiteX22" fmla="*/ 73014 w 215867"/>
                <a:gd name="connsiteY22" fmla="*/ 60316 h 355546"/>
                <a:gd name="connsiteX23" fmla="*/ 59046 w 215867"/>
                <a:gd name="connsiteY23" fmla="*/ 76824 h 355546"/>
                <a:gd name="connsiteX24" fmla="*/ 53967 w 215867"/>
                <a:gd name="connsiteY24" fmla="*/ 98410 h 355546"/>
                <a:gd name="connsiteX25" fmla="*/ 57776 w 215867"/>
                <a:gd name="connsiteY25" fmla="*/ 119997 h 355546"/>
                <a:gd name="connsiteX26" fmla="*/ 70474 w 215867"/>
                <a:gd name="connsiteY26" fmla="*/ 136505 h 355546"/>
                <a:gd name="connsiteX27" fmla="*/ 92061 w 215867"/>
                <a:gd name="connsiteY27" fmla="*/ 150473 h 355546"/>
                <a:gd name="connsiteX28" fmla="*/ 123807 w 215867"/>
                <a:gd name="connsiteY28" fmla="*/ 164440 h 355546"/>
                <a:gd name="connsiteX29" fmla="*/ 165710 w 215867"/>
                <a:gd name="connsiteY29" fmla="*/ 183488 h 355546"/>
                <a:gd name="connsiteX30" fmla="*/ 194916 w 215867"/>
                <a:gd name="connsiteY30" fmla="*/ 203805 h 355546"/>
                <a:gd name="connsiteX31" fmla="*/ 211423 w 215867"/>
                <a:gd name="connsiteY31" fmla="*/ 229201 h 355546"/>
                <a:gd name="connsiteX32" fmla="*/ 216503 w 215867"/>
                <a:gd name="connsiteY32" fmla="*/ 260946 h 355546"/>
                <a:gd name="connsiteX33" fmla="*/ 207614 w 215867"/>
                <a:gd name="connsiteY33" fmla="*/ 300310 h 355546"/>
                <a:gd name="connsiteX34" fmla="*/ 182218 w 215867"/>
                <a:gd name="connsiteY34" fmla="*/ 329516 h 355546"/>
                <a:gd name="connsiteX35" fmla="*/ 144123 w 215867"/>
                <a:gd name="connsiteY35" fmla="*/ 347293 h 355546"/>
                <a:gd name="connsiteX36" fmla="*/ 95871 w 215867"/>
                <a:gd name="connsiteY36" fmla="*/ 353642 h 355546"/>
                <a:gd name="connsiteX37" fmla="*/ 12063 w 215867"/>
                <a:gd name="connsiteY37" fmla="*/ 332055 h 355546"/>
                <a:gd name="connsiteX38" fmla="*/ 12063 w 215867"/>
                <a:gd name="connsiteY38" fmla="*/ 288882 h 3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15867" h="355546">
                  <a:moveTo>
                    <a:pt x="9524" y="288882"/>
                  </a:moveTo>
                  <a:cubicBezTo>
                    <a:pt x="15873" y="293961"/>
                    <a:pt x="22222" y="297771"/>
                    <a:pt x="29840" y="301580"/>
                  </a:cubicBezTo>
                  <a:cubicBezTo>
                    <a:pt x="37459" y="305389"/>
                    <a:pt x="45078" y="309199"/>
                    <a:pt x="52697" y="311738"/>
                  </a:cubicBezTo>
                  <a:cubicBezTo>
                    <a:pt x="60316" y="314278"/>
                    <a:pt x="67935" y="316818"/>
                    <a:pt x="75554" y="318088"/>
                  </a:cubicBezTo>
                  <a:cubicBezTo>
                    <a:pt x="83172" y="319357"/>
                    <a:pt x="90791" y="320627"/>
                    <a:pt x="98410" y="320627"/>
                  </a:cubicBezTo>
                  <a:cubicBezTo>
                    <a:pt x="147933" y="320627"/>
                    <a:pt x="172059" y="302850"/>
                    <a:pt x="172059" y="266025"/>
                  </a:cubicBezTo>
                  <a:cubicBezTo>
                    <a:pt x="172059" y="257137"/>
                    <a:pt x="170789" y="250788"/>
                    <a:pt x="166980" y="244439"/>
                  </a:cubicBezTo>
                  <a:cubicBezTo>
                    <a:pt x="163171" y="238089"/>
                    <a:pt x="158091" y="233010"/>
                    <a:pt x="151742" y="227931"/>
                  </a:cubicBezTo>
                  <a:cubicBezTo>
                    <a:pt x="145393" y="222852"/>
                    <a:pt x="137774" y="217773"/>
                    <a:pt x="128886" y="213963"/>
                  </a:cubicBezTo>
                  <a:cubicBezTo>
                    <a:pt x="119997" y="210154"/>
                    <a:pt x="109839" y="205074"/>
                    <a:pt x="98410" y="199995"/>
                  </a:cubicBezTo>
                  <a:cubicBezTo>
                    <a:pt x="83172" y="193646"/>
                    <a:pt x="70474" y="187297"/>
                    <a:pt x="59046" y="180948"/>
                  </a:cubicBezTo>
                  <a:cubicBezTo>
                    <a:pt x="47618" y="174599"/>
                    <a:pt x="38729" y="166980"/>
                    <a:pt x="32380" y="159361"/>
                  </a:cubicBezTo>
                  <a:cubicBezTo>
                    <a:pt x="24761" y="151742"/>
                    <a:pt x="19682" y="142854"/>
                    <a:pt x="17142" y="133965"/>
                  </a:cubicBezTo>
                  <a:cubicBezTo>
                    <a:pt x="13333" y="125076"/>
                    <a:pt x="12063" y="114918"/>
                    <a:pt x="12063" y="102220"/>
                  </a:cubicBezTo>
                  <a:cubicBezTo>
                    <a:pt x="12063" y="86982"/>
                    <a:pt x="15873" y="74284"/>
                    <a:pt x="20952" y="62856"/>
                  </a:cubicBezTo>
                  <a:cubicBezTo>
                    <a:pt x="27301" y="51427"/>
                    <a:pt x="36189" y="41269"/>
                    <a:pt x="46348" y="33650"/>
                  </a:cubicBezTo>
                  <a:cubicBezTo>
                    <a:pt x="56507" y="26031"/>
                    <a:pt x="69205" y="19682"/>
                    <a:pt x="83172" y="15873"/>
                  </a:cubicBezTo>
                  <a:cubicBezTo>
                    <a:pt x="97140" y="12063"/>
                    <a:pt x="112378" y="9524"/>
                    <a:pt x="127616" y="9524"/>
                  </a:cubicBezTo>
                  <a:cubicBezTo>
                    <a:pt x="156821" y="9524"/>
                    <a:pt x="180948" y="14603"/>
                    <a:pt x="202535" y="26031"/>
                  </a:cubicBezTo>
                  <a:lnTo>
                    <a:pt x="202535" y="69205"/>
                  </a:lnTo>
                  <a:cubicBezTo>
                    <a:pt x="178408" y="52697"/>
                    <a:pt x="151742" y="45078"/>
                    <a:pt x="122537" y="45078"/>
                  </a:cubicBezTo>
                  <a:cubicBezTo>
                    <a:pt x="112378" y="45078"/>
                    <a:pt x="102220" y="46348"/>
                    <a:pt x="94601" y="48888"/>
                  </a:cubicBezTo>
                  <a:cubicBezTo>
                    <a:pt x="86982" y="51427"/>
                    <a:pt x="79363" y="55237"/>
                    <a:pt x="73014" y="60316"/>
                  </a:cubicBezTo>
                  <a:cubicBezTo>
                    <a:pt x="66665" y="65395"/>
                    <a:pt x="62856" y="70474"/>
                    <a:pt x="59046" y="76824"/>
                  </a:cubicBezTo>
                  <a:cubicBezTo>
                    <a:pt x="55237" y="83173"/>
                    <a:pt x="53967" y="90791"/>
                    <a:pt x="53967" y="98410"/>
                  </a:cubicBezTo>
                  <a:cubicBezTo>
                    <a:pt x="53967" y="106029"/>
                    <a:pt x="55237" y="113648"/>
                    <a:pt x="57776" y="119997"/>
                  </a:cubicBezTo>
                  <a:cubicBezTo>
                    <a:pt x="60316" y="126346"/>
                    <a:pt x="64125" y="131425"/>
                    <a:pt x="70474" y="136505"/>
                  </a:cubicBezTo>
                  <a:cubicBezTo>
                    <a:pt x="75554" y="141584"/>
                    <a:pt x="83172" y="146663"/>
                    <a:pt x="92061" y="150473"/>
                  </a:cubicBezTo>
                  <a:cubicBezTo>
                    <a:pt x="100950" y="154282"/>
                    <a:pt x="111108" y="159361"/>
                    <a:pt x="123807" y="164440"/>
                  </a:cubicBezTo>
                  <a:cubicBezTo>
                    <a:pt x="140314" y="170790"/>
                    <a:pt x="153012" y="177139"/>
                    <a:pt x="165710" y="183488"/>
                  </a:cubicBezTo>
                  <a:cubicBezTo>
                    <a:pt x="177139" y="189837"/>
                    <a:pt x="187297" y="196186"/>
                    <a:pt x="194916" y="203805"/>
                  </a:cubicBezTo>
                  <a:cubicBezTo>
                    <a:pt x="202535" y="211423"/>
                    <a:pt x="207614" y="219042"/>
                    <a:pt x="211423" y="229201"/>
                  </a:cubicBezTo>
                  <a:cubicBezTo>
                    <a:pt x="215233" y="238089"/>
                    <a:pt x="216503" y="249518"/>
                    <a:pt x="216503" y="260946"/>
                  </a:cubicBezTo>
                  <a:cubicBezTo>
                    <a:pt x="216503" y="276184"/>
                    <a:pt x="213963" y="288882"/>
                    <a:pt x="207614" y="300310"/>
                  </a:cubicBezTo>
                  <a:cubicBezTo>
                    <a:pt x="201265" y="311738"/>
                    <a:pt x="192376" y="321897"/>
                    <a:pt x="182218" y="329516"/>
                  </a:cubicBezTo>
                  <a:cubicBezTo>
                    <a:pt x="170789" y="337135"/>
                    <a:pt x="158091" y="343484"/>
                    <a:pt x="144123" y="347293"/>
                  </a:cubicBezTo>
                  <a:cubicBezTo>
                    <a:pt x="130156" y="351103"/>
                    <a:pt x="113648" y="353642"/>
                    <a:pt x="95871" y="353642"/>
                  </a:cubicBezTo>
                  <a:cubicBezTo>
                    <a:pt x="62856" y="353642"/>
                    <a:pt x="34920" y="346023"/>
                    <a:pt x="12063" y="332055"/>
                  </a:cubicBezTo>
                  <a:lnTo>
                    <a:pt x="12063" y="288882"/>
                  </a:lnTo>
                  <a:close/>
                </a:path>
              </a:pathLst>
            </a:custGeom>
            <a:solidFill>
              <a:srgbClr val="000000"/>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26592B2-CA25-4805-B8C4-1A1BD0B3D172}"/>
                </a:ext>
              </a:extLst>
            </p:cNvPr>
            <p:cNvSpPr/>
            <p:nvPr/>
          </p:nvSpPr>
          <p:spPr>
            <a:xfrm>
              <a:off x="5491941" y="2416509"/>
              <a:ext cx="279358" cy="495226"/>
            </a:xfrm>
            <a:custGeom>
              <a:avLst/>
              <a:gdLst>
                <a:gd name="connsiteX0" fmla="*/ 12063 w 279358"/>
                <a:gd name="connsiteY0" fmla="*/ 413323 h 495226"/>
                <a:gd name="connsiteX1" fmla="*/ 37459 w 279358"/>
                <a:gd name="connsiteY1" fmla="*/ 428561 h 495226"/>
                <a:gd name="connsiteX2" fmla="*/ 66665 w 279358"/>
                <a:gd name="connsiteY2" fmla="*/ 439989 h 495226"/>
                <a:gd name="connsiteX3" fmla="*/ 95871 w 279358"/>
                <a:gd name="connsiteY3" fmla="*/ 447608 h 495226"/>
                <a:gd name="connsiteX4" fmla="*/ 123807 w 279358"/>
                <a:gd name="connsiteY4" fmla="*/ 450148 h 495226"/>
                <a:gd name="connsiteX5" fmla="*/ 202535 w 279358"/>
                <a:gd name="connsiteY5" fmla="*/ 429831 h 495226"/>
                <a:gd name="connsiteX6" fmla="*/ 229201 w 279358"/>
                <a:gd name="connsiteY6" fmla="*/ 371420 h 495226"/>
                <a:gd name="connsiteX7" fmla="*/ 222852 w 279358"/>
                <a:gd name="connsiteY7" fmla="*/ 339674 h 495226"/>
                <a:gd name="connsiteX8" fmla="*/ 203805 w 279358"/>
                <a:gd name="connsiteY8" fmla="*/ 314278 h 495226"/>
                <a:gd name="connsiteX9" fmla="*/ 170789 w 279358"/>
                <a:gd name="connsiteY9" fmla="*/ 290152 h 495226"/>
                <a:gd name="connsiteX10" fmla="*/ 123807 w 279358"/>
                <a:gd name="connsiteY10" fmla="*/ 263486 h 495226"/>
                <a:gd name="connsiteX11" fmla="*/ 73014 w 279358"/>
                <a:gd name="connsiteY11" fmla="*/ 233010 h 495226"/>
                <a:gd name="connsiteX12" fmla="*/ 38729 w 279358"/>
                <a:gd name="connsiteY12" fmla="*/ 203805 h 495226"/>
                <a:gd name="connsiteX13" fmla="*/ 19682 w 279358"/>
                <a:gd name="connsiteY13" fmla="*/ 170790 h 495226"/>
                <a:gd name="connsiteX14" fmla="*/ 13333 w 279358"/>
                <a:gd name="connsiteY14" fmla="*/ 131425 h 495226"/>
                <a:gd name="connsiteX15" fmla="*/ 24761 w 279358"/>
                <a:gd name="connsiteY15" fmla="*/ 80633 h 495226"/>
                <a:gd name="connsiteX16" fmla="*/ 56507 w 279358"/>
                <a:gd name="connsiteY16" fmla="*/ 42539 h 495226"/>
                <a:gd name="connsiteX17" fmla="*/ 103489 w 279358"/>
                <a:gd name="connsiteY17" fmla="*/ 18412 h 495226"/>
                <a:gd name="connsiteX18" fmla="*/ 161901 w 279358"/>
                <a:gd name="connsiteY18" fmla="*/ 9524 h 495226"/>
                <a:gd name="connsiteX19" fmla="*/ 253327 w 279358"/>
                <a:gd name="connsiteY19" fmla="*/ 24761 h 495226"/>
                <a:gd name="connsiteX20" fmla="*/ 253327 w 279358"/>
                <a:gd name="connsiteY20" fmla="*/ 71744 h 495226"/>
                <a:gd name="connsiteX21" fmla="*/ 156821 w 279358"/>
                <a:gd name="connsiteY21" fmla="*/ 47618 h 495226"/>
                <a:gd name="connsiteX22" fmla="*/ 117457 w 279358"/>
                <a:gd name="connsiteY22" fmla="*/ 52697 h 495226"/>
                <a:gd name="connsiteX23" fmla="*/ 85712 w 279358"/>
                <a:gd name="connsiteY23" fmla="*/ 67935 h 495226"/>
                <a:gd name="connsiteX24" fmla="*/ 64125 w 279358"/>
                <a:gd name="connsiteY24" fmla="*/ 92061 h 495226"/>
                <a:gd name="connsiteX25" fmla="*/ 56507 w 279358"/>
                <a:gd name="connsiteY25" fmla="*/ 125076 h 495226"/>
                <a:gd name="connsiteX26" fmla="*/ 61586 w 279358"/>
                <a:gd name="connsiteY26" fmla="*/ 156822 h 495226"/>
                <a:gd name="connsiteX27" fmla="*/ 78093 w 279358"/>
                <a:gd name="connsiteY27" fmla="*/ 180948 h 495226"/>
                <a:gd name="connsiteX28" fmla="*/ 108569 w 279358"/>
                <a:gd name="connsiteY28" fmla="*/ 203805 h 495226"/>
                <a:gd name="connsiteX29" fmla="*/ 155552 w 279358"/>
                <a:gd name="connsiteY29" fmla="*/ 230471 h 495226"/>
                <a:gd name="connsiteX30" fmla="*/ 206344 w 279358"/>
                <a:gd name="connsiteY30" fmla="*/ 260946 h 495226"/>
                <a:gd name="connsiteX31" fmla="*/ 241899 w 279358"/>
                <a:gd name="connsiteY31" fmla="*/ 291422 h 495226"/>
                <a:gd name="connsiteX32" fmla="*/ 263486 w 279358"/>
                <a:gd name="connsiteY32" fmla="*/ 325706 h 495226"/>
                <a:gd name="connsiteX33" fmla="*/ 271104 w 279358"/>
                <a:gd name="connsiteY33" fmla="*/ 365071 h 495226"/>
                <a:gd name="connsiteX34" fmla="*/ 259676 w 279358"/>
                <a:gd name="connsiteY34" fmla="*/ 418403 h 495226"/>
                <a:gd name="connsiteX35" fmla="*/ 227931 w 279358"/>
                <a:gd name="connsiteY35" fmla="*/ 456497 h 495226"/>
                <a:gd name="connsiteX36" fmla="*/ 179678 w 279358"/>
                <a:gd name="connsiteY36" fmla="*/ 479354 h 495226"/>
                <a:gd name="connsiteX37" fmla="*/ 118727 w 279358"/>
                <a:gd name="connsiteY37" fmla="*/ 486972 h 495226"/>
                <a:gd name="connsiteX38" fmla="*/ 92061 w 279358"/>
                <a:gd name="connsiteY38" fmla="*/ 485703 h 495226"/>
                <a:gd name="connsiteX39" fmla="*/ 61586 w 279358"/>
                <a:gd name="connsiteY39" fmla="*/ 480623 h 495226"/>
                <a:gd name="connsiteX40" fmla="*/ 32380 w 279358"/>
                <a:gd name="connsiteY40" fmla="*/ 473004 h 495226"/>
                <a:gd name="connsiteX41" fmla="*/ 9524 w 279358"/>
                <a:gd name="connsiteY41" fmla="*/ 462846 h 495226"/>
                <a:gd name="connsiteX42" fmla="*/ 9524 w 279358"/>
                <a:gd name="connsiteY42" fmla="*/ 413323 h 49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9358" h="495226">
                  <a:moveTo>
                    <a:pt x="12063" y="413323"/>
                  </a:moveTo>
                  <a:cubicBezTo>
                    <a:pt x="19682" y="419672"/>
                    <a:pt x="28571" y="424752"/>
                    <a:pt x="37459" y="428561"/>
                  </a:cubicBezTo>
                  <a:cubicBezTo>
                    <a:pt x="46348" y="433640"/>
                    <a:pt x="56507" y="437450"/>
                    <a:pt x="66665" y="439989"/>
                  </a:cubicBezTo>
                  <a:cubicBezTo>
                    <a:pt x="76824" y="442529"/>
                    <a:pt x="85712" y="445069"/>
                    <a:pt x="95871" y="447608"/>
                  </a:cubicBezTo>
                  <a:cubicBezTo>
                    <a:pt x="106029" y="450148"/>
                    <a:pt x="114918" y="450148"/>
                    <a:pt x="123807" y="450148"/>
                  </a:cubicBezTo>
                  <a:cubicBezTo>
                    <a:pt x="159361" y="450148"/>
                    <a:pt x="184757" y="443799"/>
                    <a:pt x="202535" y="429831"/>
                  </a:cubicBezTo>
                  <a:cubicBezTo>
                    <a:pt x="220312" y="415863"/>
                    <a:pt x="229201" y="396816"/>
                    <a:pt x="229201" y="371420"/>
                  </a:cubicBezTo>
                  <a:cubicBezTo>
                    <a:pt x="229201" y="358721"/>
                    <a:pt x="226661" y="348563"/>
                    <a:pt x="222852" y="339674"/>
                  </a:cubicBezTo>
                  <a:cubicBezTo>
                    <a:pt x="219042" y="330786"/>
                    <a:pt x="212693" y="321897"/>
                    <a:pt x="203805" y="314278"/>
                  </a:cubicBezTo>
                  <a:cubicBezTo>
                    <a:pt x="194916" y="306659"/>
                    <a:pt x="184757" y="299040"/>
                    <a:pt x="170789" y="290152"/>
                  </a:cubicBezTo>
                  <a:cubicBezTo>
                    <a:pt x="158091" y="282533"/>
                    <a:pt x="141584" y="273644"/>
                    <a:pt x="123807" y="263486"/>
                  </a:cubicBezTo>
                  <a:cubicBezTo>
                    <a:pt x="103489" y="253327"/>
                    <a:pt x="86982" y="243169"/>
                    <a:pt x="73014" y="233010"/>
                  </a:cubicBezTo>
                  <a:cubicBezTo>
                    <a:pt x="59046" y="222852"/>
                    <a:pt x="47618" y="213963"/>
                    <a:pt x="38729" y="203805"/>
                  </a:cubicBezTo>
                  <a:cubicBezTo>
                    <a:pt x="29840" y="193646"/>
                    <a:pt x="23491" y="183488"/>
                    <a:pt x="19682" y="170790"/>
                  </a:cubicBezTo>
                  <a:cubicBezTo>
                    <a:pt x="15873" y="158091"/>
                    <a:pt x="13333" y="145393"/>
                    <a:pt x="13333" y="131425"/>
                  </a:cubicBezTo>
                  <a:cubicBezTo>
                    <a:pt x="13333" y="112378"/>
                    <a:pt x="17142" y="95871"/>
                    <a:pt x="24761" y="80633"/>
                  </a:cubicBezTo>
                  <a:cubicBezTo>
                    <a:pt x="32380" y="65395"/>
                    <a:pt x="43808" y="52697"/>
                    <a:pt x="56507" y="42539"/>
                  </a:cubicBezTo>
                  <a:cubicBezTo>
                    <a:pt x="70475" y="32380"/>
                    <a:pt x="85712" y="23491"/>
                    <a:pt x="103489" y="18412"/>
                  </a:cubicBezTo>
                  <a:cubicBezTo>
                    <a:pt x="121267" y="13333"/>
                    <a:pt x="141584" y="9524"/>
                    <a:pt x="161901" y="9524"/>
                  </a:cubicBezTo>
                  <a:cubicBezTo>
                    <a:pt x="198725" y="9524"/>
                    <a:pt x="229201" y="14603"/>
                    <a:pt x="253327" y="24761"/>
                  </a:cubicBezTo>
                  <a:lnTo>
                    <a:pt x="253327" y="71744"/>
                  </a:lnTo>
                  <a:cubicBezTo>
                    <a:pt x="226661" y="56507"/>
                    <a:pt x="193646" y="47618"/>
                    <a:pt x="156821" y="47618"/>
                  </a:cubicBezTo>
                  <a:cubicBezTo>
                    <a:pt x="142854" y="47618"/>
                    <a:pt x="130156" y="48888"/>
                    <a:pt x="117457" y="52697"/>
                  </a:cubicBezTo>
                  <a:cubicBezTo>
                    <a:pt x="104759" y="56507"/>
                    <a:pt x="94601" y="60316"/>
                    <a:pt x="85712" y="67935"/>
                  </a:cubicBezTo>
                  <a:cubicBezTo>
                    <a:pt x="76824" y="75554"/>
                    <a:pt x="69205" y="81903"/>
                    <a:pt x="64125" y="92061"/>
                  </a:cubicBezTo>
                  <a:cubicBezTo>
                    <a:pt x="59046" y="102220"/>
                    <a:pt x="56507" y="112378"/>
                    <a:pt x="56507" y="125076"/>
                  </a:cubicBezTo>
                  <a:cubicBezTo>
                    <a:pt x="56507" y="136505"/>
                    <a:pt x="57776" y="147933"/>
                    <a:pt x="61586" y="156822"/>
                  </a:cubicBezTo>
                  <a:cubicBezTo>
                    <a:pt x="65395" y="165710"/>
                    <a:pt x="70475" y="173329"/>
                    <a:pt x="78093" y="180948"/>
                  </a:cubicBezTo>
                  <a:cubicBezTo>
                    <a:pt x="85712" y="188567"/>
                    <a:pt x="95871" y="196186"/>
                    <a:pt x="108569" y="203805"/>
                  </a:cubicBezTo>
                  <a:cubicBezTo>
                    <a:pt x="121267" y="211423"/>
                    <a:pt x="136505" y="220312"/>
                    <a:pt x="155552" y="230471"/>
                  </a:cubicBezTo>
                  <a:cubicBezTo>
                    <a:pt x="174599" y="240629"/>
                    <a:pt x="192376" y="250788"/>
                    <a:pt x="206344" y="260946"/>
                  </a:cubicBezTo>
                  <a:cubicBezTo>
                    <a:pt x="220312" y="271105"/>
                    <a:pt x="233010" y="281263"/>
                    <a:pt x="241899" y="291422"/>
                  </a:cubicBezTo>
                  <a:cubicBezTo>
                    <a:pt x="250788" y="301580"/>
                    <a:pt x="258406" y="313008"/>
                    <a:pt x="263486" y="325706"/>
                  </a:cubicBezTo>
                  <a:cubicBezTo>
                    <a:pt x="268565" y="338405"/>
                    <a:pt x="271104" y="351103"/>
                    <a:pt x="271104" y="365071"/>
                  </a:cubicBezTo>
                  <a:cubicBezTo>
                    <a:pt x="271104" y="385387"/>
                    <a:pt x="267295" y="403165"/>
                    <a:pt x="259676" y="418403"/>
                  </a:cubicBezTo>
                  <a:cubicBezTo>
                    <a:pt x="252057" y="433640"/>
                    <a:pt x="241899" y="446338"/>
                    <a:pt x="227931" y="456497"/>
                  </a:cubicBezTo>
                  <a:cubicBezTo>
                    <a:pt x="213963" y="466655"/>
                    <a:pt x="198725" y="474274"/>
                    <a:pt x="179678" y="479354"/>
                  </a:cubicBezTo>
                  <a:cubicBezTo>
                    <a:pt x="160631" y="484433"/>
                    <a:pt x="140314" y="486972"/>
                    <a:pt x="118727" y="486972"/>
                  </a:cubicBezTo>
                  <a:cubicBezTo>
                    <a:pt x="111108" y="486972"/>
                    <a:pt x="102220" y="486972"/>
                    <a:pt x="92061" y="485703"/>
                  </a:cubicBezTo>
                  <a:cubicBezTo>
                    <a:pt x="81903" y="484433"/>
                    <a:pt x="71744" y="483163"/>
                    <a:pt x="61586" y="480623"/>
                  </a:cubicBezTo>
                  <a:cubicBezTo>
                    <a:pt x="51427" y="478084"/>
                    <a:pt x="41269" y="475544"/>
                    <a:pt x="32380" y="473004"/>
                  </a:cubicBezTo>
                  <a:cubicBezTo>
                    <a:pt x="23491" y="470465"/>
                    <a:pt x="15873" y="466655"/>
                    <a:pt x="9524" y="462846"/>
                  </a:cubicBezTo>
                  <a:lnTo>
                    <a:pt x="9524" y="413323"/>
                  </a:lnTo>
                  <a:close/>
                </a:path>
              </a:pathLst>
            </a:custGeom>
            <a:solidFill>
              <a:srgbClr val="000000"/>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BE64D738-623E-4237-A8EC-055786A9B59E}"/>
                </a:ext>
              </a:extLst>
            </p:cNvPr>
            <p:cNvSpPr/>
            <p:nvPr/>
          </p:nvSpPr>
          <p:spPr>
            <a:xfrm>
              <a:off x="5824632" y="2551109"/>
              <a:ext cx="292056" cy="355547"/>
            </a:xfrm>
            <a:custGeom>
              <a:avLst/>
              <a:gdLst>
                <a:gd name="connsiteX0" fmla="*/ 50157 w 292056"/>
                <a:gd name="connsiteY0" fmla="*/ 189837 h 355546"/>
                <a:gd name="connsiteX1" fmla="*/ 57776 w 292056"/>
                <a:gd name="connsiteY1" fmla="*/ 244439 h 355546"/>
                <a:gd name="connsiteX2" fmla="*/ 80633 w 292056"/>
                <a:gd name="connsiteY2" fmla="*/ 285072 h 355546"/>
                <a:gd name="connsiteX3" fmla="*/ 116188 w 292056"/>
                <a:gd name="connsiteY3" fmla="*/ 310469 h 355546"/>
                <a:gd name="connsiteX4" fmla="*/ 163171 w 292056"/>
                <a:gd name="connsiteY4" fmla="*/ 319357 h 355546"/>
                <a:gd name="connsiteX5" fmla="*/ 268565 w 292056"/>
                <a:gd name="connsiteY5" fmla="*/ 279993 h 355546"/>
                <a:gd name="connsiteX6" fmla="*/ 268565 w 292056"/>
                <a:gd name="connsiteY6" fmla="*/ 320627 h 355546"/>
                <a:gd name="connsiteX7" fmla="*/ 154282 w 292056"/>
                <a:gd name="connsiteY7" fmla="*/ 354912 h 355546"/>
                <a:gd name="connsiteX8" fmla="*/ 94601 w 292056"/>
                <a:gd name="connsiteY8" fmla="*/ 343484 h 355546"/>
                <a:gd name="connsiteX9" fmla="*/ 48888 w 292056"/>
                <a:gd name="connsiteY9" fmla="*/ 309199 h 355546"/>
                <a:gd name="connsiteX10" fmla="*/ 19682 w 292056"/>
                <a:gd name="connsiteY10" fmla="*/ 254597 h 355546"/>
                <a:gd name="connsiteX11" fmla="*/ 9524 w 292056"/>
                <a:gd name="connsiteY11" fmla="*/ 180948 h 355546"/>
                <a:gd name="connsiteX12" fmla="*/ 20952 w 292056"/>
                <a:gd name="connsiteY12" fmla="*/ 112378 h 355546"/>
                <a:gd name="connsiteX13" fmla="*/ 52697 w 292056"/>
                <a:gd name="connsiteY13" fmla="*/ 57776 h 355546"/>
                <a:gd name="connsiteX14" fmla="*/ 99680 w 292056"/>
                <a:gd name="connsiteY14" fmla="*/ 22222 h 355546"/>
                <a:gd name="connsiteX15" fmla="*/ 159361 w 292056"/>
                <a:gd name="connsiteY15" fmla="*/ 9524 h 355546"/>
                <a:gd name="connsiteX16" fmla="*/ 215233 w 292056"/>
                <a:gd name="connsiteY16" fmla="*/ 20952 h 355546"/>
                <a:gd name="connsiteX17" fmla="*/ 255867 w 292056"/>
                <a:gd name="connsiteY17" fmla="*/ 52697 h 355546"/>
                <a:gd name="connsiteX18" fmla="*/ 281263 w 292056"/>
                <a:gd name="connsiteY18" fmla="*/ 103490 h 355546"/>
                <a:gd name="connsiteX19" fmla="*/ 290152 w 292056"/>
                <a:gd name="connsiteY19" fmla="*/ 169520 h 355546"/>
                <a:gd name="connsiteX20" fmla="*/ 290152 w 292056"/>
                <a:gd name="connsiteY20" fmla="*/ 189837 h 355546"/>
                <a:gd name="connsiteX21" fmla="*/ 50157 w 292056"/>
                <a:gd name="connsiteY21" fmla="*/ 189837 h 355546"/>
                <a:gd name="connsiteX22" fmla="*/ 245708 w 292056"/>
                <a:gd name="connsiteY22" fmla="*/ 153012 h 355546"/>
                <a:gd name="connsiteX23" fmla="*/ 221582 w 292056"/>
                <a:gd name="connsiteY23" fmla="*/ 73014 h 355546"/>
                <a:gd name="connsiteX24" fmla="*/ 155552 w 292056"/>
                <a:gd name="connsiteY24" fmla="*/ 45078 h 355546"/>
                <a:gd name="connsiteX25" fmla="*/ 116188 w 292056"/>
                <a:gd name="connsiteY25" fmla="*/ 52697 h 355546"/>
                <a:gd name="connsiteX26" fmla="*/ 84442 w 292056"/>
                <a:gd name="connsiteY26" fmla="*/ 74284 h 355546"/>
                <a:gd name="connsiteX27" fmla="*/ 61586 w 292056"/>
                <a:gd name="connsiteY27" fmla="*/ 108569 h 355546"/>
                <a:gd name="connsiteX28" fmla="*/ 48888 w 292056"/>
                <a:gd name="connsiteY28" fmla="*/ 154282 h 355546"/>
                <a:gd name="connsiteX29" fmla="*/ 245708 w 292056"/>
                <a:gd name="connsiteY29" fmla="*/ 154282 h 3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2056" h="355546">
                  <a:moveTo>
                    <a:pt x="50157" y="189837"/>
                  </a:moveTo>
                  <a:cubicBezTo>
                    <a:pt x="50157" y="210154"/>
                    <a:pt x="52697" y="227931"/>
                    <a:pt x="57776" y="244439"/>
                  </a:cubicBezTo>
                  <a:cubicBezTo>
                    <a:pt x="62856" y="260946"/>
                    <a:pt x="70475" y="273644"/>
                    <a:pt x="80633" y="285072"/>
                  </a:cubicBezTo>
                  <a:cubicBezTo>
                    <a:pt x="90791" y="296501"/>
                    <a:pt x="102220" y="305389"/>
                    <a:pt x="116188" y="310469"/>
                  </a:cubicBezTo>
                  <a:cubicBezTo>
                    <a:pt x="130156" y="316818"/>
                    <a:pt x="145393" y="319357"/>
                    <a:pt x="163171" y="319357"/>
                  </a:cubicBezTo>
                  <a:cubicBezTo>
                    <a:pt x="199995" y="319357"/>
                    <a:pt x="235550" y="306659"/>
                    <a:pt x="268565" y="279993"/>
                  </a:cubicBezTo>
                  <a:lnTo>
                    <a:pt x="268565" y="320627"/>
                  </a:lnTo>
                  <a:cubicBezTo>
                    <a:pt x="236820" y="343484"/>
                    <a:pt x="198725" y="354912"/>
                    <a:pt x="154282" y="354912"/>
                  </a:cubicBezTo>
                  <a:cubicBezTo>
                    <a:pt x="132695" y="354912"/>
                    <a:pt x="112378" y="351103"/>
                    <a:pt x="94601" y="343484"/>
                  </a:cubicBezTo>
                  <a:cubicBezTo>
                    <a:pt x="76824" y="335865"/>
                    <a:pt x="61586" y="324437"/>
                    <a:pt x="48888" y="309199"/>
                  </a:cubicBezTo>
                  <a:cubicBezTo>
                    <a:pt x="36190" y="293961"/>
                    <a:pt x="26031" y="276184"/>
                    <a:pt x="19682" y="254597"/>
                  </a:cubicBezTo>
                  <a:cubicBezTo>
                    <a:pt x="13333" y="233010"/>
                    <a:pt x="9524" y="208884"/>
                    <a:pt x="9524" y="180948"/>
                  </a:cubicBezTo>
                  <a:cubicBezTo>
                    <a:pt x="9524" y="156822"/>
                    <a:pt x="13333" y="133965"/>
                    <a:pt x="20952" y="112378"/>
                  </a:cubicBezTo>
                  <a:cubicBezTo>
                    <a:pt x="28571" y="90791"/>
                    <a:pt x="38729" y="73014"/>
                    <a:pt x="52697" y="57776"/>
                  </a:cubicBezTo>
                  <a:cubicBezTo>
                    <a:pt x="65395" y="42539"/>
                    <a:pt x="81903" y="29841"/>
                    <a:pt x="99680" y="22222"/>
                  </a:cubicBezTo>
                  <a:cubicBezTo>
                    <a:pt x="117457" y="14603"/>
                    <a:pt x="137775" y="9524"/>
                    <a:pt x="159361" y="9524"/>
                  </a:cubicBezTo>
                  <a:cubicBezTo>
                    <a:pt x="180948" y="9524"/>
                    <a:pt x="199995" y="13333"/>
                    <a:pt x="215233" y="20952"/>
                  </a:cubicBezTo>
                  <a:cubicBezTo>
                    <a:pt x="230471" y="28571"/>
                    <a:pt x="245708" y="38729"/>
                    <a:pt x="255867" y="52697"/>
                  </a:cubicBezTo>
                  <a:cubicBezTo>
                    <a:pt x="267295" y="66665"/>
                    <a:pt x="274914" y="83173"/>
                    <a:pt x="281263" y="103490"/>
                  </a:cubicBezTo>
                  <a:cubicBezTo>
                    <a:pt x="287612" y="123807"/>
                    <a:pt x="290152" y="145393"/>
                    <a:pt x="290152" y="169520"/>
                  </a:cubicBezTo>
                  <a:lnTo>
                    <a:pt x="290152" y="189837"/>
                  </a:lnTo>
                  <a:lnTo>
                    <a:pt x="50157" y="189837"/>
                  </a:lnTo>
                  <a:close/>
                  <a:moveTo>
                    <a:pt x="245708" y="153012"/>
                  </a:moveTo>
                  <a:cubicBezTo>
                    <a:pt x="244439" y="118727"/>
                    <a:pt x="236820" y="92061"/>
                    <a:pt x="221582" y="73014"/>
                  </a:cubicBezTo>
                  <a:cubicBezTo>
                    <a:pt x="206344" y="53967"/>
                    <a:pt x="183488" y="45078"/>
                    <a:pt x="155552" y="45078"/>
                  </a:cubicBezTo>
                  <a:cubicBezTo>
                    <a:pt x="141584" y="45078"/>
                    <a:pt x="128886" y="47618"/>
                    <a:pt x="116188" y="52697"/>
                  </a:cubicBezTo>
                  <a:cubicBezTo>
                    <a:pt x="104759" y="57776"/>
                    <a:pt x="93331" y="65395"/>
                    <a:pt x="84442" y="74284"/>
                  </a:cubicBezTo>
                  <a:cubicBezTo>
                    <a:pt x="75554" y="83173"/>
                    <a:pt x="67935" y="94601"/>
                    <a:pt x="61586" y="108569"/>
                  </a:cubicBezTo>
                  <a:cubicBezTo>
                    <a:pt x="55237" y="122537"/>
                    <a:pt x="51427" y="136505"/>
                    <a:pt x="48888" y="154282"/>
                  </a:cubicBezTo>
                  <a:lnTo>
                    <a:pt x="245708" y="154282"/>
                  </a:lnTo>
                  <a:close/>
                </a:path>
              </a:pathLst>
            </a:custGeom>
            <a:solidFill>
              <a:srgbClr val="000000"/>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CC8A4D3-08D5-407A-893D-A25F2A5EA59E}"/>
                </a:ext>
              </a:extLst>
            </p:cNvPr>
            <p:cNvSpPr/>
            <p:nvPr/>
          </p:nvSpPr>
          <p:spPr>
            <a:xfrm>
              <a:off x="6186528" y="2551109"/>
              <a:ext cx="177773" cy="342849"/>
            </a:xfrm>
            <a:custGeom>
              <a:avLst/>
              <a:gdLst>
                <a:gd name="connsiteX0" fmla="*/ 172059 w 177773"/>
                <a:gd name="connsiteY0" fmla="*/ 59046 h 342848"/>
                <a:gd name="connsiteX1" fmla="*/ 135235 w 177773"/>
                <a:gd name="connsiteY1" fmla="*/ 48888 h 342848"/>
                <a:gd name="connsiteX2" fmla="*/ 106029 w 177773"/>
                <a:gd name="connsiteY2" fmla="*/ 55237 h 342848"/>
                <a:gd name="connsiteX3" fmla="*/ 84442 w 177773"/>
                <a:gd name="connsiteY3" fmla="*/ 71744 h 342848"/>
                <a:gd name="connsiteX4" fmla="*/ 67935 w 177773"/>
                <a:gd name="connsiteY4" fmla="*/ 95871 h 342848"/>
                <a:gd name="connsiteX5" fmla="*/ 57776 w 177773"/>
                <a:gd name="connsiteY5" fmla="*/ 125076 h 342848"/>
                <a:gd name="connsiteX6" fmla="*/ 51427 w 177773"/>
                <a:gd name="connsiteY6" fmla="*/ 155552 h 342848"/>
                <a:gd name="connsiteX7" fmla="*/ 50158 w 177773"/>
                <a:gd name="connsiteY7" fmla="*/ 184757 h 342848"/>
                <a:gd name="connsiteX8" fmla="*/ 50158 w 177773"/>
                <a:gd name="connsiteY8" fmla="*/ 346023 h 342848"/>
                <a:gd name="connsiteX9" fmla="*/ 9524 w 177773"/>
                <a:gd name="connsiteY9" fmla="*/ 346023 h 342848"/>
                <a:gd name="connsiteX10" fmla="*/ 9524 w 177773"/>
                <a:gd name="connsiteY10" fmla="*/ 15873 h 342848"/>
                <a:gd name="connsiteX11" fmla="*/ 50158 w 177773"/>
                <a:gd name="connsiteY11" fmla="*/ 15873 h 342848"/>
                <a:gd name="connsiteX12" fmla="*/ 50158 w 177773"/>
                <a:gd name="connsiteY12" fmla="*/ 86982 h 342848"/>
                <a:gd name="connsiteX13" fmla="*/ 51427 w 177773"/>
                <a:gd name="connsiteY13" fmla="*/ 86982 h 342848"/>
                <a:gd name="connsiteX14" fmla="*/ 66665 w 177773"/>
                <a:gd name="connsiteY14" fmla="*/ 53967 h 342848"/>
                <a:gd name="connsiteX15" fmla="*/ 86982 w 177773"/>
                <a:gd name="connsiteY15" fmla="*/ 29841 h 342848"/>
                <a:gd name="connsiteX16" fmla="*/ 112378 w 177773"/>
                <a:gd name="connsiteY16" fmla="*/ 14603 h 342848"/>
                <a:gd name="connsiteX17" fmla="*/ 141584 w 177773"/>
                <a:gd name="connsiteY17" fmla="*/ 9524 h 342848"/>
                <a:gd name="connsiteX18" fmla="*/ 159361 w 177773"/>
                <a:gd name="connsiteY18" fmla="*/ 10793 h 342848"/>
                <a:gd name="connsiteX19" fmla="*/ 173329 w 177773"/>
                <a:gd name="connsiteY19" fmla="*/ 14603 h 342848"/>
                <a:gd name="connsiteX20" fmla="*/ 173329 w 177773"/>
                <a:gd name="connsiteY20" fmla="*/ 59046 h 3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7773" h="342848">
                  <a:moveTo>
                    <a:pt x="172059" y="59046"/>
                  </a:moveTo>
                  <a:cubicBezTo>
                    <a:pt x="161901" y="51427"/>
                    <a:pt x="150473" y="48888"/>
                    <a:pt x="135235" y="48888"/>
                  </a:cubicBezTo>
                  <a:cubicBezTo>
                    <a:pt x="123807" y="48888"/>
                    <a:pt x="114918" y="51427"/>
                    <a:pt x="106029" y="55237"/>
                  </a:cubicBezTo>
                  <a:cubicBezTo>
                    <a:pt x="97140" y="59046"/>
                    <a:pt x="90791" y="65395"/>
                    <a:pt x="84442" y="71744"/>
                  </a:cubicBezTo>
                  <a:cubicBezTo>
                    <a:pt x="78093" y="78093"/>
                    <a:pt x="73014" y="86982"/>
                    <a:pt x="67935" y="95871"/>
                  </a:cubicBezTo>
                  <a:cubicBezTo>
                    <a:pt x="62856" y="104759"/>
                    <a:pt x="60316" y="114918"/>
                    <a:pt x="57776" y="125076"/>
                  </a:cubicBezTo>
                  <a:cubicBezTo>
                    <a:pt x="55237" y="135235"/>
                    <a:pt x="52697" y="145393"/>
                    <a:pt x="51427" y="155552"/>
                  </a:cubicBezTo>
                  <a:cubicBezTo>
                    <a:pt x="50158" y="165710"/>
                    <a:pt x="50158" y="175869"/>
                    <a:pt x="50158" y="184757"/>
                  </a:cubicBezTo>
                  <a:lnTo>
                    <a:pt x="50158" y="346023"/>
                  </a:lnTo>
                  <a:lnTo>
                    <a:pt x="9524" y="346023"/>
                  </a:lnTo>
                  <a:lnTo>
                    <a:pt x="9524" y="15873"/>
                  </a:lnTo>
                  <a:lnTo>
                    <a:pt x="50158" y="15873"/>
                  </a:lnTo>
                  <a:lnTo>
                    <a:pt x="50158" y="86982"/>
                  </a:lnTo>
                  <a:lnTo>
                    <a:pt x="51427" y="86982"/>
                  </a:lnTo>
                  <a:cubicBezTo>
                    <a:pt x="55237" y="75554"/>
                    <a:pt x="60316" y="64125"/>
                    <a:pt x="66665" y="53967"/>
                  </a:cubicBezTo>
                  <a:cubicBezTo>
                    <a:pt x="73014" y="43808"/>
                    <a:pt x="79363" y="36190"/>
                    <a:pt x="86982" y="29841"/>
                  </a:cubicBezTo>
                  <a:cubicBezTo>
                    <a:pt x="94601" y="23491"/>
                    <a:pt x="103489" y="18412"/>
                    <a:pt x="112378" y="14603"/>
                  </a:cubicBezTo>
                  <a:cubicBezTo>
                    <a:pt x="121267" y="10793"/>
                    <a:pt x="131425" y="9524"/>
                    <a:pt x="141584" y="9524"/>
                  </a:cubicBezTo>
                  <a:cubicBezTo>
                    <a:pt x="147933" y="9524"/>
                    <a:pt x="154282" y="9524"/>
                    <a:pt x="159361" y="10793"/>
                  </a:cubicBezTo>
                  <a:cubicBezTo>
                    <a:pt x="164441" y="12063"/>
                    <a:pt x="169520" y="13333"/>
                    <a:pt x="173329" y="14603"/>
                  </a:cubicBezTo>
                  <a:lnTo>
                    <a:pt x="173329" y="59046"/>
                  </a:lnTo>
                  <a:close/>
                </a:path>
              </a:pathLst>
            </a:custGeom>
            <a:solidFill>
              <a:srgbClr val="000000"/>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EE7AA16-9067-4BB9-B47D-BABF292DEBF9}"/>
                </a:ext>
              </a:extLst>
            </p:cNvPr>
            <p:cNvSpPr/>
            <p:nvPr/>
          </p:nvSpPr>
          <p:spPr>
            <a:xfrm>
              <a:off x="6385888" y="2558728"/>
              <a:ext cx="304755" cy="342849"/>
            </a:xfrm>
            <a:custGeom>
              <a:avLst/>
              <a:gdLst>
                <a:gd name="connsiteX0" fmla="*/ 175868 w 304754"/>
                <a:gd name="connsiteY0" fmla="*/ 339674 h 342848"/>
                <a:gd name="connsiteX1" fmla="*/ 136505 w 304754"/>
                <a:gd name="connsiteY1" fmla="*/ 339674 h 342848"/>
                <a:gd name="connsiteX2" fmla="*/ 9524 w 304754"/>
                <a:gd name="connsiteY2" fmla="*/ 9524 h 342848"/>
                <a:gd name="connsiteX3" fmla="*/ 55236 w 304754"/>
                <a:gd name="connsiteY3" fmla="*/ 9524 h 342848"/>
                <a:gd name="connsiteX4" fmla="*/ 146663 w 304754"/>
                <a:gd name="connsiteY4" fmla="*/ 260946 h 342848"/>
                <a:gd name="connsiteX5" fmla="*/ 156821 w 304754"/>
                <a:gd name="connsiteY5" fmla="*/ 301580 h 342848"/>
                <a:gd name="connsiteX6" fmla="*/ 158091 w 304754"/>
                <a:gd name="connsiteY6" fmla="*/ 301580 h 342848"/>
                <a:gd name="connsiteX7" fmla="*/ 168250 w 304754"/>
                <a:gd name="connsiteY7" fmla="*/ 262216 h 342848"/>
                <a:gd name="connsiteX8" fmla="*/ 262216 w 304754"/>
                <a:gd name="connsiteY8" fmla="*/ 9524 h 342848"/>
                <a:gd name="connsiteX9" fmla="*/ 306659 w 304754"/>
                <a:gd name="connsiteY9" fmla="*/ 9524 h 342848"/>
                <a:gd name="connsiteX10" fmla="*/ 175868 w 304754"/>
                <a:gd name="connsiteY10" fmla="*/ 339674 h 3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754" h="342848">
                  <a:moveTo>
                    <a:pt x="175868" y="339674"/>
                  </a:moveTo>
                  <a:lnTo>
                    <a:pt x="136505" y="339674"/>
                  </a:lnTo>
                  <a:lnTo>
                    <a:pt x="9524" y="9524"/>
                  </a:lnTo>
                  <a:lnTo>
                    <a:pt x="55236" y="9524"/>
                  </a:lnTo>
                  <a:lnTo>
                    <a:pt x="146663" y="260946"/>
                  </a:lnTo>
                  <a:cubicBezTo>
                    <a:pt x="151742" y="276184"/>
                    <a:pt x="155552" y="290152"/>
                    <a:pt x="156821" y="301580"/>
                  </a:cubicBezTo>
                  <a:lnTo>
                    <a:pt x="158091" y="301580"/>
                  </a:lnTo>
                  <a:cubicBezTo>
                    <a:pt x="160631" y="286342"/>
                    <a:pt x="164440" y="273644"/>
                    <a:pt x="168250" y="262216"/>
                  </a:cubicBezTo>
                  <a:lnTo>
                    <a:pt x="262216" y="9524"/>
                  </a:lnTo>
                  <a:lnTo>
                    <a:pt x="306659" y="9524"/>
                  </a:lnTo>
                  <a:lnTo>
                    <a:pt x="175868" y="339674"/>
                  </a:lnTo>
                  <a:close/>
                </a:path>
              </a:pathLst>
            </a:custGeom>
            <a:solidFill>
              <a:srgbClr val="000000"/>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076089A-690A-4159-A5BB-31CF30993F29}"/>
                </a:ext>
              </a:extLst>
            </p:cNvPr>
            <p:cNvSpPr/>
            <p:nvPr/>
          </p:nvSpPr>
          <p:spPr>
            <a:xfrm>
              <a:off x="6717308" y="2551109"/>
              <a:ext cx="292056" cy="355547"/>
            </a:xfrm>
            <a:custGeom>
              <a:avLst/>
              <a:gdLst>
                <a:gd name="connsiteX0" fmla="*/ 50158 w 292056"/>
                <a:gd name="connsiteY0" fmla="*/ 189837 h 355546"/>
                <a:gd name="connsiteX1" fmla="*/ 57777 w 292056"/>
                <a:gd name="connsiteY1" fmla="*/ 244439 h 355546"/>
                <a:gd name="connsiteX2" fmla="*/ 80633 w 292056"/>
                <a:gd name="connsiteY2" fmla="*/ 285072 h 355546"/>
                <a:gd name="connsiteX3" fmla="*/ 116188 w 292056"/>
                <a:gd name="connsiteY3" fmla="*/ 310469 h 355546"/>
                <a:gd name="connsiteX4" fmla="*/ 163171 w 292056"/>
                <a:gd name="connsiteY4" fmla="*/ 319357 h 355546"/>
                <a:gd name="connsiteX5" fmla="*/ 268565 w 292056"/>
                <a:gd name="connsiteY5" fmla="*/ 279993 h 355546"/>
                <a:gd name="connsiteX6" fmla="*/ 268565 w 292056"/>
                <a:gd name="connsiteY6" fmla="*/ 320627 h 355546"/>
                <a:gd name="connsiteX7" fmla="*/ 154282 w 292056"/>
                <a:gd name="connsiteY7" fmla="*/ 354912 h 355546"/>
                <a:gd name="connsiteX8" fmla="*/ 94601 w 292056"/>
                <a:gd name="connsiteY8" fmla="*/ 343484 h 355546"/>
                <a:gd name="connsiteX9" fmla="*/ 48888 w 292056"/>
                <a:gd name="connsiteY9" fmla="*/ 309199 h 355546"/>
                <a:gd name="connsiteX10" fmla="*/ 19682 w 292056"/>
                <a:gd name="connsiteY10" fmla="*/ 254597 h 355546"/>
                <a:gd name="connsiteX11" fmla="*/ 9524 w 292056"/>
                <a:gd name="connsiteY11" fmla="*/ 180948 h 355546"/>
                <a:gd name="connsiteX12" fmla="*/ 20952 w 292056"/>
                <a:gd name="connsiteY12" fmla="*/ 112378 h 355546"/>
                <a:gd name="connsiteX13" fmla="*/ 52697 w 292056"/>
                <a:gd name="connsiteY13" fmla="*/ 57776 h 355546"/>
                <a:gd name="connsiteX14" fmla="*/ 99680 w 292056"/>
                <a:gd name="connsiteY14" fmla="*/ 22222 h 355546"/>
                <a:gd name="connsiteX15" fmla="*/ 159361 w 292056"/>
                <a:gd name="connsiteY15" fmla="*/ 9524 h 355546"/>
                <a:gd name="connsiteX16" fmla="*/ 215233 w 292056"/>
                <a:gd name="connsiteY16" fmla="*/ 20952 h 355546"/>
                <a:gd name="connsiteX17" fmla="*/ 255867 w 292056"/>
                <a:gd name="connsiteY17" fmla="*/ 52697 h 355546"/>
                <a:gd name="connsiteX18" fmla="*/ 281263 w 292056"/>
                <a:gd name="connsiteY18" fmla="*/ 103490 h 355546"/>
                <a:gd name="connsiteX19" fmla="*/ 290152 w 292056"/>
                <a:gd name="connsiteY19" fmla="*/ 169520 h 355546"/>
                <a:gd name="connsiteX20" fmla="*/ 290152 w 292056"/>
                <a:gd name="connsiteY20" fmla="*/ 189837 h 355546"/>
                <a:gd name="connsiteX21" fmla="*/ 50158 w 292056"/>
                <a:gd name="connsiteY21" fmla="*/ 189837 h 355546"/>
                <a:gd name="connsiteX22" fmla="*/ 246978 w 292056"/>
                <a:gd name="connsiteY22" fmla="*/ 153012 h 355546"/>
                <a:gd name="connsiteX23" fmla="*/ 222852 w 292056"/>
                <a:gd name="connsiteY23" fmla="*/ 73014 h 355546"/>
                <a:gd name="connsiteX24" fmla="*/ 156822 w 292056"/>
                <a:gd name="connsiteY24" fmla="*/ 45078 h 355546"/>
                <a:gd name="connsiteX25" fmla="*/ 117457 w 292056"/>
                <a:gd name="connsiteY25" fmla="*/ 52697 h 355546"/>
                <a:gd name="connsiteX26" fmla="*/ 85712 w 292056"/>
                <a:gd name="connsiteY26" fmla="*/ 74284 h 355546"/>
                <a:gd name="connsiteX27" fmla="*/ 62856 w 292056"/>
                <a:gd name="connsiteY27" fmla="*/ 108569 h 355546"/>
                <a:gd name="connsiteX28" fmla="*/ 50158 w 292056"/>
                <a:gd name="connsiteY28" fmla="*/ 154282 h 355546"/>
                <a:gd name="connsiteX29" fmla="*/ 246978 w 292056"/>
                <a:gd name="connsiteY29" fmla="*/ 154282 h 3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2056" h="355546">
                  <a:moveTo>
                    <a:pt x="50158" y="189837"/>
                  </a:moveTo>
                  <a:cubicBezTo>
                    <a:pt x="50158" y="210154"/>
                    <a:pt x="52697" y="227931"/>
                    <a:pt x="57777" y="244439"/>
                  </a:cubicBezTo>
                  <a:cubicBezTo>
                    <a:pt x="62856" y="260946"/>
                    <a:pt x="70475" y="273644"/>
                    <a:pt x="80633" y="285072"/>
                  </a:cubicBezTo>
                  <a:cubicBezTo>
                    <a:pt x="90792" y="296501"/>
                    <a:pt x="102220" y="305389"/>
                    <a:pt x="116188" y="310469"/>
                  </a:cubicBezTo>
                  <a:cubicBezTo>
                    <a:pt x="130156" y="316818"/>
                    <a:pt x="145393" y="319357"/>
                    <a:pt x="163171" y="319357"/>
                  </a:cubicBezTo>
                  <a:cubicBezTo>
                    <a:pt x="199995" y="319357"/>
                    <a:pt x="235550" y="306659"/>
                    <a:pt x="268565" y="279993"/>
                  </a:cubicBezTo>
                  <a:lnTo>
                    <a:pt x="268565" y="320627"/>
                  </a:lnTo>
                  <a:cubicBezTo>
                    <a:pt x="236820" y="343484"/>
                    <a:pt x="198726" y="354912"/>
                    <a:pt x="154282" y="354912"/>
                  </a:cubicBezTo>
                  <a:cubicBezTo>
                    <a:pt x="132695" y="354912"/>
                    <a:pt x="112378" y="351103"/>
                    <a:pt x="94601" y="343484"/>
                  </a:cubicBezTo>
                  <a:cubicBezTo>
                    <a:pt x="76824" y="335865"/>
                    <a:pt x="61586" y="324437"/>
                    <a:pt x="48888" y="309199"/>
                  </a:cubicBezTo>
                  <a:cubicBezTo>
                    <a:pt x="36190" y="293961"/>
                    <a:pt x="26031" y="276184"/>
                    <a:pt x="19682" y="254597"/>
                  </a:cubicBezTo>
                  <a:cubicBezTo>
                    <a:pt x="13333" y="233010"/>
                    <a:pt x="9524" y="208884"/>
                    <a:pt x="9524" y="180948"/>
                  </a:cubicBezTo>
                  <a:cubicBezTo>
                    <a:pt x="9524" y="156822"/>
                    <a:pt x="13333" y="133965"/>
                    <a:pt x="20952" y="112378"/>
                  </a:cubicBezTo>
                  <a:cubicBezTo>
                    <a:pt x="28571" y="90791"/>
                    <a:pt x="38729" y="73014"/>
                    <a:pt x="52697" y="57776"/>
                  </a:cubicBezTo>
                  <a:cubicBezTo>
                    <a:pt x="65396" y="42539"/>
                    <a:pt x="81903" y="29841"/>
                    <a:pt x="99680" y="22222"/>
                  </a:cubicBezTo>
                  <a:cubicBezTo>
                    <a:pt x="117457" y="14603"/>
                    <a:pt x="137775" y="9524"/>
                    <a:pt x="159361" y="9524"/>
                  </a:cubicBezTo>
                  <a:cubicBezTo>
                    <a:pt x="180948" y="9524"/>
                    <a:pt x="199995" y="13333"/>
                    <a:pt x="215233" y="20952"/>
                  </a:cubicBezTo>
                  <a:cubicBezTo>
                    <a:pt x="230471" y="28571"/>
                    <a:pt x="245708" y="38729"/>
                    <a:pt x="255867" y="52697"/>
                  </a:cubicBezTo>
                  <a:cubicBezTo>
                    <a:pt x="267295" y="66665"/>
                    <a:pt x="274914" y="83173"/>
                    <a:pt x="281263" y="103490"/>
                  </a:cubicBezTo>
                  <a:cubicBezTo>
                    <a:pt x="287612" y="123807"/>
                    <a:pt x="290152" y="145393"/>
                    <a:pt x="290152" y="169520"/>
                  </a:cubicBezTo>
                  <a:lnTo>
                    <a:pt x="290152" y="189837"/>
                  </a:lnTo>
                  <a:lnTo>
                    <a:pt x="50158" y="189837"/>
                  </a:lnTo>
                  <a:close/>
                  <a:moveTo>
                    <a:pt x="246978" y="153012"/>
                  </a:moveTo>
                  <a:cubicBezTo>
                    <a:pt x="245708" y="118727"/>
                    <a:pt x="238089" y="92061"/>
                    <a:pt x="222852" y="73014"/>
                  </a:cubicBezTo>
                  <a:cubicBezTo>
                    <a:pt x="207614" y="53967"/>
                    <a:pt x="184758" y="45078"/>
                    <a:pt x="156822" y="45078"/>
                  </a:cubicBezTo>
                  <a:cubicBezTo>
                    <a:pt x="142854" y="45078"/>
                    <a:pt x="130156" y="47618"/>
                    <a:pt x="117457" y="52697"/>
                  </a:cubicBezTo>
                  <a:cubicBezTo>
                    <a:pt x="106029" y="57776"/>
                    <a:pt x="94601" y="65395"/>
                    <a:pt x="85712" y="74284"/>
                  </a:cubicBezTo>
                  <a:cubicBezTo>
                    <a:pt x="76824" y="83173"/>
                    <a:pt x="69205" y="94601"/>
                    <a:pt x="62856" y="108569"/>
                  </a:cubicBezTo>
                  <a:cubicBezTo>
                    <a:pt x="56507" y="122537"/>
                    <a:pt x="52697" y="136505"/>
                    <a:pt x="50158" y="154282"/>
                  </a:cubicBezTo>
                  <a:lnTo>
                    <a:pt x="246978" y="154282"/>
                  </a:lnTo>
                  <a:close/>
                </a:path>
              </a:pathLst>
            </a:custGeom>
            <a:solidFill>
              <a:srgbClr val="000000"/>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D1123A9-26D2-4004-BF53-CAC5734AB305}"/>
                </a:ext>
              </a:extLst>
            </p:cNvPr>
            <p:cNvSpPr/>
            <p:nvPr/>
          </p:nvSpPr>
          <p:spPr>
            <a:xfrm>
              <a:off x="7079204" y="2551109"/>
              <a:ext cx="177773" cy="342849"/>
            </a:xfrm>
            <a:custGeom>
              <a:avLst/>
              <a:gdLst>
                <a:gd name="connsiteX0" fmla="*/ 172060 w 177773"/>
                <a:gd name="connsiteY0" fmla="*/ 59046 h 342848"/>
                <a:gd name="connsiteX1" fmla="*/ 135235 w 177773"/>
                <a:gd name="connsiteY1" fmla="*/ 48888 h 342848"/>
                <a:gd name="connsiteX2" fmla="*/ 106029 w 177773"/>
                <a:gd name="connsiteY2" fmla="*/ 55237 h 342848"/>
                <a:gd name="connsiteX3" fmla="*/ 84443 w 177773"/>
                <a:gd name="connsiteY3" fmla="*/ 71744 h 342848"/>
                <a:gd name="connsiteX4" fmla="*/ 67935 w 177773"/>
                <a:gd name="connsiteY4" fmla="*/ 95871 h 342848"/>
                <a:gd name="connsiteX5" fmla="*/ 57777 w 177773"/>
                <a:gd name="connsiteY5" fmla="*/ 125076 h 342848"/>
                <a:gd name="connsiteX6" fmla="*/ 51428 w 177773"/>
                <a:gd name="connsiteY6" fmla="*/ 155552 h 342848"/>
                <a:gd name="connsiteX7" fmla="*/ 50158 w 177773"/>
                <a:gd name="connsiteY7" fmla="*/ 184757 h 342848"/>
                <a:gd name="connsiteX8" fmla="*/ 50158 w 177773"/>
                <a:gd name="connsiteY8" fmla="*/ 346023 h 342848"/>
                <a:gd name="connsiteX9" fmla="*/ 9524 w 177773"/>
                <a:gd name="connsiteY9" fmla="*/ 346023 h 342848"/>
                <a:gd name="connsiteX10" fmla="*/ 9524 w 177773"/>
                <a:gd name="connsiteY10" fmla="*/ 15873 h 342848"/>
                <a:gd name="connsiteX11" fmla="*/ 50158 w 177773"/>
                <a:gd name="connsiteY11" fmla="*/ 15873 h 342848"/>
                <a:gd name="connsiteX12" fmla="*/ 50158 w 177773"/>
                <a:gd name="connsiteY12" fmla="*/ 86982 h 342848"/>
                <a:gd name="connsiteX13" fmla="*/ 51428 w 177773"/>
                <a:gd name="connsiteY13" fmla="*/ 86982 h 342848"/>
                <a:gd name="connsiteX14" fmla="*/ 66665 w 177773"/>
                <a:gd name="connsiteY14" fmla="*/ 53967 h 342848"/>
                <a:gd name="connsiteX15" fmla="*/ 86982 w 177773"/>
                <a:gd name="connsiteY15" fmla="*/ 29841 h 342848"/>
                <a:gd name="connsiteX16" fmla="*/ 112378 w 177773"/>
                <a:gd name="connsiteY16" fmla="*/ 14603 h 342848"/>
                <a:gd name="connsiteX17" fmla="*/ 141584 w 177773"/>
                <a:gd name="connsiteY17" fmla="*/ 9524 h 342848"/>
                <a:gd name="connsiteX18" fmla="*/ 159361 w 177773"/>
                <a:gd name="connsiteY18" fmla="*/ 10793 h 342848"/>
                <a:gd name="connsiteX19" fmla="*/ 173329 w 177773"/>
                <a:gd name="connsiteY19" fmla="*/ 14603 h 342848"/>
                <a:gd name="connsiteX20" fmla="*/ 173329 w 177773"/>
                <a:gd name="connsiteY20" fmla="*/ 59046 h 3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7773" h="342848">
                  <a:moveTo>
                    <a:pt x="172060" y="59046"/>
                  </a:moveTo>
                  <a:cubicBezTo>
                    <a:pt x="161901" y="51427"/>
                    <a:pt x="150473" y="48888"/>
                    <a:pt x="135235" y="48888"/>
                  </a:cubicBezTo>
                  <a:cubicBezTo>
                    <a:pt x="123807" y="48888"/>
                    <a:pt x="114918" y="51427"/>
                    <a:pt x="106029" y="55237"/>
                  </a:cubicBezTo>
                  <a:cubicBezTo>
                    <a:pt x="97141" y="59046"/>
                    <a:pt x="90792" y="65395"/>
                    <a:pt x="84443" y="71744"/>
                  </a:cubicBezTo>
                  <a:cubicBezTo>
                    <a:pt x="78094" y="78093"/>
                    <a:pt x="73014" y="86982"/>
                    <a:pt x="67935" y="95871"/>
                  </a:cubicBezTo>
                  <a:cubicBezTo>
                    <a:pt x="62856" y="104759"/>
                    <a:pt x="60316" y="114918"/>
                    <a:pt x="57777" y="125076"/>
                  </a:cubicBezTo>
                  <a:cubicBezTo>
                    <a:pt x="55237" y="135235"/>
                    <a:pt x="52697" y="145393"/>
                    <a:pt x="51428" y="155552"/>
                  </a:cubicBezTo>
                  <a:cubicBezTo>
                    <a:pt x="50158" y="165710"/>
                    <a:pt x="50158" y="175869"/>
                    <a:pt x="50158" y="184757"/>
                  </a:cubicBezTo>
                  <a:lnTo>
                    <a:pt x="50158" y="346023"/>
                  </a:lnTo>
                  <a:lnTo>
                    <a:pt x="9524" y="346023"/>
                  </a:lnTo>
                  <a:lnTo>
                    <a:pt x="9524" y="15873"/>
                  </a:lnTo>
                  <a:lnTo>
                    <a:pt x="50158" y="15873"/>
                  </a:lnTo>
                  <a:lnTo>
                    <a:pt x="50158" y="86982"/>
                  </a:lnTo>
                  <a:lnTo>
                    <a:pt x="51428" y="86982"/>
                  </a:lnTo>
                  <a:cubicBezTo>
                    <a:pt x="55237" y="75554"/>
                    <a:pt x="60316" y="64125"/>
                    <a:pt x="66665" y="53967"/>
                  </a:cubicBezTo>
                  <a:cubicBezTo>
                    <a:pt x="73014" y="43808"/>
                    <a:pt x="79363" y="36190"/>
                    <a:pt x="86982" y="29841"/>
                  </a:cubicBezTo>
                  <a:cubicBezTo>
                    <a:pt x="94601" y="23491"/>
                    <a:pt x="103490" y="18412"/>
                    <a:pt x="112378" y="14603"/>
                  </a:cubicBezTo>
                  <a:cubicBezTo>
                    <a:pt x="121267" y="10793"/>
                    <a:pt x="131425" y="9524"/>
                    <a:pt x="141584" y="9524"/>
                  </a:cubicBezTo>
                  <a:cubicBezTo>
                    <a:pt x="147933" y="9524"/>
                    <a:pt x="154282" y="9524"/>
                    <a:pt x="159361" y="10793"/>
                  </a:cubicBezTo>
                  <a:cubicBezTo>
                    <a:pt x="164441" y="12063"/>
                    <a:pt x="169520" y="13333"/>
                    <a:pt x="173329" y="14603"/>
                  </a:cubicBezTo>
                  <a:lnTo>
                    <a:pt x="173329" y="59046"/>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8771923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alk-i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1873889-9BD1-4132-84A6-EAF586C25FE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4200" y="585788"/>
            <a:ext cx="1415361" cy="301752"/>
          </a:xfrm>
          <a:prstGeom prst="rect">
            <a:avLst/>
          </a:prstGeom>
        </p:spPr>
      </p:pic>
      <p:grpSp>
        <p:nvGrpSpPr>
          <p:cNvPr id="13" name="Graphic 5">
            <a:extLst>
              <a:ext uri="{FF2B5EF4-FFF2-40B4-BE49-F238E27FC236}">
                <a16:creationId xmlns:a16="http://schemas.microsoft.com/office/drawing/2014/main" id="{754814EC-E2F8-40BE-898D-2B54F692D934}"/>
              </a:ext>
            </a:extLst>
          </p:cNvPr>
          <p:cNvGrpSpPr/>
          <p:nvPr userDrawn="1"/>
        </p:nvGrpSpPr>
        <p:grpSpPr>
          <a:xfrm>
            <a:off x="2673350" y="2375239"/>
            <a:ext cx="6911080" cy="2303693"/>
            <a:chOff x="2678676" y="2375240"/>
            <a:chExt cx="6856977" cy="2285659"/>
          </a:xfrm>
        </p:grpSpPr>
        <p:sp>
          <p:nvSpPr>
            <p:cNvPr id="14" name="Freeform: Shape 13">
              <a:extLst>
                <a:ext uri="{FF2B5EF4-FFF2-40B4-BE49-F238E27FC236}">
                  <a16:creationId xmlns:a16="http://schemas.microsoft.com/office/drawing/2014/main" id="{9FD06AEC-BBC1-4527-9995-4453C000CFD4}"/>
                </a:ext>
              </a:extLst>
            </p:cNvPr>
            <p:cNvSpPr/>
            <p:nvPr/>
          </p:nvSpPr>
          <p:spPr>
            <a:xfrm>
              <a:off x="2704090" y="3339044"/>
              <a:ext cx="6793486" cy="1282509"/>
            </a:xfrm>
            <a:custGeom>
              <a:avLst/>
              <a:gdLst>
                <a:gd name="connsiteX0" fmla="*/ 13950 w 6793486"/>
                <a:gd name="connsiteY0" fmla="*/ 1213921 h 1282508"/>
                <a:gd name="connsiteX1" fmla="*/ 13950 w 6793486"/>
                <a:gd name="connsiteY1" fmla="*/ 1004403 h 1282508"/>
                <a:gd name="connsiteX2" fmla="*/ 81250 w 6793486"/>
                <a:gd name="connsiteY2" fmla="*/ 1050116 h 1282508"/>
                <a:gd name="connsiteX3" fmla="*/ 163788 w 6793486"/>
                <a:gd name="connsiteY3" fmla="*/ 1084401 h 1282508"/>
                <a:gd name="connsiteX4" fmla="*/ 251405 w 6793486"/>
                <a:gd name="connsiteY4" fmla="*/ 1105987 h 1282508"/>
                <a:gd name="connsiteX5" fmla="*/ 331403 w 6793486"/>
                <a:gd name="connsiteY5" fmla="*/ 1113606 h 1282508"/>
                <a:gd name="connsiteX6" fmla="*/ 523144 w 6793486"/>
                <a:gd name="connsiteY6" fmla="*/ 1070433 h 1282508"/>
                <a:gd name="connsiteX7" fmla="*/ 586635 w 6793486"/>
                <a:gd name="connsiteY7" fmla="*/ 945991 h 1282508"/>
                <a:gd name="connsiteX8" fmla="*/ 565048 w 6793486"/>
                <a:gd name="connsiteY8" fmla="*/ 869803 h 1282508"/>
                <a:gd name="connsiteX9" fmla="*/ 506637 w 6793486"/>
                <a:gd name="connsiteY9" fmla="*/ 811391 h 1282508"/>
                <a:gd name="connsiteX10" fmla="*/ 417750 w 6793486"/>
                <a:gd name="connsiteY10" fmla="*/ 760599 h 1282508"/>
                <a:gd name="connsiteX11" fmla="*/ 308546 w 6793486"/>
                <a:gd name="connsiteY11" fmla="*/ 709807 h 1282508"/>
                <a:gd name="connsiteX12" fmla="*/ 191724 w 6793486"/>
                <a:gd name="connsiteY12" fmla="*/ 642507 h 1282508"/>
                <a:gd name="connsiteX13" fmla="*/ 97758 w 6793486"/>
                <a:gd name="connsiteY13" fmla="*/ 566318 h 1282508"/>
                <a:gd name="connsiteX14" fmla="*/ 35537 w 6793486"/>
                <a:gd name="connsiteY14" fmla="*/ 472352 h 1282508"/>
                <a:gd name="connsiteX15" fmla="*/ 12680 w 6793486"/>
                <a:gd name="connsiteY15" fmla="*/ 350450 h 1282508"/>
                <a:gd name="connsiteX16" fmla="*/ 52045 w 6793486"/>
                <a:gd name="connsiteY16" fmla="*/ 200612 h 1282508"/>
                <a:gd name="connsiteX17" fmla="*/ 154899 w 6793486"/>
                <a:gd name="connsiteY17" fmla="*/ 95218 h 1282508"/>
                <a:gd name="connsiteX18" fmla="*/ 299658 w 6793486"/>
                <a:gd name="connsiteY18" fmla="*/ 32997 h 1282508"/>
                <a:gd name="connsiteX19" fmla="*/ 466003 w 6793486"/>
                <a:gd name="connsiteY19" fmla="*/ 12680 h 1282508"/>
                <a:gd name="connsiteX20" fmla="*/ 746631 w 6793486"/>
                <a:gd name="connsiteY20" fmla="*/ 55854 h 1282508"/>
                <a:gd name="connsiteX21" fmla="*/ 746631 w 6793486"/>
                <a:gd name="connsiteY21" fmla="*/ 256484 h 1282508"/>
                <a:gd name="connsiteX22" fmla="*/ 477431 w 6793486"/>
                <a:gd name="connsiteY22" fmla="*/ 181565 h 1282508"/>
                <a:gd name="connsiteX23" fmla="*/ 387275 w 6793486"/>
                <a:gd name="connsiteY23" fmla="*/ 190454 h 1282508"/>
                <a:gd name="connsiteX24" fmla="*/ 307277 w 6793486"/>
                <a:gd name="connsiteY24" fmla="*/ 218390 h 1282508"/>
                <a:gd name="connsiteX25" fmla="*/ 250135 w 6793486"/>
                <a:gd name="connsiteY25" fmla="*/ 269182 h 1282508"/>
                <a:gd name="connsiteX26" fmla="*/ 227278 w 6793486"/>
                <a:gd name="connsiteY26" fmla="*/ 344101 h 1282508"/>
                <a:gd name="connsiteX27" fmla="*/ 243786 w 6793486"/>
                <a:gd name="connsiteY27" fmla="*/ 415210 h 1282508"/>
                <a:gd name="connsiteX28" fmla="*/ 293309 w 6793486"/>
                <a:gd name="connsiteY28" fmla="*/ 469812 h 1282508"/>
                <a:gd name="connsiteX29" fmla="*/ 373307 w 6793486"/>
                <a:gd name="connsiteY29" fmla="*/ 518065 h 1282508"/>
                <a:gd name="connsiteX30" fmla="*/ 483780 w 6793486"/>
                <a:gd name="connsiteY30" fmla="*/ 568857 h 1282508"/>
                <a:gd name="connsiteX31" fmla="*/ 604412 w 6793486"/>
                <a:gd name="connsiteY31" fmla="*/ 638697 h 1282508"/>
                <a:gd name="connsiteX32" fmla="*/ 704727 w 6793486"/>
                <a:gd name="connsiteY32" fmla="*/ 719965 h 1282508"/>
                <a:gd name="connsiteX33" fmla="*/ 773297 w 6793486"/>
                <a:gd name="connsiteY33" fmla="*/ 819010 h 1282508"/>
                <a:gd name="connsiteX34" fmla="*/ 798693 w 6793486"/>
                <a:gd name="connsiteY34" fmla="*/ 942182 h 1282508"/>
                <a:gd name="connsiteX35" fmla="*/ 760599 w 6793486"/>
                <a:gd name="connsiteY35" fmla="*/ 1099638 h 1282508"/>
                <a:gd name="connsiteX36" fmla="*/ 659014 w 6793486"/>
                <a:gd name="connsiteY36" fmla="*/ 1203763 h 1282508"/>
                <a:gd name="connsiteX37" fmla="*/ 511716 w 6793486"/>
                <a:gd name="connsiteY37" fmla="*/ 1262174 h 1282508"/>
                <a:gd name="connsiteX38" fmla="*/ 336482 w 6793486"/>
                <a:gd name="connsiteY38" fmla="*/ 1279951 h 1282508"/>
                <a:gd name="connsiteX39" fmla="*/ 260294 w 6793486"/>
                <a:gd name="connsiteY39" fmla="*/ 1274872 h 1282508"/>
                <a:gd name="connsiteX40" fmla="*/ 168867 w 6793486"/>
                <a:gd name="connsiteY40" fmla="*/ 1260904 h 1282508"/>
                <a:gd name="connsiteX41" fmla="*/ 79980 w 6793486"/>
                <a:gd name="connsiteY41" fmla="*/ 1239318 h 1282508"/>
                <a:gd name="connsiteX42" fmla="*/ 13950 w 6793486"/>
                <a:gd name="connsiteY42" fmla="*/ 1213921 h 1282508"/>
                <a:gd name="connsiteX43" fmla="*/ 1968189 w 6793486"/>
                <a:gd name="connsiteY43" fmla="*/ 765678 h 1282508"/>
                <a:gd name="connsiteX44" fmla="*/ 1479312 w 6793486"/>
                <a:gd name="connsiteY44" fmla="*/ 1282491 h 1282508"/>
                <a:gd name="connsiteX45" fmla="*/ 1010752 w 6793486"/>
                <a:gd name="connsiteY45" fmla="*/ 785995 h 1282508"/>
                <a:gd name="connsiteX46" fmla="*/ 1010752 w 6793486"/>
                <a:gd name="connsiteY46" fmla="*/ 35537 h 1282508"/>
                <a:gd name="connsiteX47" fmla="*/ 1213921 w 6793486"/>
                <a:gd name="connsiteY47" fmla="*/ 35537 h 1282508"/>
                <a:gd name="connsiteX48" fmla="*/ 1213921 w 6793486"/>
                <a:gd name="connsiteY48" fmla="*/ 744091 h 1282508"/>
                <a:gd name="connsiteX49" fmla="*/ 1494549 w 6793486"/>
                <a:gd name="connsiteY49" fmla="*/ 1104718 h 1282508"/>
                <a:gd name="connsiteX50" fmla="*/ 1765019 w 6793486"/>
                <a:gd name="connsiteY50" fmla="*/ 756789 h 1282508"/>
                <a:gd name="connsiteX51" fmla="*/ 1765019 w 6793486"/>
                <a:gd name="connsiteY51" fmla="*/ 35537 h 1282508"/>
                <a:gd name="connsiteX52" fmla="*/ 1968189 w 6793486"/>
                <a:gd name="connsiteY52" fmla="*/ 35537 h 1282508"/>
                <a:gd name="connsiteX53" fmla="*/ 1968189 w 6793486"/>
                <a:gd name="connsiteY53" fmla="*/ 765678 h 1282508"/>
                <a:gd name="connsiteX54" fmla="*/ 3573229 w 6793486"/>
                <a:gd name="connsiteY54" fmla="*/ 1262174 h 1282508"/>
                <a:gd name="connsiteX55" fmla="*/ 3371330 w 6793486"/>
                <a:gd name="connsiteY55" fmla="*/ 1262174 h 1282508"/>
                <a:gd name="connsiteX56" fmla="*/ 3371330 w 6793486"/>
                <a:gd name="connsiteY56" fmla="*/ 468542 h 1282508"/>
                <a:gd name="connsiteX57" fmla="*/ 3382758 w 6793486"/>
                <a:gd name="connsiteY57" fmla="*/ 229818 h 1282508"/>
                <a:gd name="connsiteX58" fmla="*/ 3378948 w 6793486"/>
                <a:gd name="connsiteY58" fmla="*/ 229818 h 1282508"/>
                <a:gd name="connsiteX59" fmla="*/ 3345933 w 6793486"/>
                <a:gd name="connsiteY59" fmla="*/ 345371 h 1282508"/>
                <a:gd name="connsiteX60" fmla="*/ 2980228 w 6793486"/>
                <a:gd name="connsiteY60" fmla="*/ 1262174 h 1282508"/>
                <a:gd name="connsiteX61" fmla="*/ 2839279 w 6793486"/>
                <a:gd name="connsiteY61" fmla="*/ 1262174 h 1282508"/>
                <a:gd name="connsiteX62" fmla="*/ 2472304 w 6793486"/>
                <a:gd name="connsiteY62" fmla="*/ 351720 h 1282508"/>
                <a:gd name="connsiteX63" fmla="*/ 2439289 w 6793486"/>
                <a:gd name="connsiteY63" fmla="*/ 229818 h 1282508"/>
                <a:gd name="connsiteX64" fmla="*/ 2438019 w 6793486"/>
                <a:gd name="connsiteY64" fmla="*/ 229818 h 1282508"/>
                <a:gd name="connsiteX65" fmla="*/ 2444368 w 6793486"/>
                <a:gd name="connsiteY65" fmla="*/ 469812 h 1282508"/>
                <a:gd name="connsiteX66" fmla="*/ 2444368 w 6793486"/>
                <a:gd name="connsiteY66" fmla="*/ 1262174 h 1282508"/>
                <a:gd name="connsiteX67" fmla="*/ 2256436 w 6793486"/>
                <a:gd name="connsiteY67" fmla="*/ 1262174 h 1282508"/>
                <a:gd name="connsiteX68" fmla="*/ 2256436 w 6793486"/>
                <a:gd name="connsiteY68" fmla="*/ 35537 h 1282508"/>
                <a:gd name="connsiteX69" fmla="*/ 2543413 w 6793486"/>
                <a:gd name="connsiteY69" fmla="*/ 35537 h 1282508"/>
                <a:gd name="connsiteX70" fmla="*/ 2865945 w 6793486"/>
                <a:gd name="connsiteY70" fmla="*/ 853295 h 1282508"/>
                <a:gd name="connsiteX71" fmla="*/ 2914198 w 6793486"/>
                <a:gd name="connsiteY71" fmla="*/ 994244 h 1282508"/>
                <a:gd name="connsiteX72" fmla="*/ 2918007 w 6793486"/>
                <a:gd name="connsiteY72" fmla="*/ 994244 h 1282508"/>
                <a:gd name="connsiteX73" fmla="*/ 2968800 w 6793486"/>
                <a:gd name="connsiteY73" fmla="*/ 850755 h 1282508"/>
                <a:gd name="connsiteX74" fmla="*/ 3297681 w 6793486"/>
                <a:gd name="connsiteY74" fmla="*/ 36807 h 1282508"/>
                <a:gd name="connsiteX75" fmla="*/ 3574499 w 6793486"/>
                <a:gd name="connsiteY75" fmla="*/ 36807 h 1282508"/>
                <a:gd name="connsiteX76" fmla="*/ 3574499 w 6793486"/>
                <a:gd name="connsiteY76" fmla="*/ 1262174 h 1282508"/>
                <a:gd name="connsiteX77" fmla="*/ 5193508 w 6793486"/>
                <a:gd name="connsiteY77" fmla="*/ 1262174 h 1282508"/>
                <a:gd name="connsiteX78" fmla="*/ 4991608 w 6793486"/>
                <a:gd name="connsiteY78" fmla="*/ 1262174 h 1282508"/>
                <a:gd name="connsiteX79" fmla="*/ 4991608 w 6793486"/>
                <a:gd name="connsiteY79" fmla="*/ 468542 h 1282508"/>
                <a:gd name="connsiteX80" fmla="*/ 5003036 w 6793486"/>
                <a:gd name="connsiteY80" fmla="*/ 229818 h 1282508"/>
                <a:gd name="connsiteX81" fmla="*/ 4999227 w 6793486"/>
                <a:gd name="connsiteY81" fmla="*/ 229818 h 1282508"/>
                <a:gd name="connsiteX82" fmla="*/ 4966212 w 6793486"/>
                <a:gd name="connsiteY82" fmla="*/ 345371 h 1282508"/>
                <a:gd name="connsiteX83" fmla="*/ 4600506 w 6793486"/>
                <a:gd name="connsiteY83" fmla="*/ 1262174 h 1282508"/>
                <a:gd name="connsiteX84" fmla="*/ 4459557 w 6793486"/>
                <a:gd name="connsiteY84" fmla="*/ 1262174 h 1282508"/>
                <a:gd name="connsiteX85" fmla="*/ 4092582 w 6793486"/>
                <a:gd name="connsiteY85" fmla="*/ 351720 h 1282508"/>
                <a:gd name="connsiteX86" fmla="*/ 4059567 w 6793486"/>
                <a:gd name="connsiteY86" fmla="*/ 229818 h 1282508"/>
                <a:gd name="connsiteX87" fmla="*/ 4055757 w 6793486"/>
                <a:gd name="connsiteY87" fmla="*/ 229818 h 1282508"/>
                <a:gd name="connsiteX88" fmla="*/ 4062106 w 6793486"/>
                <a:gd name="connsiteY88" fmla="*/ 469812 h 1282508"/>
                <a:gd name="connsiteX89" fmla="*/ 4062106 w 6793486"/>
                <a:gd name="connsiteY89" fmla="*/ 1262174 h 1282508"/>
                <a:gd name="connsiteX90" fmla="*/ 3874175 w 6793486"/>
                <a:gd name="connsiteY90" fmla="*/ 1262174 h 1282508"/>
                <a:gd name="connsiteX91" fmla="*/ 3874175 w 6793486"/>
                <a:gd name="connsiteY91" fmla="*/ 35537 h 1282508"/>
                <a:gd name="connsiteX92" fmla="*/ 4161152 w 6793486"/>
                <a:gd name="connsiteY92" fmla="*/ 35537 h 1282508"/>
                <a:gd name="connsiteX93" fmla="*/ 4483684 w 6793486"/>
                <a:gd name="connsiteY93" fmla="*/ 853295 h 1282508"/>
                <a:gd name="connsiteX94" fmla="*/ 4531936 w 6793486"/>
                <a:gd name="connsiteY94" fmla="*/ 994244 h 1282508"/>
                <a:gd name="connsiteX95" fmla="*/ 4535746 w 6793486"/>
                <a:gd name="connsiteY95" fmla="*/ 994244 h 1282508"/>
                <a:gd name="connsiteX96" fmla="*/ 4586538 w 6793486"/>
                <a:gd name="connsiteY96" fmla="*/ 850755 h 1282508"/>
                <a:gd name="connsiteX97" fmla="*/ 4915419 w 6793486"/>
                <a:gd name="connsiteY97" fmla="*/ 36807 h 1282508"/>
                <a:gd name="connsiteX98" fmla="*/ 5193508 w 6793486"/>
                <a:gd name="connsiteY98" fmla="*/ 36807 h 1282508"/>
                <a:gd name="connsiteX99" fmla="*/ 5193508 w 6793486"/>
                <a:gd name="connsiteY99" fmla="*/ 1262174 h 1282508"/>
                <a:gd name="connsiteX100" fmla="*/ 5703972 w 6793486"/>
                <a:gd name="connsiteY100" fmla="*/ 1262174 h 1282508"/>
                <a:gd name="connsiteX101" fmla="*/ 5494453 w 6793486"/>
                <a:gd name="connsiteY101" fmla="*/ 1262174 h 1282508"/>
                <a:gd name="connsiteX102" fmla="*/ 5494453 w 6793486"/>
                <a:gd name="connsiteY102" fmla="*/ 35537 h 1282508"/>
                <a:gd name="connsiteX103" fmla="*/ 5703972 w 6793486"/>
                <a:gd name="connsiteY103" fmla="*/ 35537 h 1282508"/>
                <a:gd name="connsiteX104" fmla="*/ 5703972 w 6793486"/>
                <a:gd name="connsiteY104" fmla="*/ 1262174 h 1282508"/>
                <a:gd name="connsiteX105" fmla="*/ 6793469 w 6793486"/>
                <a:gd name="connsiteY105" fmla="*/ 208231 h 1282508"/>
                <a:gd name="connsiteX106" fmla="*/ 6440462 w 6793486"/>
                <a:gd name="connsiteY106" fmla="*/ 208231 h 1282508"/>
                <a:gd name="connsiteX107" fmla="*/ 6440462 w 6793486"/>
                <a:gd name="connsiteY107" fmla="*/ 1262174 h 1282508"/>
                <a:gd name="connsiteX108" fmla="*/ 6237292 w 6793486"/>
                <a:gd name="connsiteY108" fmla="*/ 1262174 h 1282508"/>
                <a:gd name="connsiteX109" fmla="*/ 6237292 w 6793486"/>
                <a:gd name="connsiteY109" fmla="*/ 208231 h 1282508"/>
                <a:gd name="connsiteX110" fmla="*/ 5885555 w 6793486"/>
                <a:gd name="connsiteY110" fmla="*/ 208231 h 1282508"/>
                <a:gd name="connsiteX111" fmla="*/ 5885555 w 6793486"/>
                <a:gd name="connsiteY111" fmla="*/ 35537 h 1282508"/>
                <a:gd name="connsiteX112" fmla="*/ 6793469 w 6793486"/>
                <a:gd name="connsiteY112" fmla="*/ 35537 h 1282508"/>
                <a:gd name="connsiteX113" fmla="*/ 6793469 w 6793486"/>
                <a:gd name="connsiteY113" fmla="*/ 208231 h 128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793486" h="1282508">
                  <a:moveTo>
                    <a:pt x="13950" y="1213921"/>
                  </a:moveTo>
                  <a:lnTo>
                    <a:pt x="13950" y="1004403"/>
                  </a:lnTo>
                  <a:cubicBezTo>
                    <a:pt x="32997" y="1020910"/>
                    <a:pt x="54584" y="1037418"/>
                    <a:pt x="81250" y="1050116"/>
                  </a:cubicBezTo>
                  <a:cubicBezTo>
                    <a:pt x="106646" y="1064084"/>
                    <a:pt x="134582" y="1075512"/>
                    <a:pt x="163788" y="1084401"/>
                  </a:cubicBezTo>
                  <a:cubicBezTo>
                    <a:pt x="192994" y="1093289"/>
                    <a:pt x="222199" y="1100908"/>
                    <a:pt x="251405" y="1105987"/>
                  </a:cubicBezTo>
                  <a:cubicBezTo>
                    <a:pt x="280611" y="1111067"/>
                    <a:pt x="307277" y="1113606"/>
                    <a:pt x="331403" y="1113606"/>
                  </a:cubicBezTo>
                  <a:cubicBezTo>
                    <a:pt x="416480" y="1113606"/>
                    <a:pt x="481241" y="1099638"/>
                    <a:pt x="523144" y="1070433"/>
                  </a:cubicBezTo>
                  <a:cubicBezTo>
                    <a:pt x="565048" y="1042497"/>
                    <a:pt x="586635" y="1000593"/>
                    <a:pt x="586635" y="945991"/>
                  </a:cubicBezTo>
                  <a:cubicBezTo>
                    <a:pt x="586635" y="916786"/>
                    <a:pt x="579016" y="891389"/>
                    <a:pt x="565048" y="869803"/>
                  </a:cubicBezTo>
                  <a:cubicBezTo>
                    <a:pt x="551080" y="848216"/>
                    <a:pt x="532033" y="829169"/>
                    <a:pt x="506637" y="811391"/>
                  </a:cubicBezTo>
                  <a:cubicBezTo>
                    <a:pt x="481241" y="793614"/>
                    <a:pt x="452035" y="777107"/>
                    <a:pt x="417750" y="760599"/>
                  </a:cubicBezTo>
                  <a:cubicBezTo>
                    <a:pt x="383465" y="744091"/>
                    <a:pt x="347910" y="727584"/>
                    <a:pt x="308546" y="709807"/>
                  </a:cubicBezTo>
                  <a:cubicBezTo>
                    <a:pt x="266643" y="686950"/>
                    <a:pt x="228548" y="665363"/>
                    <a:pt x="191724" y="642507"/>
                  </a:cubicBezTo>
                  <a:cubicBezTo>
                    <a:pt x="156169" y="619650"/>
                    <a:pt x="124424" y="594254"/>
                    <a:pt x="97758" y="566318"/>
                  </a:cubicBezTo>
                  <a:cubicBezTo>
                    <a:pt x="71092" y="538382"/>
                    <a:pt x="50775" y="507907"/>
                    <a:pt x="35537" y="472352"/>
                  </a:cubicBezTo>
                  <a:cubicBezTo>
                    <a:pt x="20299" y="438067"/>
                    <a:pt x="12680" y="396163"/>
                    <a:pt x="12680" y="350450"/>
                  </a:cubicBezTo>
                  <a:cubicBezTo>
                    <a:pt x="12680" y="293309"/>
                    <a:pt x="25379" y="242516"/>
                    <a:pt x="52045" y="200612"/>
                  </a:cubicBezTo>
                  <a:cubicBezTo>
                    <a:pt x="77441" y="158709"/>
                    <a:pt x="111726" y="123154"/>
                    <a:pt x="154899" y="95218"/>
                  </a:cubicBezTo>
                  <a:cubicBezTo>
                    <a:pt x="196803" y="67282"/>
                    <a:pt x="246326" y="46965"/>
                    <a:pt x="299658" y="32997"/>
                  </a:cubicBezTo>
                  <a:cubicBezTo>
                    <a:pt x="354260" y="19030"/>
                    <a:pt x="408861" y="12680"/>
                    <a:pt x="466003" y="12680"/>
                  </a:cubicBezTo>
                  <a:cubicBezTo>
                    <a:pt x="594254" y="12680"/>
                    <a:pt x="688220" y="26648"/>
                    <a:pt x="746631" y="55854"/>
                  </a:cubicBezTo>
                  <a:lnTo>
                    <a:pt x="746631" y="256484"/>
                  </a:lnTo>
                  <a:cubicBezTo>
                    <a:pt x="676791" y="205692"/>
                    <a:pt x="587905" y="181565"/>
                    <a:pt x="477431" y="181565"/>
                  </a:cubicBezTo>
                  <a:cubicBezTo>
                    <a:pt x="446956" y="181565"/>
                    <a:pt x="416480" y="184105"/>
                    <a:pt x="387275" y="190454"/>
                  </a:cubicBezTo>
                  <a:cubicBezTo>
                    <a:pt x="356799" y="195533"/>
                    <a:pt x="330133" y="205692"/>
                    <a:pt x="307277" y="218390"/>
                  </a:cubicBezTo>
                  <a:cubicBezTo>
                    <a:pt x="283150" y="231088"/>
                    <a:pt x="264103" y="248865"/>
                    <a:pt x="250135" y="269182"/>
                  </a:cubicBezTo>
                  <a:cubicBezTo>
                    <a:pt x="234897" y="289499"/>
                    <a:pt x="227278" y="314895"/>
                    <a:pt x="227278" y="344101"/>
                  </a:cubicBezTo>
                  <a:cubicBezTo>
                    <a:pt x="227278" y="372037"/>
                    <a:pt x="232358" y="394893"/>
                    <a:pt x="243786" y="415210"/>
                  </a:cubicBezTo>
                  <a:cubicBezTo>
                    <a:pt x="255214" y="435527"/>
                    <a:pt x="271722" y="453305"/>
                    <a:pt x="293309" y="469812"/>
                  </a:cubicBezTo>
                  <a:cubicBezTo>
                    <a:pt x="314895" y="486320"/>
                    <a:pt x="341561" y="502827"/>
                    <a:pt x="373307" y="518065"/>
                  </a:cubicBezTo>
                  <a:cubicBezTo>
                    <a:pt x="405052" y="533303"/>
                    <a:pt x="441876" y="551080"/>
                    <a:pt x="483780" y="568857"/>
                  </a:cubicBezTo>
                  <a:cubicBezTo>
                    <a:pt x="526954" y="591714"/>
                    <a:pt x="566318" y="614571"/>
                    <a:pt x="604412" y="638697"/>
                  </a:cubicBezTo>
                  <a:cubicBezTo>
                    <a:pt x="642507" y="662824"/>
                    <a:pt x="675522" y="690759"/>
                    <a:pt x="704727" y="719965"/>
                  </a:cubicBezTo>
                  <a:cubicBezTo>
                    <a:pt x="733933" y="749171"/>
                    <a:pt x="756789" y="782186"/>
                    <a:pt x="773297" y="819010"/>
                  </a:cubicBezTo>
                  <a:cubicBezTo>
                    <a:pt x="789805" y="855835"/>
                    <a:pt x="798693" y="896469"/>
                    <a:pt x="798693" y="942182"/>
                  </a:cubicBezTo>
                  <a:cubicBezTo>
                    <a:pt x="798693" y="1004403"/>
                    <a:pt x="785995" y="1056465"/>
                    <a:pt x="760599" y="1099638"/>
                  </a:cubicBezTo>
                  <a:cubicBezTo>
                    <a:pt x="735203" y="1142812"/>
                    <a:pt x="702188" y="1177097"/>
                    <a:pt x="659014" y="1203763"/>
                  </a:cubicBezTo>
                  <a:cubicBezTo>
                    <a:pt x="617110" y="1230429"/>
                    <a:pt x="567588" y="1249476"/>
                    <a:pt x="511716" y="1262174"/>
                  </a:cubicBezTo>
                  <a:cubicBezTo>
                    <a:pt x="455844" y="1273602"/>
                    <a:pt x="397433" y="1279951"/>
                    <a:pt x="336482" y="1279951"/>
                  </a:cubicBezTo>
                  <a:cubicBezTo>
                    <a:pt x="316165" y="1279951"/>
                    <a:pt x="290769" y="1278682"/>
                    <a:pt x="260294" y="1274872"/>
                  </a:cubicBezTo>
                  <a:cubicBezTo>
                    <a:pt x="229818" y="1272333"/>
                    <a:pt x="199343" y="1267253"/>
                    <a:pt x="168867" y="1260904"/>
                  </a:cubicBezTo>
                  <a:cubicBezTo>
                    <a:pt x="137122" y="1254555"/>
                    <a:pt x="107916" y="1248206"/>
                    <a:pt x="79980" y="1239318"/>
                  </a:cubicBezTo>
                  <a:cubicBezTo>
                    <a:pt x="53314" y="1234238"/>
                    <a:pt x="30458" y="1224080"/>
                    <a:pt x="13950" y="1213921"/>
                  </a:cubicBezTo>
                  <a:close/>
                  <a:moveTo>
                    <a:pt x="1968189" y="765678"/>
                  </a:moveTo>
                  <a:cubicBezTo>
                    <a:pt x="1968189" y="1109797"/>
                    <a:pt x="1805653" y="1282491"/>
                    <a:pt x="1479312" y="1282491"/>
                  </a:cubicBezTo>
                  <a:cubicBezTo>
                    <a:pt x="1166938" y="1282491"/>
                    <a:pt x="1010752" y="1117416"/>
                    <a:pt x="1010752" y="785995"/>
                  </a:cubicBezTo>
                  <a:lnTo>
                    <a:pt x="1010752" y="35537"/>
                  </a:lnTo>
                  <a:lnTo>
                    <a:pt x="1213921" y="35537"/>
                  </a:lnTo>
                  <a:lnTo>
                    <a:pt x="1213921" y="744091"/>
                  </a:lnTo>
                  <a:cubicBezTo>
                    <a:pt x="1213921" y="985355"/>
                    <a:pt x="1307887" y="1104718"/>
                    <a:pt x="1494549" y="1104718"/>
                  </a:cubicBezTo>
                  <a:cubicBezTo>
                    <a:pt x="1674862" y="1104718"/>
                    <a:pt x="1765019" y="989165"/>
                    <a:pt x="1765019" y="756789"/>
                  </a:cubicBezTo>
                  <a:lnTo>
                    <a:pt x="1765019" y="35537"/>
                  </a:lnTo>
                  <a:lnTo>
                    <a:pt x="1968189" y="35537"/>
                  </a:lnTo>
                  <a:lnTo>
                    <a:pt x="1968189" y="765678"/>
                  </a:lnTo>
                  <a:close/>
                  <a:moveTo>
                    <a:pt x="3573229" y="1262174"/>
                  </a:moveTo>
                  <a:lnTo>
                    <a:pt x="3371330" y="1262174"/>
                  </a:lnTo>
                  <a:lnTo>
                    <a:pt x="3371330" y="468542"/>
                  </a:lnTo>
                  <a:cubicBezTo>
                    <a:pt x="3371330" y="403782"/>
                    <a:pt x="3375139" y="323784"/>
                    <a:pt x="3382758" y="229818"/>
                  </a:cubicBezTo>
                  <a:lnTo>
                    <a:pt x="3378948" y="229818"/>
                  </a:lnTo>
                  <a:cubicBezTo>
                    <a:pt x="3366250" y="283150"/>
                    <a:pt x="3354822" y="322514"/>
                    <a:pt x="3345933" y="345371"/>
                  </a:cubicBezTo>
                  <a:lnTo>
                    <a:pt x="2980228" y="1262174"/>
                  </a:lnTo>
                  <a:lnTo>
                    <a:pt x="2839279" y="1262174"/>
                  </a:lnTo>
                  <a:lnTo>
                    <a:pt x="2472304" y="351720"/>
                  </a:lnTo>
                  <a:cubicBezTo>
                    <a:pt x="2462145" y="325054"/>
                    <a:pt x="2450717" y="284420"/>
                    <a:pt x="2439289" y="229818"/>
                  </a:cubicBezTo>
                  <a:lnTo>
                    <a:pt x="2438019" y="229818"/>
                  </a:lnTo>
                  <a:cubicBezTo>
                    <a:pt x="2443098" y="279341"/>
                    <a:pt x="2444368" y="359339"/>
                    <a:pt x="2444368" y="469812"/>
                  </a:cubicBezTo>
                  <a:lnTo>
                    <a:pt x="2444368" y="1262174"/>
                  </a:lnTo>
                  <a:lnTo>
                    <a:pt x="2256436" y="1262174"/>
                  </a:lnTo>
                  <a:lnTo>
                    <a:pt x="2256436" y="35537"/>
                  </a:lnTo>
                  <a:lnTo>
                    <a:pt x="2543413" y="35537"/>
                  </a:lnTo>
                  <a:lnTo>
                    <a:pt x="2865945" y="853295"/>
                  </a:lnTo>
                  <a:cubicBezTo>
                    <a:pt x="2890071" y="915516"/>
                    <a:pt x="2906579" y="962499"/>
                    <a:pt x="2914198" y="994244"/>
                  </a:cubicBezTo>
                  <a:lnTo>
                    <a:pt x="2918007" y="994244"/>
                  </a:lnTo>
                  <a:cubicBezTo>
                    <a:pt x="2939594" y="929484"/>
                    <a:pt x="2956102" y="882501"/>
                    <a:pt x="2968800" y="850755"/>
                  </a:cubicBezTo>
                  <a:lnTo>
                    <a:pt x="3297681" y="36807"/>
                  </a:lnTo>
                  <a:lnTo>
                    <a:pt x="3574499" y="36807"/>
                  </a:lnTo>
                  <a:lnTo>
                    <a:pt x="3574499" y="1262174"/>
                  </a:lnTo>
                  <a:close/>
                  <a:moveTo>
                    <a:pt x="5193508" y="1262174"/>
                  </a:moveTo>
                  <a:lnTo>
                    <a:pt x="4991608" y="1262174"/>
                  </a:lnTo>
                  <a:lnTo>
                    <a:pt x="4991608" y="468542"/>
                  </a:lnTo>
                  <a:cubicBezTo>
                    <a:pt x="4991608" y="403782"/>
                    <a:pt x="4995417" y="323784"/>
                    <a:pt x="5003036" y="229818"/>
                  </a:cubicBezTo>
                  <a:lnTo>
                    <a:pt x="4999227" y="229818"/>
                  </a:lnTo>
                  <a:cubicBezTo>
                    <a:pt x="4986529" y="283150"/>
                    <a:pt x="4975100" y="322514"/>
                    <a:pt x="4966212" y="345371"/>
                  </a:cubicBezTo>
                  <a:lnTo>
                    <a:pt x="4600506" y="1262174"/>
                  </a:lnTo>
                  <a:lnTo>
                    <a:pt x="4459557" y="1262174"/>
                  </a:lnTo>
                  <a:lnTo>
                    <a:pt x="4092582" y="351720"/>
                  </a:lnTo>
                  <a:cubicBezTo>
                    <a:pt x="4082423" y="325054"/>
                    <a:pt x="4070995" y="284420"/>
                    <a:pt x="4059567" y="229818"/>
                  </a:cubicBezTo>
                  <a:lnTo>
                    <a:pt x="4055757" y="229818"/>
                  </a:lnTo>
                  <a:cubicBezTo>
                    <a:pt x="4060836" y="279341"/>
                    <a:pt x="4062106" y="359339"/>
                    <a:pt x="4062106" y="469812"/>
                  </a:cubicBezTo>
                  <a:lnTo>
                    <a:pt x="4062106" y="1262174"/>
                  </a:lnTo>
                  <a:lnTo>
                    <a:pt x="3874175" y="1262174"/>
                  </a:lnTo>
                  <a:lnTo>
                    <a:pt x="3874175" y="35537"/>
                  </a:lnTo>
                  <a:lnTo>
                    <a:pt x="4161152" y="35537"/>
                  </a:lnTo>
                  <a:lnTo>
                    <a:pt x="4483684" y="853295"/>
                  </a:lnTo>
                  <a:cubicBezTo>
                    <a:pt x="4507810" y="915516"/>
                    <a:pt x="4524317" y="962499"/>
                    <a:pt x="4531936" y="994244"/>
                  </a:cubicBezTo>
                  <a:lnTo>
                    <a:pt x="4535746" y="994244"/>
                  </a:lnTo>
                  <a:cubicBezTo>
                    <a:pt x="4557333" y="929484"/>
                    <a:pt x="4573840" y="882501"/>
                    <a:pt x="4586538" y="850755"/>
                  </a:cubicBezTo>
                  <a:lnTo>
                    <a:pt x="4915419" y="36807"/>
                  </a:lnTo>
                  <a:lnTo>
                    <a:pt x="5193508" y="36807"/>
                  </a:lnTo>
                  <a:lnTo>
                    <a:pt x="5193508" y="1262174"/>
                  </a:lnTo>
                  <a:close/>
                  <a:moveTo>
                    <a:pt x="5703972" y="1262174"/>
                  </a:moveTo>
                  <a:lnTo>
                    <a:pt x="5494453" y="1262174"/>
                  </a:lnTo>
                  <a:lnTo>
                    <a:pt x="5494453" y="35537"/>
                  </a:lnTo>
                  <a:lnTo>
                    <a:pt x="5703972" y="35537"/>
                  </a:lnTo>
                  <a:lnTo>
                    <a:pt x="5703972" y="1262174"/>
                  </a:lnTo>
                  <a:close/>
                  <a:moveTo>
                    <a:pt x="6793469" y="208231"/>
                  </a:moveTo>
                  <a:lnTo>
                    <a:pt x="6440462" y="208231"/>
                  </a:lnTo>
                  <a:lnTo>
                    <a:pt x="6440462" y="1262174"/>
                  </a:lnTo>
                  <a:lnTo>
                    <a:pt x="6237292" y="1262174"/>
                  </a:lnTo>
                  <a:lnTo>
                    <a:pt x="6237292" y="208231"/>
                  </a:lnTo>
                  <a:lnTo>
                    <a:pt x="5885555" y="208231"/>
                  </a:lnTo>
                  <a:lnTo>
                    <a:pt x="5885555" y="35537"/>
                  </a:lnTo>
                  <a:lnTo>
                    <a:pt x="6793469" y="35537"/>
                  </a:lnTo>
                  <a:lnTo>
                    <a:pt x="6793469" y="208231"/>
                  </a:lnTo>
                  <a:close/>
                </a:path>
              </a:pathLst>
            </a:custGeom>
            <a:solidFill>
              <a:srgbClr val="0078D4"/>
            </a:solidFill>
            <a:ln w="12682"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582BCBD-B359-4144-A48E-975CE3CE8C6E}"/>
                </a:ext>
              </a:extLst>
            </p:cNvPr>
            <p:cNvSpPr/>
            <p:nvPr/>
          </p:nvSpPr>
          <p:spPr>
            <a:xfrm>
              <a:off x="2681851" y="2426667"/>
              <a:ext cx="596811" cy="469830"/>
            </a:xfrm>
            <a:custGeom>
              <a:avLst/>
              <a:gdLst>
                <a:gd name="connsiteX0" fmla="*/ 455227 w 596810"/>
                <a:gd name="connsiteY0" fmla="*/ 471735 h 469829"/>
                <a:gd name="connsiteX1" fmla="*/ 410784 w 596810"/>
                <a:gd name="connsiteY1" fmla="*/ 471735 h 469829"/>
                <a:gd name="connsiteX2" fmla="*/ 311738 w 596810"/>
                <a:gd name="connsiteY2" fmla="*/ 128886 h 469829"/>
                <a:gd name="connsiteX3" fmla="*/ 306659 w 596810"/>
                <a:gd name="connsiteY3" fmla="*/ 104759 h 469829"/>
                <a:gd name="connsiteX4" fmla="*/ 304120 w 596810"/>
                <a:gd name="connsiteY4" fmla="*/ 83173 h 469829"/>
                <a:gd name="connsiteX5" fmla="*/ 301580 w 596810"/>
                <a:gd name="connsiteY5" fmla="*/ 83173 h 469829"/>
                <a:gd name="connsiteX6" fmla="*/ 292691 w 596810"/>
                <a:gd name="connsiteY6" fmla="*/ 127616 h 469829"/>
                <a:gd name="connsiteX7" fmla="*/ 189837 w 596810"/>
                <a:gd name="connsiteY7" fmla="*/ 470465 h 469829"/>
                <a:gd name="connsiteX8" fmla="*/ 145393 w 596810"/>
                <a:gd name="connsiteY8" fmla="*/ 470465 h 469829"/>
                <a:gd name="connsiteX9" fmla="*/ 9524 w 596810"/>
                <a:gd name="connsiteY9" fmla="*/ 9524 h 469829"/>
                <a:gd name="connsiteX10" fmla="*/ 57776 w 596810"/>
                <a:gd name="connsiteY10" fmla="*/ 9524 h 469829"/>
                <a:gd name="connsiteX11" fmla="*/ 159361 w 596810"/>
                <a:gd name="connsiteY11" fmla="*/ 372689 h 469829"/>
                <a:gd name="connsiteX12" fmla="*/ 164440 w 596810"/>
                <a:gd name="connsiteY12" fmla="*/ 395546 h 469829"/>
                <a:gd name="connsiteX13" fmla="*/ 168250 w 596810"/>
                <a:gd name="connsiteY13" fmla="*/ 415863 h 469829"/>
                <a:gd name="connsiteX14" fmla="*/ 169520 w 596810"/>
                <a:gd name="connsiteY14" fmla="*/ 415863 h 469829"/>
                <a:gd name="connsiteX15" fmla="*/ 179678 w 596810"/>
                <a:gd name="connsiteY15" fmla="*/ 372689 h 469829"/>
                <a:gd name="connsiteX16" fmla="*/ 287612 w 596810"/>
                <a:gd name="connsiteY16" fmla="*/ 9524 h 469829"/>
                <a:gd name="connsiteX17" fmla="*/ 321897 w 596810"/>
                <a:gd name="connsiteY17" fmla="*/ 9524 h 469829"/>
                <a:gd name="connsiteX18" fmla="*/ 423482 w 596810"/>
                <a:gd name="connsiteY18" fmla="*/ 373959 h 469829"/>
                <a:gd name="connsiteX19" fmla="*/ 428561 w 596810"/>
                <a:gd name="connsiteY19" fmla="*/ 395546 h 469829"/>
                <a:gd name="connsiteX20" fmla="*/ 432371 w 596810"/>
                <a:gd name="connsiteY20" fmla="*/ 415863 h 469829"/>
                <a:gd name="connsiteX21" fmla="*/ 433640 w 596810"/>
                <a:gd name="connsiteY21" fmla="*/ 415863 h 469829"/>
                <a:gd name="connsiteX22" fmla="*/ 436180 w 596810"/>
                <a:gd name="connsiteY22" fmla="*/ 401895 h 469829"/>
                <a:gd name="connsiteX23" fmla="*/ 441259 w 596810"/>
                <a:gd name="connsiteY23" fmla="*/ 384118 h 469829"/>
                <a:gd name="connsiteX24" fmla="*/ 542844 w 596810"/>
                <a:gd name="connsiteY24" fmla="*/ 10793 h 469829"/>
                <a:gd name="connsiteX25" fmla="*/ 589827 w 596810"/>
                <a:gd name="connsiteY25" fmla="*/ 10793 h 469829"/>
                <a:gd name="connsiteX26" fmla="*/ 455227 w 596810"/>
                <a:gd name="connsiteY26" fmla="*/ 471735 h 46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6810" h="469829">
                  <a:moveTo>
                    <a:pt x="455227" y="471735"/>
                  </a:moveTo>
                  <a:lnTo>
                    <a:pt x="410784" y="471735"/>
                  </a:lnTo>
                  <a:lnTo>
                    <a:pt x="311738" y="128886"/>
                  </a:lnTo>
                  <a:cubicBezTo>
                    <a:pt x="309199" y="121267"/>
                    <a:pt x="307929" y="112378"/>
                    <a:pt x="306659" y="104759"/>
                  </a:cubicBezTo>
                  <a:cubicBezTo>
                    <a:pt x="305389" y="97141"/>
                    <a:pt x="304120" y="89522"/>
                    <a:pt x="304120" y="83173"/>
                  </a:cubicBezTo>
                  <a:lnTo>
                    <a:pt x="301580" y="83173"/>
                  </a:lnTo>
                  <a:cubicBezTo>
                    <a:pt x="300310" y="95871"/>
                    <a:pt x="297771" y="111108"/>
                    <a:pt x="292691" y="127616"/>
                  </a:cubicBezTo>
                  <a:lnTo>
                    <a:pt x="189837" y="470465"/>
                  </a:lnTo>
                  <a:lnTo>
                    <a:pt x="145393" y="470465"/>
                  </a:lnTo>
                  <a:lnTo>
                    <a:pt x="9524" y="9524"/>
                  </a:lnTo>
                  <a:lnTo>
                    <a:pt x="57776" y="9524"/>
                  </a:lnTo>
                  <a:lnTo>
                    <a:pt x="159361" y="372689"/>
                  </a:lnTo>
                  <a:cubicBezTo>
                    <a:pt x="161901" y="380308"/>
                    <a:pt x="163171" y="387927"/>
                    <a:pt x="164440" y="395546"/>
                  </a:cubicBezTo>
                  <a:cubicBezTo>
                    <a:pt x="165710" y="403165"/>
                    <a:pt x="166980" y="409514"/>
                    <a:pt x="168250" y="415863"/>
                  </a:cubicBezTo>
                  <a:lnTo>
                    <a:pt x="169520" y="415863"/>
                  </a:lnTo>
                  <a:cubicBezTo>
                    <a:pt x="170790" y="405704"/>
                    <a:pt x="174599" y="391737"/>
                    <a:pt x="179678" y="372689"/>
                  </a:cubicBezTo>
                  <a:lnTo>
                    <a:pt x="287612" y="9524"/>
                  </a:lnTo>
                  <a:lnTo>
                    <a:pt x="321897" y="9524"/>
                  </a:lnTo>
                  <a:lnTo>
                    <a:pt x="423482" y="373959"/>
                  </a:lnTo>
                  <a:cubicBezTo>
                    <a:pt x="426021" y="381578"/>
                    <a:pt x="427291" y="387927"/>
                    <a:pt x="428561" y="395546"/>
                  </a:cubicBezTo>
                  <a:cubicBezTo>
                    <a:pt x="429831" y="403165"/>
                    <a:pt x="431101" y="409514"/>
                    <a:pt x="432371" y="415863"/>
                  </a:cubicBezTo>
                  <a:lnTo>
                    <a:pt x="433640" y="415863"/>
                  </a:lnTo>
                  <a:cubicBezTo>
                    <a:pt x="433640" y="412054"/>
                    <a:pt x="434910" y="406974"/>
                    <a:pt x="436180" y="401895"/>
                  </a:cubicBezTo>
                  <a:cubicBezTo>
                    <a:pt x="437450" y="396816"/>
                    <a:pt x="438720" y="390467"/>
                    <a:pt x="441259" y="384118"/>
                  </a:cubicBezTo>
                  <a:lnTo>
                    <a:pt x="542844" y="10793"/>
                  </a:lnTo>
                  <a:lnTo>
                    <a:pt x="589827" y="10793"/>
                  </a:lnTo>
                  <a:lnTo>
                    <a:pt x="455227" y="471735"/>
                  </a:lnTo>
                  <a:close/>
                </a:path>
              </a:pathLst>
            </a:custGeom>
            <a:solidFill>
              <a:srgbClr val="000000"/>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B9F7A76-59EA-49B6-9B42-47B0B178688E}"/>
                </a:ext>
              </a:extLst>
            </p:cNvPr>
            <p:cNvSpPr/>
            <p:nvPr/>
          </p:nvSpPr>
          <p:spPr>
            <a:xfrm>
              <a:off x="3316756" y="2416509"/>
              <a:ext cx="76189" cy="482528"/>
            </a:xfrm>
            <a:custGeom>
              <a:avLst/>
              <a:gdLst>
                <a:gd name="connsiteX0" fmla="*/ 38729 w 76188"/>
                <a:gd name="connsiteY0" fmla="*/ 67935 h 482528"/>
                <a:gd name="connsiteX1" fmla="*/ 18412 w 76188"/>
                <a:gd name="connsiteY1" fmla="*/ 59046 h 482528"/>
                <a:gd name="connsiteX2" fmla="*/ 9524 w 76188"/>
                <a:gd name="connsiteY2" fmla="*/ 37459 h 482528"/>
                <a:gd name="connsiteX3" fmla="*/ 18412 w 76188"/>
                <a:gd name="connsiteY3" fmla="*/ 17142 h 482528"/>
                <a:gd name="connsiteX4" fmla="*/ 38729 w 76188"/>
                <a:gd name="connsiteY4" fmla="*/ 9524 h 482528"/>
                <a:gd name="connsiteX5" fmla="*/ 51427 w 76188"/>
                <a:gd name="connsiteY5" fmla="*/ 10793 h 482528"/>
                <a:gd name="connsiteX6" fmla="*/ 60316 w 76188"/>
                <a:gd name="connsiteY6" fmla="*/ 17142 h 482528"/>
                <a:gd name="connsiteX7" fmla="*/ 66665 w 76188"/>
                <a:gd name="connsiteY7" fmla="*/ 26031 h 482528"/>
                <a:gd name="connsiteX8" fmla="*/ 69205 w 76188"/>
                <a:gd name="connsiteY8" fmla="*/ 37459 h 482528"/>
                <a:gd name="connsiteX9" fmla="*/ 66665 w 76188"/>
                <a:gd name="connsiteY9" fmla="*/ 48888 h 482528"/>
                <a:gd name="connsiteX10" fmla="*/ 60316 w 76188"/>
                <a:gd name="connsiteY10" fmla="*/ 57776 h 482528"/>
                <a:gd name="connsiteX11" fmla="*/ 51427 w 76188"/>
                <a:gd name="connsiteY11" fmla="*/ 64125 h 482528"/>
                <a:gd name="connsiteX12" fmla="*/ 38729 w 76188"/>
                <a:gd name="connsiteY12" fmla="*/ 67935 h 482528"/>
                <a:gd name="connsiteX13" fmla="*/ 18412 w 76188"/>
                <a:gd name="connsiteY13" fmla="*/ 481893 h 482528"/>
                <a:gd name="connsiteX14" fmla="*/ 18412 w 76188"/>
                <a:gd name="connsiteY14" fmla="*/ 151742 h 482528"/>
                <a:gd name="connsiteX15" fmla="*/ 60316 w 76188"/>
                <a:gd name="connsiteY15" fmla="*/ 151742 h 482528"/>
                <a:gd name="connsiteX16" fmla="*/ 60316 w 76188"/>
                <a:gd name="connsiteY16" fmla="*/ 481893 h 482528"/>
                <a:gd name="connsiteX17" fmla="*/ 18412 w 76188"/>
                <a:gd name="connsiteY17" fmla="*/ 481893 h 48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188" h="482528">
                  <a:moveTo>
                    <a:pt x="38729" y="67935"/>
                  </a:moveTo>
                  <a:cubicBezTo>
                    <a:pt x="31110" y="67935"/>
                    <a:pt x="23491" y="65395"/>
                    <a:pt x="18412" y="59046"/>
                  </a:cubicBezTo>
                  <a:cubicBezTo>
                    <a:pt x="12063" y="53967"/>
                    <a:pt x="9524" y="46348"/>
                    <a:pt x="9524" y="37459"/>
                  </a:cubicBezTo>
                  <a:cubicBezTo>
                    <a:pt x="9524" y="28571"/>
                    <a:pt x="12063" y="22222"/>
                    <a:pt x="18412" y="17142"/>
                  </a:cubicBezTo>
                  <a:cubicBezTo>
                    <a:pt x="24761" y="12063"/>
                    <a:pt x="31110" y="9524"/>
                    <a:pt x="38729" y="9524"/>
                  </a:cubicBezTo>
                  <a:cubicBezTo>
                    <a:pt x="43808" y="9524"/>
                    <a:pt x="47618" y="9524"/>
                    <a:pt x="51427" y="10793"/>
                  </a:cubicBezTo>
                  <a:cubicBezTo>
                    <a:pt x="55237" y="12063"/>
                    <a:pt x="57776" y="14603"/>
                    <a:pt x="60316" y="17142"/>
                  </a:cubicBezTo>
                  <a:cubicBezTo>
                    <a:pt x="62856" y="19682"/>
                    <a:pt x="65395" y="22222"/>
                    <a:pt x="66665" y="26031"/>
                  </a:cubicBezTo>
                  <a:cubicBezTo>
                    <a:pt x="67935" y="29841"/>
                    <a:pt x="69205" y="33650"/>
                    <a:pt x="69205" y="37459"/>
                  </a:cubicBezTo>
                  <a:cubicBezTo>
                    <a:pt x="69205" y="41269"/>
                    <a:pt x="67935" y="45078"/>
                    <a:pt x="66665" y="48888"/>
                  </a:cubicBezTo>
                  <a:cubicBezTo>
                    <a:pt x="65395" y="52697"/>
                    <a:pt x="62856" y="55237"/>
                    <a:pt x="60316" y="57776"/>
                  </a:cubicBezTo>
                  <a:cubicBezTo>
                    <a:pt x="57776" y="60316"/>
                    <a:pt x="53967" y="62856"/>
                    <a:pt x="51427" y="64125"/>
                  </a:cubicBezTo>
                  <a:cubicBezTo>
                    <a:pt x="47618" y="66665"/>
                    <a:pt x="43808" y="67935"/>
                    <a:pt x="38729" y="67935"/>
                  </a:cubicBezTo>
                  <a:close/>
                  <a:moveTo>
                    <a:pt x="18412" y="481893"/>
                  </a:moveTo>
                  <a:lnTo>
                    <a:pt x="18412" y="151742"/>
                  </a:lnTo>
                  <a:lnTo>
                    <a:pt x="60316" y="151742"/>
                  </a:lnTo>
                  <a:lnTo>
                    <a:pt x="60316" y="481893"/>
                  </a:lnTo>
                  <a:lnTo>
                    <a:pt x="18412" y="481893"/>
                  </a:lnTo>
                  <a:close/>
                </a:path>
              </a:pathLst>
            </a:custGeom>
            <a:solidFill>
              <a:srgbClr val="000000"/>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9C5B85-86C5-4502-AABE-42B24C465584}"/>
                </a:ext>
              </a:extLst>
            </p:cNvPr>
            <p:cNvSpPr/>
            <p:nvPr/>
          </p:nvSpPr>
          <p:spPr>
            <a:xfrm>
              <a:off x="3472942" y="2551109"/>
              <a:ext cx="279358" cy="355547"/>
            </a:xfrm>
            <a:custGeom>
              <a:avLst/>
              <a:gdLst>
                <a:gd name="connsiteX0" fmla="*/ 233010 w 279358"/>
                <a:gd name="connsiteY0" fmla="*/ 347293 h 355546"/>
                <a:gd name="connsiteX1" fmla="*/ 233010 w 279358"/>
                <a:gd name="connsiteY1" fmla="*/ 156822 h 355546"/>
                <a:gd name="connsiteX2" fmla="*/ 151742 w 279358"/>
                <a:gd name="connsiteY2" fmla="*/ 45078 h 355546"/>
                <a:gd name="connsiteX3" fmla="*/ 112378 w 279358"/>
                <a:gd name="connsiteY3" fmla="*/ 53967 h 355546"/>
                <a:gd name="connsiteX4" fmla="*/ 80633 w 279358"/>
                <a:gd name="connsiteY4" fmla="*/ 78093 h 355546"/>
                <a:gd name="connsiteX5" fmla="*/ 59046 w 279358"/>
                <a:gd name="connsiteY5" fmla="*/ 113648 h 355546"/>
                <a:gd name="connsiteX6" fmla="*/ 51427 w 279358"/>
                <a:gd name="connsiteY6" fmla="*/ 158091 h 355546"/>
                <a:gd name="connsiteX7" fmla="*/ 51427 w 279358"/>
                <a:gd name="connsiteY7" fmla="*/ 347293 h 355546"/>
                <a:gd name="connsiteX8" fmla="*/ 9524 w 279358"/>
                <a:gd name="connsiteY8" fmla="*/ 347293 h 355546"/>
                <a:gd name="connsiteX9" fmla="*/ 9524 w 279358"/>
                <a:gd name="connsiteY9" fmla="*/ 17142 h 355546"/>
                <a:gd name="connsiteX10" fmla="*/ 51427 w 279358"/>
                <a:gd name="connsiteY10" fmla="*/ 17142 h 355546"/>
                <a:gd name="connsiteX11" fmla="*/ 51427 w 279358"/>
                <a:gd name="connsiteY11" fmla="*/ 74284 h 355546"/>
                <a:gd name="connsiteX12" fmla="*/ 52697 w 279358"/>
                <a:gd name="connsiteY12" fmla="*/ 74284 h 355546"/>
                <a:gd name="connsiteX13" fmla="*/ 163171 w 279358"/>
                <a:gd name="connsiteY13" fmla="*/ 9524 h 355546"/>
                <a:gd name="connsiteX14" fmla="*/ 245708 w 279358"/>
                <a:gd name="connsiteY14" fmla="*/ 45078 h 355546"/>
                <a:gd name="connsiteX15" fmla="*/ 273644 w 279358"/>
                <a:gd name="connsiteY15" fmla="*/ 146663 h 355546"/>
                <a:gd name="connsiteX16" fmla="*/ 273644 w 279358"/>
                <a:gd name="connsiteY16" fmla="*/ 347293 h 355546"/>
                <a:gd name="connsiteX17" fmla="*/ 233010 w 279358"/>
                <a:gd name="connsiteY17" fmla="*/ 347293 h 3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358" h="355546">
                  <a:moveTo>
                    <a:pt x="233010" y="347293"/>
                  </a:moveTo>
                  <a:lnTo>
                    <a:pt x="233010" y="156822"/>
                  </a:lnTo>
                  <a:cubicBezTo>
                    <a:pt x="233010" y="81903"/>
                    <a:pt x="206344" y="45078"/>
                    <a:pt x="151742" y="45078"/>
                  </a:cubicBezTo>
                  <a:cubicBezTo>
                    <a:pt x="137774" y="45078"/>
                    <a:pt x="123807" y="47618"/>
                    <a:pt x="112378" y="53967"/>
                  </a:cubicBezTo>
                  <a:cubicBezTo>
                    <a:pt x="99680" y="59046"/>
                    <a:pt x="89522" y="67935"/>
                    <a:pt x="80633" y="78093"/>
                  </a:cubicBezTo>
                  <a:cubicBezTo>
                    <a:pt x="71744" y="88252"/>
                    <a:pt x="64125" y="99680"/>
                    <a:pt x="59046" y="113648"/>
                  </a:cubicBezTo>
                  <a:cubicBezTo>
                    <a:pt x="53967" y="127616"/>
                    <a:pt x="51427" y="142854"/>
                    <a:pt x="51427" y="158091"/>
                  </a:cubicBezTo>
                  <a:lnTo>
                    <a:pt x="51427" y="347293"/>
                  </a:lnTo>
                  <a:lnTo>
                    <a:pt x="9524" y="347293"/>
                  </a:lnTo>
                  <a:lnTo>
                    <a:pt x="9524" y="17142"/>
                  </a:lnTo>
                  <a:lnTo>
                    <a:pt x="51427" y="17142"/>
                  </a:lnTo>
                  <a:lnTo>
                    <a:pt x="51427" y="74284"/>
                  </a:lnTo>
                  <a:lnTo>
                    <a:pt x="52697" y="74284"/>
                  </a:lnTo>
                  <a:cubicBezTo>
                    <a:pt x="76824" y="31110"/>
                    <a:pt x="113648" y="9524"/>
                    <a:pt x="163171" y="9524"/>
                  </a:cubicBezTo>
                  <a:cubicBezTo>
                    <a:pt x="198725" y="9524"/>
                    <a:pt x="226661" y="20952"/>
                    <a:pt x="245708" y="45078"/>
                  </a:cubicBezTo>
                  <a:cubicBezTo>
                    <a:pt x="264756" y="67935"/>
                    <a:pt x="273644" y="102220"/>
                    <a:pt x="273644" y="146663"/>
                  </a:cubicBezTo>
                  <a:lnTo>
                    <a:pt x="273644" y="347293"/>
                  </a:lnTo>
                  <a:lnTo>
                    <a:pt x="233010" y="347293"/>
                  </a:lnTo>
                  <a:close/>
                </a:path>
              </a:pathLst>
            </a:custGeom>
            <a:solidFill>
              <a:srgbClr val="000000"/>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AE8D794-78F0-40E0-9389-4B563A1EB5C1}"/>
                </a:ext>
              </a:extLst>
            </p:cNvPr>
            <p:cNvSpPr/>
            <p:nvPr/>
          </p:nvSpPr>
          <p:spPr>
            <a:xfrm>
              <a:off x="3814522" y="2400001"/>
              <a:ext cx="304755" cy="507924"/>
            </a:xfrm>
            <a:custGeom>
              <a:avLst/>
              <a:gdLst>
                <a:gd name="connsiteX0" fmla="*/ 263486 w 304754"/>
                <a:gd name="connsiteY0" fmla="*/ 498401 h 507924"/>
                <a:gd name="connsiteX1" fmla="*/ 263486 w 304754"/>
                <a:gd name="connsiteY1" fmla="*/ 439989 h 507924"/>
                <a:gd name="connsiteX2" fmla="*/ 262216 w 304754"/>
                <a:gd name="connsiteY2" fmla="*/ 439989 h 507924"/>
                <a:gd name="connsiteX3" fmla="*/ 215233 w 304754"/>
                <a:gd name="connsiteY3" fmla="*/ 488242 h 507924"/>
                <a:gd name="connsiteX4" fmla="*/ 146663 w 304754"/>
                <a:gd name="connsiteY4" fmla="*/ 506020 h 507924"/>
                <a:gd name="connsiteX5" fmla="*/ 90791 w 304754"/>
                <a:gd name="connsiteY5" fmla="*/ 494591 h 507924"/>
                <a:gd name="connsiteX6" fmla="*/ 47618 w 304754"/>
                <a:gd name="connsiteY6" fmla="*/ 461576 h 507924"/>
                <a:gd name="connsiteX7" fmla="*/ 19682 w 304754"/>
                <a:gd name="connsiteY7" fmla="*/ 409514 h 507924"/>
                <a:gd name="connsiteX8" fmla="*/ 9524 w 304754"/>
                <a:gd name="connsiteY8" fmla="*/ 339674 h 507924"/>
                <a:gd name="connsiteX9" fmla="*/ 20952 w 304754"/>
                <a:gd name="connsiteY9" fmla="*/ 266025 h 507924"/>
                <a:gd name="connsiteX10" fmla="*/ 51427 w 304754"/>
                <a:gd name="connsiteY10" fmla="*/ 208884 h 507924"/>
                <a:gd name="connsiteX11" fmla="*/ 99680 w 304754"/>
                <a:gd name="connsiteY11" fmla="*/ 172059 h 507924"/>
                <a:gd name="connsiteX12" fmla="*/ 161901 w 304754"/>
                <a:gd name="connsiteY12" fmla="*/ 159361 h 507924"/>
                <a:gd name="connsiteX13" fmla="*/ 263486 w 304754"/>
                <a:gd name="connsiteY13" fmla="*/ 216503 h 507924"/>
                <a:gd name="connsiteX14" fmla="*/ 264756 w 304754"/>
                <a:gd name="connsiteY14" fmla="*/ 216503 h 507924"/>
                <a:gd name="connsiteX15" fmla="*/ 264756 w 304754"/>
                <a:gd name="connsiteY15" fmla="*/ 9524 h 507924"/>
                <a:gd name="connsiteX16" fmla="*/ 306659 w 304754"/>
                <a:gd name="connsiteY16" fmla="*/ 9524 h 507924"/>
                <a:gd name="connsiteX17" fmla="*/ 306659 w 304754"/>
                <a:gd name="connsiteY17" fmla="*/ 498401 h 507924"/>
                <a:gd name="connsiteX18" fmla="*/ 263486 w 304754"/>
                <a:gd name="connsiteY18" fmla="*/ 498401 h 507924"/>
                <a:gd name="connsiteX19" fmla="*/ 263486 w 304754"/>
                <a:gd name="connsiteY19" fmla="*/ 299040 h 507924"/>
                <a:gd name="connsiteX20" fmla="*/ 255867 w 304754"/>
                <a:gd name="connsiteY20" fmla="*/ 258406 h 507924"/>
                <a:gd name="connsiteX21" fmla="*/ 235550 w 304754"/>
                <a:gd name="connsiteY21" fmla="*/ 225391 h 507924"/>
                <a:gd name="connsiteX22" fmla="*/ 203805 w 304754"/>
                <a:gd name="connsiteY22" fmla="*/ 203805 h 507924"/>
                <a:gd name="connsiteX23" fmla="*/ 163171 w 304754"/>
                <a:gd name="connsiteY23" fmla="*/ 196186 h 507924"/>
                <a:gd name="connsiteX24" fmla="*/ 117457 w 304754"/>
                <a:gd name="connsiteY24" fmla="*/ 206344 h 507924"/>
                <a:gd name="connsiteX25" fmla="*/ 81903 w 304754"/>
                <a:gd name="connsiteY25" fmla="*/ 234280 h 507924"/>
                <a:gd name="connsiteX26" fmla="*/ 59046 w 304754"/>
                <a:gd name="connsiteY26" fmla="*/ 278723 h 507924"/>
                <a:gd name="connsiteX27" fmla="*/ 51427 w 304754"/>
                <a:gd name="connsiteY27" fmla="*/ 338405 h 507924"/>
                <a:gd name="connsiteX28" fmla="*/ 59046 w 304754"/>
                <a:gd name="connsiteY28" fmla="*/ 394276 h 507924"/>
                <a:gd name="connsiteX29" fmla="*/ 80633 w 304754"/>
                <a:gd name="connsiteY29" fmla="*/ 436180 h 507924"/>
                <a:gd name="connsiteX30" fmla="*/ 113648 w 304754"/>
                <a:gd name="connsiteY30" fmla="*/ 462846 h 507924"/>
                <a:gd name="connsiteX31" fmla="*/ 155552 w 304754"/>
                <a:gd name="connsiteY31" fmla="*/ 471735 h 507924"/>
                <a:gd name="connsiteX32" fmla="*/ 201265 w 304754"/>
                <a:gd name="connsiteY32" fmla="*/ 462846 h 507924"/>
                <a:gd name="connsiteX33" fmla="*/ 235550 w 304754"/>
                <a:gd name="connsiteY33" fmla="*/ 437450 h 507924"/>
                <a:gd name="connsiteX34" fmla="*/ 257137 w 304754"/>
                <a:gd name="connsiteY34" fmla="*/ 400625 h 507924"/>
                <a:gd name="connsiteX35" fmla="*/ 264756 w 304754"/>
                <a:gd name="connsiteY35" fmla="*/ 354912 h 507924"/>
                <a:gd name="connsiteX36" fmla="*/ 264756 w 304754"/>
                <a:gd name="connsiteY36" fmla="*/ 299040 h 50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4754" h="507924">
                  <a:moveTo>
                    <a:pt x="263486" y="498401"/>
                  </a:moveTo>
                  <a:lnTo>
                    <a:pt x="263486" y="439989"/>
                  </a:lnTo>
                  <a:lnTo>
                    <a:pt x="262216" y="439989"/>
                  </a:lnTo>
                  <a:cubicBezTo>
                    <a:pt x="250788" y="460306"/>
                    <a:pt x="235550" y="476814"/>
                    <a:pt x="215233" y="488242"/>
                  </a:cubicBezTo>
                  <a:cubicBezTo>
                    <a:pt x="194916" y="499670"/>
                    <a:pt x="172059" y="506020"/>
                    <a:pt x="146663" y="506020"/>
                  </a:cubicBezTo>
                  <a:cubicBezTo>
                    <a:pt x="126346" y="506020"/>
                    <a:pt x="107299" y="502210"/>
                    <a:pt x="90791" y="494591"/>
                  </a:cubicBezTo>
                  <a:cubicBezTo>
                    <a:pt x="74284" y="486972"/>
                    <a:pt x="59046" y="475544"/>
                    <a:pt x="47618" y="461576"/>
                  </a:cubicBezTo>
                  <a:cubicBezTo>
                    <a:pt x="36190" y="447608"/>
                    <a:pt x="26031" y="429831"/>
                    <a:pt x="19682" y="409514"/>
                  </a:cubicBezTo>
                  <a:cubicBezTo>
                    <a:pt x="13333" y="389197"/>
                    <a:pt x="9524" y="366340"/>
                    <a:pt x="9524" y="339674"/>
                  </a:cubicBezTo>
                  <a:cubicBezTo>
                    <a:pt x="9524" y="313008"/>
                    <a:pt x="13333" y="288882"/>
                    <a:pt x="20952" y="266025"/>
                  </a:cubicBezTo>
                  <a:cubicBezTo>
                    <a:pt x="28571" y="244439"/>
                    <a:pt x="38729" y="225391"/>
                    <a:pt x="51427" y="208884"/>
                  </a:cubicBezTo>
                  <a:cubicBezTo>
                    <a:pt x="64125" y="192376"/>
                    <a:pt x="80633" y="180948"/>
                    <a:pt x="99680" y="172059"/>
                  </a:cubicBezTo>
                  <a:cubicBezTo>
                    <a:pt x="118727" y="163171"/>
                    <a:pt x="139044" y="159361"/>
                    <a:pt x="161901" y="159361"/>
                  </a:cubicBezTo>
                  <a:cubicBezTo>
                    <a:pt x="208884" y="159361"/>
                    <a:pt x="243169" y="178408"/>
                    <a:pt x="263486" y="216503"/>
                  </a:cubicBezTo>
                  <a:lnTo>
                    <a:pt x="264756" y="216503"/>
                  </a:lnTo>
                  <a:lnTo>
                    <a:pt x="264756" y="9524"/>
                  </a:lnTo>
                  <a:lnTo>
                    <a:pt x="306659" y="9524"/>
                  </a:lnTo>
                  <a:lnTo>
                    <a:pt x="306659" y="498401"/>
                  </a:lnTo>
                  <a:lnTo>
                    <a:pt x="263486" y="498401"/>
                  </a:lnTo>
                  <a:close/>
                  <a:moveTo>
                    <a:pt x="263486" y="299040"/>
                  </a:moveTo>
                  <a:cubicBezTo>
                    <a:pt x="263486" y="285072"/>
                    <a:pt x="260946" y="271105"/>
                    <a:pt x="255867" y="258406"/>
                  </a:cubicBezTo>
                  <a:cubicBezTo>
                    <a:pt x="250788" y="245708"/>
                    <a:pt x="244439" y="235550"/>
                    <a:pt x="235550" y="225391"/>
                  </a:cubicBezTo>
                  <a:cubicBezTo>
                    <a:pt x="226661" y="216503"/>
                    <a:pt x="216503" y="208884"/>
                    <a:pt x="203805" y="203805"/>
                  </a:cubicBezTo>
                  <a:cubicBezTo>
                    <a:pt x="191107" y="198725"/>
                    <a:pt x="178408" y="196186"/>
                    <a:pt x="163171" y="196186"/>
                  </a:cubicBezTo>
                  <a:cubicBezTo>
                    <a:pt x="146663" y="196186"/>
                    <a:pt x="131425" y="199995"/>
                    <a:pt x="117457" y="206344"/>
                  </a:cubicBezTo>
                  <a:cubicBezTo>
                    <a:pt x="103490" y="212693"/>
                    <a:pt x="92061" y="221582"/>
                    <a:pt x="81903" y="234280"/>
                  </a:cubicBezTo>
                  <a:cubicBezTo>
                    <a:pt x="71744" y="246978"/>
                    <a:pt x="64125" y="260946"/>
                    <a:pt x="59046" y="278723"/>
                  </a:cubicBezTo>
                  <a:cubicBezTo>
                    <a:pt x="53967" y="296501"/>
                    <a:pt x="51427" y="315548"/>
                    <a:pt x="51427" y="338405"/>
                  </a:cubicBezTo>
                  <a:cubicBezTo>
                    <a:pt x="51427" y="358722"/>
                    <a:pt x="53967" y="377769"/>
                    <a:pt x="59046" y="394276"/>
                  </a:cubicBezTo>
                  <a:cubicBezTo>
                    <a:pt x="64125" y="410784"/>
                    <a:pt x="70475" y="424752"/>
                    <a:pt x="80633" y="436180"/>
                  </a:cubicBezTo>
                  <a:cubicBezTo>
                    <a:pt x="89522" y="447608"/>
                    <a:pt x="100950" y="456497"/>
                    <a:pt x="113648" y="462846"/>
                  </a:cubicBezTo>
                  <a:cubicBezTo>
                    <a:pt x="126346" y="469195"/>
                    <a:pt x="140314" y="471735"/>
                    <a:pt x="155552" y="471735"/>
                  </a:cubicBezTo>
                  <a:cubicBezTo>
                    <a:pt x="172059" y="471735"/>
                    <a:pt x="187297" y="469195"/>
                    <a:pt x="201265" y="462846"/>
                  </a:cubicBezTo>
                  <a:cubicBezTo>
                    <a:pt x="215233" y="456497"/>
                    <a:pt x="226661" y="448878"/>
                    <a:pt x="235550" y="437450"/>
                  </a:cubicBezTo>
                  <a:cubicBezTo>
                    <a:pt x="244439" y="427291"/>
                    <a:pt x="252057" y="414593"/>
                    <a:pt x="257137" y="400625"/>
                  </a:cubicBezTo>
                  <a:cubicBezTo>
                    <a:pt x="262216" y="386657"/>
                    <a:pt x="264756" y="371420"/>
                    <a:pt x="264756" y="354912"/>
                  </a:cubicBezTo>
                  <a:lnTo>
                    <a:pt x="264756" y="299040"/>
                  </a:lnTo>
                  <a:close/>
                </a:path>
              </a:pathLst>
            </a:custGeom>
            <a:solidFill>
              <a:srgbClr val="000000"/>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9B6CB2E-7A5D-415F-987C-DE36F055711D}"/>
                </a:ext>
              </a:extLst>
            </p:cNvPr>
            <p:cNvSpPr/>
            <p:nvPr/>
          </p:nvSpPr>
          <p:spPr>
            <a:xfrm>
              <a:off x="4192925" y="2551109"/>
              <a:ext cx="330151" cy="355547"/>
            </a:xfrm>
            <a:custGeom>
              <a:avLst/>
              <a:gdLst>
                <a:gd name="connsiteX0" fmla="*/ 168250 w 330150"/>
                <a:gd name="connsiteY0" fmla="*/ 354912 h 355546"/>
                <a:gd name="connsiteX1" fmla="*/ 102220 w 330150"/>
                <a:gd name="connsiteY1" fmla="*/ 342214 h 355546"/>
                <a:gd name="connsiteX2" fmla="*/ 52697 w 330150"/>
                <a:gd name="connsiteY2" fmla="*/ 307929 h 355546"/>
                <a:gd name="connsiteX3" fmla="*/ 20952 w 330150"/>
                <a:gd name="connsiteY3" fmla="*/ 254597 h 355546"/>
                <a:gd name="connsiteX4" fmla="*/ 9524 w 330150"/>
                <a:gd name="connsiteY4" fmla="*/ 184757 h 355546"/>
                <a:gd name="connsiteX5" fmla="*/ 20952 w 330150"/>
                <a:gd name="connsiteY5" fmla="*/ 111108 h 355546"/>
                <a:gd name="connsiteX6" fmla="*/ 53967 w 330150"/>
                <a:gd name="connsiteY6" fmla="*/ 55237 h 355546"/>
                <a:gd name="connsiteX7" fmla="*/ 106029 w 330150"/>
                <a:gd name="connsiteY7" fmla="*/ 20952 h 355546"/>
                <a:gd name="connsiteX8" fmla="*/ 173329 w 330150"/>
                <a:gd name="connsiteY8" fmla="*/ 9524 h 355546"/>
                <a:gd name="connsiteX9" fmla="*/ 238089 w 330150"/>
                <a:gd name="connsiteY9" fmla="*/ 20952 h 355546"/>
                <a:gd name="connsiteX10" fmla="*/ 286342 w 330150"/>
                <a:gd name="connsiteY10" fmla="*/ 55237 h 355546"/>
                <a:gd name="connsiteX11" fmla="*/ 316818 w 330150"/>
                <a:gd name="connsiteY11" fmla="*/ 109839 h 355546"/>
                <a:gd name="connsiteX12" fmla="*/ 326976 w 330150"/>
                <a:gd name="connsiteY12" fmla="*/ 182218 h 355546"/>
                <a:gd name="connsiteX13" fmla="*/ 315548 w 330150"/>
                <a:gd name="connsiteY13" fmla="*/ 252057 h 355546"/>
                <a:gd name="connsiteX14" fmla="*/ 283803 w 330150"/>
                <a:gd name="connsiteY14" fmla="*/ 306659 h 355546"/>
                <a:gd name="connsiteX15" fmla="*/ 233010 w 330150"/>
                <a:gd name="connsiteY15" fmla="*/ 342214 h 355546"/>
                <a:gd name="connsiteX16" fmla="*/ 168250 w 330150"/>
                <a:gd name="connsiteY16" fmla="*/ 354912 h 355546"/>
                <a:gd name="connsiteX17" fmla="*/ 170789 w 330150"/>
                <a:gd name="connsiteY17" fmla="*/ 45078 h 355546"/>
                <a:gd name="connsiteX18" fmla="*/ 121267 w 330150"/>
                <a:gd name="connsiteY18" fmla="*/ 53967 h 355546"/>
                <a:gd name="connsiteX19" fmla="*/ 83173 w 330150"/>
                <a:gd name="connsiteY19" fmla="*/ 80633 h 355546"/>
                <a:gd name="connsiteX20" fmla="*/ 59046 w 330150"/>
                <a:gd name="connsiteY20" fmla="*/ 125076 h 355546"/>
                <a:gd name="connsiteX21" fmla="*/ 50157 w 330150"/>
                <a:gd name="connsiteY21" fmla="*/ 183488 h 355546"/>
                <a:gd name="connsiteX22" fmla="*/ 59046 w 330150"/>
                <a:gd name="connsiteY22" fmla="*/ 239359 h 355546"/>
                <a:gd name="connsiteX23" fmla="*/ 83173 w 330150"/>
                <a:gd name="connsiteY23" fmla="*/ 282533 h 355546"/>
                <a:gd name="connsiteX24" fmla="*/ 119997 w 330150"/>
                <a:gd name="connsiteY24" fmla="*/ 309199 h 355546"/>
                <a:gd name="connsiteX25" fmla="*/ 169520 w 330150"/>
                <a:gd name="connsiteY25" fmla="*/ 318088 h 355546"/>
                <a:gd name="connsiteX26" fmla="*/ 219042 w 330150"/>
                <a:gd name="connsiteY26" fmla="*/ 309199 h 355546"/>
                <a:gd name="connsiteX27" fmla="*/ 254597 w 330150"/>
                <a:gd name="connsiteY27" fmla="*/ 282533 h 355546"/>
                <a:gd name="connsiteX28" fmla="*/ 277454 w 330150"/>
                <a:gd name="connsiteY28" fmla="*/ 239359 h 355546"/>
                <a:gd name="connsiteX29" fmla="*/ 285072 w 330150"/>
                <a:gd name="connsiteY29" fmla="*/ 180948 h 355546"/>
                <a:gd name="connsiteX30" fmla="*/ 255867 w 330150"/>
                <a:gd name="connsiteY30" fmla="*/ 79363 h 355546"/>
                <a:gd name="connsiteX31" fmla="*/ 170789 w 330150"/>
                <a:gd name="connsiteY31" fmla="*/ 45078 h 3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0150" h="355546">
                  <a:moveTo>
                    <a:pt x="168250" y="354912"/>
                  </a:moveTo>
                  <a:cubicBezTo>
                    <a:pt x="144124" y="354912"/>
                    <a:pt x="121267" y="351103"/>
                    <a:pt x="102220" y="342214"/>
                  </a:cubicBezTo>
                  <a:cubicBezTo>
                    <a:pt x="83173" y="333325"/>
                    <a:pt x="66665" y="321897"/>
                    <a:pt x="52697" y="307929"/>
                  </a:cubicBezTo>
                  <a:cubicBezTo>
                    <a:pt x="38729" y="292691"/>
                    <a:pt x="28571" y="274914"/>
                    <a:pt x="20952" y="254597"/>
                  </a:cubicBezTo>
                  <a:cubicBezTo>
                    <a:pt x="13333" y="234280"/>
                    <a:pt x="9524" y="210154"/>
                    <a:pt x="9524" y="184757"/>
                  </a:cubicBezTo>
                  <a:cubicBezTo>
                    <a:pt x="9524" y="156822"/>
                    <a:pt x="13333" y="132695"/>
                    <a:pt x="20952" y="111108"/>
                  </a:cubicBezTo>
                  <a:cubicBezTo>
                    <a:pt x="28571" y="89522"/>
                    <a:pt x="39999" y="70474"/>
                    <a:pt x="53967" y="55237"/>
                  </a:cubicBezTo>
                  <a:cubicBezTo>
                    <a:pt x="67935" y="39999"/>
                    <a:pt x="85712" y="28571"/>
                    <a:pt x="106029" y="20952"/>
                  </a:cubicBezTo>
                  <a:cubicBezTo>
                    <a:pt x="126346" y="13333"/>
                    <a:pt x="149203" y="9524"/>
                    <a:pt x="173329" y="9524"/>
                  </a:cubicBezTo>
                  <a:cubicBezTo>
                    <a:pt x="197456" y="9524"/>
                    <a:pt x="219042" y="13333"/>
                    <a:pt x="238089" y="20952"/>
                  </a:cubicBezTo>
                  <a:cubicBezTo>
                    <a:pt x="257137" y="28571"/>
                    <a:pt x="273644" y="39999"/>
                    <a:pt x="286342" y="55237"/>
                  </a:cubicBezTo>
                  <a:cubicBezTo>
                    <a:pt x="299040" y="70474"/>
                    <a:pt x="310469" y="88252"/>
                    <a:pt x="316818" y="109839"/>
                  </a:cubicBezTo>
                  <a:cubicBezTo>
                    <a:pt x="323167" y="131425"/>
                    <a:pt x="326976" y="155552"/>
                    <a:pt x="326976" y="182218"/>
                  </a:cubicBezTo>
                  <a:cubicBezTo>
                    <a:pt x="326976" y="207614"/>
                    <a:pt x="323167" y="231740"/>
                    <a:pt x="315548" y="252057"/>
                  </a:cubicBezTo>
                  <a:cubicBezTo>
                    <a:pt x="307929" y="273644"/>
                    <a:pt x="297771" y="291422"/>
                    <a:pt x="283803" y="306659"/>
                  </a:cubicBezTo>
                  <a:cubicBezTo>
                    <a:pt x="269835" y="321897"/>
                    <a:pt x="253327" y="333325"/>
                    <a:pt x="233010" y="342214"/>
                  </a:cubicBezTo>
                  <a:cubicBezTo>
                    <a:pt x="212693" y="351103"/>
                    <a:pt x="193646" y="354912"/>
                    <a:pt x="168250" y="354912"/>
                  </a:cubicBezTo>
                  <a:close/>
                  <a:moveTo>
                    <a:pt x="170789" y="45078"/>
                  </a:moveTo>
                  <a:cubicBezTo>
                    <a:pt x="153012" y="45078"/>
                    <a:pt x="136505" y="47618"/>
                    <a:pt x="121267" y="53967"/>
                  </a:cubicBezTo>
                  <a:cubicBezTo>
                    <a:pt x="106029" y="60316"/>
                    <a:pt x="94601" y="69205"/>
                    <a:pt x="83173" y="80633"/>
                  </a:cubicBezTo>
                  <a:cubicBezTo>
                    <a:pt x="71744" y="92061"/>
                    <a:pt x="64125" y="107299"/>
                    <a:pt x="59046" y="125076"/>
                  </a:cubicBezTo>
                  <a:cubicBezTo>
                    <a:pt x="53967" y="142854"/>
                    <a:pt x="50157" y="161901"/>
                    <a:pt x="50157" y="183488"/>
                  </a:cubicBezTo>
                  <a:cubicBezTo>
                    <a:pt x="50157" y="203805"/>
                    <a:pt x="52697" y="222852"/>
                    <a:pt x="59046" y="239359"/>
                  </a:cubicBezTo>
                  <a:cubicBezTo>
                    <a:pt x="64125" y="255867"/>
                    <a:pt x="73014" y="269835"/>
                    <a:pt x="83173" y="282533"/>
                  </a:cubicBezTo>
                  <a:cubicBezTo>
                    <a:pt x="93331" y="293961"/>
                    <a:pt x="106029" y="302850"/>
                    <a:pt x="119997" y="309199"/>
                  </a:cubicBezTo>
                  <a:cubicBezTo>
                    <a:pt x="135235" y="315548"/>
                    <a:pt x="150473" y="318088"/>
                    <a:pt x="169520" y="318088"/>
                  </a:cubicBezTo>
                  <a:cubicBezTo>
                    <a:pt x="188567" y="318088"/>
                    <a:pt x="203805" y="315548"/>
                    <a:pt x="219042" y="309199"/>
                  </a:cubicBezTo>
                  <a:cubicBezTo>
                    <a:pt x="234280" y="302850"/>
                    <a:pt x="245708" y="293961"/>
                    <a:pt x="254597" y="282533"/>
                  </a:cubicBezTo>
                  <a:cubicBezTo>
                    <a:pt x="264756" y="271105"/>
                    <a:pt x="272374" y="255867"/>
                    <a:pt x="277454" y="239359"/>
                  </a:cubicBezTo>
                  <a:cubicBezTo>
                    <a:pt x="282533" y="222852"/>
                    <a:pt x="285072" y="202535"/>
                    <a:pt x="285072" y="180948"/>
                  </a:cubicBezTo>
                  <a:cubicBezTo>
                    <a:pt x="285072" y="136505"/>
                    <a:pt x="274914" y="102220"/>
                    <a:pt x="255867" y="79363"/>
                  </a:cubicBezTo>
                  <a:cubicBezTo>
                    <a:pt x="236820" y="56507"/>
                    <a:pt x="207614" y="45078"/>
                    <a:pt x="170789" y="45078"/>
                  </a:cubicBezTo>
                  <a:close/>
                </a:path>
              </a:pathLst>
            </a:custGeom>
            <a:solidFill>
              <a:srgbClr val="000000"/>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E3FF653-BE77-4509-96E9-A23DA114D334}"/>
                </a:ext>
              </a:extLst>
            </p:cNvPr>
            <p:cNvSpPr/>
            <p:nvPr/>
          </p:nvSpPr>
          <p:spPr>
            <a:xfrm>
              <a:off x="4548472" y="2557458"/>
              <a:ext cx="457132" cy="342849"/>
            </a:xfrm>
            <a:custGeom>
              <a:avLst/>
              <a:gdLst>
                <a:gd name="connsiteX0" fmla="*/ 353642 w 457131"/>
                <a:gd name="connsiteY0" fmla="*/ 340944 h 342848"/>
                <a:gd name="connsiteX1" fmla="*/ 311739 w 457131"/>
                <a:gd name="connsiteY1" fmla="*/ 340944 h 342848"/>
                <a:gd name="connsiteX2" fmla="*/ 241899 w 457131"/>
                <a:gd name="connsiteY2" fmla="*/ 98410 h 342848"/>
                <a:gd name="connsiteX3" fmla="*/ 236820 w 457131"/>
                <a:gd name="connsiteY3" fmla="*/ 69205 h 342848"/>
                <a:gd name="connsiteX4" fmla="*/ 235550 w 457131"/>
                <a:gd name="connsiteY4" fmla="*/ 69205 h 342848"/>
                <a:gd name="connsiteX5" fmla="*/ 233010 w 457131"/>
                <a:gd name="connsiteY5" fmla="*/ 80633 h 342848"/>
                <a:gd name="connsiteX6" fmla="*/ 227931 w 457131"/>
                <a:gd name="connsiteY6" fmla="*/ 97141 h 342848"/>
                <a:gd name="connsiteX7" fmla="*/ 150473 w 457131"/>
                <a:gd name="connsiteY7" fmla="*/ 339674 h 342848"/>
                <a:gd name="connsiteX8" fmla="*/ 109839 w 457131"/>
                <a:gd name="connsiteY8" fmla="*/ 339674 h 342848"/>
                <a:gd name="connsiteX9" fmla="*/ 9524 w 457131"/>
                <a:gd name="connsiteY9" fmla="*/ 9524 h 342848"/>
                <a:gd name="connsiteX10" fmla="*/ 53967 w 457131"/>
                <a:gd name="connsiteY10" fmla="*/ 9524 h 342848"/>
                <a:gd name="connsiteX11" fmla="*/ 126346 w 457131"/>
                <a:gd name="connsiteY11" fmla="*/ 266025 h 342848"/>
                <a:gd name="connsiteX12" fmla="*/ 131425 w 457131"/>
                <a:gd name="connsiteY12" fmla="*/ 295231 h 342848"/>
                <a:gd name="connsiteX13" fmla="*/ 133965 w 457131"/>
                <a:gd name="connsiteY13" fmla="*/ 295231 h 342848"/>
                <a:gd name="connsiteX14" fmla="*/ 136505 w 457131"/>
                <a:gd name="connsiteY14" fmla="*/ 282533 h 342848"/>
                <a:gd name="connsiteX15" fmla="*/ 140314 w 457131"/>
                <a:gd name="connsiteY15" fmla="*/ 267295 h 342848"/>
                <a:gd name="connsiteX16" fmla="*/ 220312 w 457131"/>
                <a:gd name="connsiteY16" fmla="*/ 12063 h 342848"/>
                <a:gd name="connsiteX17" fmla="*/ 254597 w 457131"/>
                <a:gd name="connsiteY17" fmla="*/ 12063 h 342848"/>
                <a:gd name="connsiteX18" fmla="*/ 325706 w 457131"/>
                <a:gd name="connsiteY18" fmla="*/ 268565 h 342848"/>
                <a:gd name="connsiteX19" fmla="*/ 330786 w 457131"/>
                <a:gd name="connsiteY19" fmla="*/ 297771 h 342848"/>
                <a:gd name="connsiteX20" fmla="*/ 333325 w 457131"/>
                <a:gd name="connsiteY20" fmla="*/ 297771 h 342848"/>
                <a:gd name="connsiteX21" fmla="*/ 334595 w 457131"/>
                <a:gd name="connsiteY21" fmla="*/ 285072 h 342848"/>
                <a:gd name="connsiteX22" fmla="*/ 338404 w 457131"/>
                <a:gd name="connsiteY22" fmla="*/ 268565 h 342848"/>
                <a:gd name="connsiteX23" fmla="*/ 410784 w 457131"/>
                <a:gd name="connsiteY23" fmla="*/ 12063 h 342848"/>
                <a:gd name="connsiteX24" fmla="*/ 452687 w 457131"/>
                <a:gd name="connsiteY24" fmla="*/ 12063 h 342848"/>
                <a:gd name="connsiteX25" fmla="*/ 353642 w 457131"/>
                <a:gd name="connsiteY25" fmla="*/ 340944 h 3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7131" h="342848">
                  <a:moveTo>
                    <a:pt x="353642" y="340944"/>
                  </a:moveTo>
                  <a:lnTo>
                    <a:pt x="311739" y="340944"/>
                  </a:lnTo>
                  <a:lnTo>
                    <a:pt x="241899" y="98410"/>
                  </a:lnTo>
                  <a:cubicBezTo>
                    <a:pt x="239359" y="90791"/>
                    <a:pt x="238089" y="80633"/>
                    <a:pt x="236820" y="69205"/>
                  </a:cubicBezTo>
                  <a:lnTo>
                    <a:pt x="235550" y="69205"/>
                  </a:lnTo>
                  <a:cubicBezTo>
                    <a:pt x="235550" y="73014"/>
                    <a:pt x="234280" y="76824"/>
                    <a:pt x="233010" y="80633"/>
                  </a:cubicBezTo>
                  <a:cubicBezTo>
                    <a:pt x="231740" y="85712"/>
                    <a:pt x="230471" y="90791"/>
                    <a:pt x="227931" y="97141"/>
                  </a:cubicBezTo>
                  <a:lnTo>
                    <a:pt x="150473" y="339674"/>
                  </a:lnTo>
                  <a:lnTo>
                    <a:pt x="109839" y="339674"/>
                  </a:lnTo>
                  <a:lnTo>
                    <a:pt x="9524" y="9524"/>
                  </a:lnTo>
                  <a:lnTo>
                    <a:pt x="53967" y="9524"/>
                  </a:lnTo>
                  <a:lnTo>
                    <a:pt x="126346" y="266025"/>
                  </a:lnTo>
                  <a:cubicBezTo>
                    <a:pt x="128886" y="273644"/>
                    <a:pt x="130156" y="282533"/>
                    <a:pt x="131425" y="295231"/>
                  </a:cubicBezTo>
                  <a:lnTo>
                    <a:pt x="133965" y="295231"/>
                  </a:lnTo>
                  <a:cubicBezTo>
                    <a:pt x="133965" y="291422"/>
                    <a:pt x="135235" y="286342"/>
                    <a:pt x="136505" y="282533"/>
                  </a:cubicBezTo>
                  <a:cubicBezTo>
                    <a:pt x="137775" y="277454"/>
                    <a:pt x="139044" y="272374"/>
                    <a:pt x="140314" y="267295"/>
                  </a:cubicBezTo>
                  <a:lnTo>
                    <a:pt x="220312" y="12063"/>
                  </a:lnTo>
                  <a:lnTo>
                    <a:pt x="254597" y="12063"/>
                  </a:lnTo>
                  <a:lnTo>
                    <a:pt x="325706" y="268565"/>
                  </a:lnTo>
                  <a:cubicBezTo>
                    <a:pt x="328246" y="276184"/>
                    <a:pt x="329516" y="285072"/>
                    <a:pt x="330786" y="297771"/>
                  </a:cubicBezTo>
                  <a:lnTo>
                    <a:pt x="333325" y="297771"/>
                  </a:lnTo>
                  <a:cubicBezTo>
                    <a:pt x="333325" y="293961"/>
                    <a:pt x="333325" y="290152"/>
                    <a:pt x="334595" y="285072"/>
                  </a:cubicBezTo>
                  <a:cubicBezTo>
                    <a:pt x="335865" y="279993"/>
                    <a:pt x="337135" y="274914"/>
                    <a:pt x="338404" y="268565"/>
                  </a:cubicBezTo>
                  <a:lnTo>
                    <a:pt x="410784" y="12063"/>
                  </a:lnTo>
                  <a:lnTo>
                    <a:pt x="452687" y="12063"/>
                  </a:lnTo>
                  <a:lnTo>
                    <a:pt x="353642" y="340944"/>
                  </a:lnTo>
                  <a:close/>
                </a:path>
              </a:pathLst>
            </a:custGeom>
            <a:solidFill>
              <a:srgbClr val="000000"/>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D24AABD-CDAE-45FD-83E8-56E7C2733E7E}"/>
                </a:ext>
              </a:extLst>
            </p:cNvPr>
            <p:cNvSpPr/>
            <p:nvPr/>
          </p:nvSpPr>
          <p:spPr>
            <a:xfrm>
              <a:off x="5038619" y="2549839"/>
              <a:ext cx="215868" cy="355547"/>
            </a:xfrm>
            <a:custGeom>
              <a:avLst/>
              <a:gdLst>
                <a:gd name="connsiteX0" fmla="*/ 9524 w 215867"/>
                <a:gd name="connsiteY0" fmla="*/ 288882 h 355546"/>
                <a:gd name="connsiteX1" fmla="*/ 29840 w 215867"/>
                <a:gd name="connsiteY1" fmla="*/ 301580 h 355546"/>
                <a:gd name="connsiteX2" fmla="*/ 52697 w 215867"/>
                <a:gd name="connsiteY2" fmla="*/ 311738 h 355546"/>
                <a:gd name="connsiteX3" fmla="*/ 75554 w 215867"/>
                <a:gd name="connsiteY3" fmla="*/ 318088 h 355546"/>
                <a:gd name="connsiteX4" fmla="*/ 98410 w 215867"/>
                <a:gd name="connsiteY4" fmla="*/ 320627 h 355546"/>
                <a:gd name="connsiteX5" fmla="*/ 172059 w 215867"/>
                <a:gd name="connsiteY5" fmla="*/ 266025 h 355546"/>
                <a:gd name="connsiteX6" fmla="*/ 166980 w 215867"/>
                <a:gd name="connsiteY6" fmla="*/ 244439 h 355546"/>
                <a:gd name="connsiteX7" fmla="*/ 151742 w 215867"/>
                <a:gd name="connsiteY7" fmla="*/ 227931 h 355546"/>
                <a:gd name="connsiteX8" fmla="*/ 128886 w 215867"/>
                <a:gd name="connsiteY8" fmla="*/ 213963 h 355546"/>
                <a:gd name="connsiteX9" fmla="*/ 98410 w 215867"/>
                <a:gd name="connsiteY9" fmla="*/ 199995 h 355546"/>
                <a:gd name="connsiteX10" fmla="*/ 59046 w 215867"/>
                <a:gd name="connsiteY10" fmla="*/ 180948 h 355546"/>
                <a:gd name="connsiteX11" fmla="*/ 32380 w 215867"/>
                <a:gd name="connsiteY11" fmla="*/ 159361 h 355546"/>
                <a:gd name="connsiteX12" fmla="*/ 17142 w 215867"/>
                <a:gd name="connsiteY12" fmla="*/ 133965 h 355546"/>
                <a:gd name="connsiteX13" fmla="*/ 12063 w 215867"/>
                <a:gd name="connsiteY13" fmla="*/ 102220 h 355546"/>
                <a:gd name="connsiteX14" fmla="*/ 20952 w 215867"/>
                <a:gd name="connsiteY14" fmla="*/ 62856 h 355546"/>
                <a:gd name="connsiteX15" fmla="*/ 46348 w 215867"/>
                <a:gd name="connsiteY15" fmla="*/ 33650 h 355546"/>
                <a:gd name="connsiteX16" fmla="*/ 83172 w 215867"/>
                <a:gd name="connsiteY16" fmla="*/ 15873 h 355546"/>
                <a:gd name="connsiteX17" fmla="*/ 127616 w 215867"/>
                <a:gd name="connsiteY17" fmla="*/ 9524 h 355546"/>
                <a:gd name="connsiteX18" fmla="*/ 202535 w 215867"/>
                <a:gd name="connsiteY18" fmla="*/ 26031 h 355546"/>
                <a:gd name="connsiteX19" fmla="*/ 202535 w 215867"/>
                <a:gd name="connsiteY19" fmla="*/ 69205 h 355546"/>
                <a:gd name="connsiteX20" fmla="*/ 122537 w 215867"/>
                <a:gd name="connsiteY20" fmla="*/ 45078 h 355546"/>
                <a:gd name="connsiteX21" fmla="*/ 94601 w 215867"/>
                <a:gd name="connsiteY21" fmla="*/ 48888 h 355546"/>
                <a:gd name="connsiteX22" fmla="*/ 73014 w 215867"/>
                <a:gd name="connsiteY22" fmla="*/ 60316 h 355546"/>
                <a:gd name="connsiteX23" fmla="*/ 59046 w 215867"/>
                <a:gd name="connsiteY23" fmla="*/ 76824 h 355546"/>
                <a:gd name="connsiteX24" fmla="*/ 53967 w 215867"/>
                <a:gd name="connsiteY24" fmla="*/ 98410 h 355546"/>
                <a:gd name="connsiteX25" fmla="*/ 57776 w 215867"/>
                <a:gd name="connsiteY25" fmla="*/ 119997 h 355546"/>
                <a:gd name="connsiteX26" fmla="*/ 70474 w 215867"/>
                <a:gd name="connsiteY26" fmla="*/ 136505 h 355546"/>
                <a:gd name="connsiteX27" fmla="*/ 92061 w 215867"/>
                <a:gd name="connsiteY27" fmla="*/ 150473 h 355546"/>
                <a:gd name="connsiteX28" fmla="*/ 123807 w 215867"/>
                <a:gd name="connsiteY28" fmla="*/ 164440 h 355546"/>
                <a:gd name="connsiteX29" fmla="*/ 165710 w 215867"/>
                <a:gd name="connsiteY29" fmla="*/ 183488 h 355546"/>
                <a:gd name="connsiteX30" fmla="*/ 194916 w 215867"/>
                <a:gd name="connsiteY30" fmla="*/ 203805 h 355546"/>
                <a:gd name="connsiteX31" fmla="*/ 211423 w 215867"/>
                <a:gd name="connsiteY31" fmla="*/ 229201 h 355546"/>
                <a:gd name="connsiteX32" fmla="*/ 216503 w 215867"/>
                <a:gd name="connsiteY32" fmla="*/ 260946 h 355546"/>
                <a:gd name="connsiteX33" fmla="*/ 207614 w 215867"/>
                <a:gd name="connsiteY33" fmla="*/ 300310 h 355546"/>
                <a:gd name="connsiteX34" fmla="*/ 182218 w 215867"/>
                <a:gd name="connsiteY34" fmla="*/ 329516 h 355546"/>
                <a:gd name="connsiteX35" fmla="*/ 144123 w 215867"/>
                <a:gd name="connsiteY35" fmla="*/ 347293 h 355546"/>
                <a:gd name="connsiteX36" fmla="*/ 95871 w 215867"/>
                <a:gd name="connsiteY36" fmla="*/ 353642 h 355546"/>
                <a:gd name="connsiteX37" fmla="*/ 12063 w 215867"/>
                <a:gd name="connsiteY37" fmla="*/ 332055 h 355546"/>
                <a:gd name="connsiteX38" fmla="*/ 12063 w 215867"/>
                <a:gd name="connsiteY38" fmla="*/ 288882 h 3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15867" h="355546">
                  <a:moveTo>
                    <a:pt x="9524" y="288882"/>
                  </a:moveTo>
                  <a:cubicBezTo>
                    <a:pt x="15873" y="293961"/>
                    <a:pt x="22222" y="297771"/>
                    <a:pt x="29840" y="301580"/>
                  </a:cubicBezTo>
                  <a:cubicBezTo>
                    <a:pt x="37459" y="305389"/>
                    <a:pt x="45078" y="309199"/>
                    <a:pt x="52697" y="311738"/>
                  </a:cubicBezTo>
                  <a:cubicBezTo>
                    <a:pt x="60316" y="314278"/>
                    <a:pt x="67935" y="316818"/>
                    <a:pt x="75554" y="318088"/>
                  </a:cubicBezTo>
                  <a:cubicBezTo>
                    <a:pt x="83172" y="319357"/>
                    <a:pt x="90791" y="320627"/>
                    <a:pt x="98410" y="320627"/>
                  </a:cubicBezTo>
                  <a:cubicBezTo>
                    <a:pt x="147933" y="320627"/>
                    <a:pt x="172059" y="302850"/>
                    <a:pt x="172059" y="266025"/>
                  </a:cubicBezTo>
                  <a:cubicBezTo>
                    <a:pt x="172059" y="257137"/>
                    <a:pt x="170789" y="250788"/>
                    <a:pt x="166980" y="244439"/>
                  </a:cubicBezTo>
                  <a:cubicBezTo>
                    <a:pt x="163171" y="238089"/>
                    <a:pt x="158091" y="233010"/>
                    <a:pt x="151742" y="227931"/>
                  </a:cubicBezTo>
                  <a:cubicBezTo>
                    <a:pt x="145393" y="222852"/>
                    <a:pt x="137774" y="217773"/>
                    <a:pt x="128886" y="213963"/>
                  </a:cubicBezTo>
                  <a:cubicBezTo>
                    <a:pt x="119997" y="210154"/>
                    <a:pt x="109839" y="205074"/>
                    <a:pt x="98410" y="199995"/>
                  </a:cubicBezTo>
                  <a:cubicBezTo>
                    <a:pt x="83172" y="193646"/>
                    <a:pt x="70474" y="187297"/>
                    <a:pt x="59046" y="180948"/>
                  </a:cubicBezTo>
                  <a:cubicBezTo>
                    <a:pt x="47618" y="174599"/>
                    <a:pt x="38729" y="166980"/>
                    <a:pt x="32380" y="159361"/>
                  </a:cubicBezTo>
                  <a:cubicBezTo>
                    <a:pt x="24761" y="151742"/>
                    <a:pt x="19682" y="142854"/>
                    <a:pt x="17142" y="133965"/>
                  </a:cubicBezTo>
                  <a:cubicBezTo>
                    <a:pt x="13333" y="125076"/>
                    <a:pt x="12063" y="114918"/>
                    <a:pt x="12063" y="102220"/>
                  </a:cubicBezTo>
                  <a:cubicBezTo>
                    <a:pt x="12063" y="86982"/>
                    <a:pt x="15873" y="74284"/>
                    <a:pt x="20952" y="62856"/>
                  </a:cubicBezTo>
                  <a:cubicBezTo>
                    <a:pt x="27301" y="51427"/>
                    <a:pt x="36189" y="41269"/>
                    <a:pt x="46348" y="33650"/>
                  </a:cubicBezTo>
                  <a:cubicBezTo>
                    <a:pt x="56507" y="26031"/>
                    <a:pt x="69205" y="19682"/>
                    <a:pt x="83172" y="15873"/>
                  </a:cubicBezTo>
                  <a:cubicBezTo>
                    <a:pt x="97140" y="12063"/>
                    <a:pt x="112378" y="9524"/>
                    <a:pt x="127616" y="9524"/>
                  </a:cubicBezTo>
                  <a:cubicBezTo>
                    <a:pt x="156821" y="9524"/>
                    <a:pt x="180948" y="14603"/>
                    <a:pt x="202535" y="26031"/>
                  </a:cubicBezTo>
                  <a:lnTo>
                    <a:pt x="202535" y="69205"/>
                  </a:lnTo>
                  <a:cubicBezTo>
                    <a:pt x="178408" y="52697"/>
                    <a:pt x="151742" y="45078"/>
                    <a:pt x="122537" y="45078"/>
                  </a:cubicBezTo>
                  <a:cubicBezTo>
                    <a:pt x="112378" y="45078"/>
                    <a:pt x="102220" y="46348"/>
                    <a:pt x="94601" y="48888"/>
                  </a:cubicBezTo>
                  <a:cubicBezTo>
                    <a:pt x="86982" y="51427"/>
                    <a:pt x="79363" y="55237"/>
                    <a:pt x="73014" y="60316"/>
                  </a:cubicBezTo>
                  <a:cubicBezTo>
                    <a:pt x="66665" y="65395"/>
                    <a:pt x="62856" y="70474"/>
                    <a:pt x="59046" y="76824"/>
                  </a:cubicBezTo>
                  <a:cubicBezTo>
                    <a:pt x="55237" y="83173"/>
                    <a:pt x="53967" y="90791"/>
                    <a:pt x="53967" y="98410"/>
                  </a:cubicBezTo>
                  <a:cubicBezTo>
                    <a:pt x="53967" y="106029"/>
                    <a:pt x="55237" y="113648"/>
                    <a:pt x="57776" y="119997"/>
                  </a:cubicBezTo>
                  <a:cubicBezTo>
                    <a:pt x="60316" y="126346"/>
                    <a:pt x="64125" y="131425"/>
                    <a:pt x="70474" y="136505"/>
                  </a:cubicBezTo>
                  <a:cubicBezTo>
                    <a:pt x="75554" y="141584"/>
                    <a:pt x="83172" y="146663"/>
                    <a:pt x="92061" y="150473"/>
                  </a:cubicBezTo>
                  <a:cubicBezTo>
                    <a:pt x="100950" y="154282"/>
                    <a:pt x="111108" y="159361"/>
                    <a:pt x="123807" y="164440"/>
                  </a:cubicBezTo>
                  <a:cubicBezTo>
                    <a:pt x="140314" y="170790"/>
                    <a:pt x="153012" y="177139"/>
                    <a:pt x="165710" y="183488"/>
                  </a:cubicBezTo>
                  <a:cubicBezTo>
                    <a:pt x="177139" y="189837"/>
                    <a:pt x="187297" y="196186"/>
                    <a:pt x="194916" y="203805"/>
                  </a:cubicBezTo>
                  <a:cubicBezTo>
                    <a:pt x="202535" y="211423"/>
                    <a:pt x="207614" y="219042"/>
                    <a:pt x="211423" y="229201"/>
                  </a:cubicBezTo>
                  <a:cubicBezTo>
                    <a:pt x="215233" y="238089"/>
                    <a:pt x="216503" y="249518"/>
                    <a:pt x="216503" y="260946"/>
                  </a:cubicBezTo>
                  <a:cubicBezTo>
                    <a:pt x="216503" y="276184"/>
                    <a:pt x="213963" y="288882"/>
                    <a:pt x="207614" y="300310"/>
                  </a:cubicBezTo>
                  <a:cubicBezTo>
                    <a:pt x="201265" y="311738"/>
                    <a:pt x="192376" y="321897"/>
                    <a:pt x="182218" y="329516"/>
                  </a:cubicBezTo>
                  <a:cubicBezTo>
                    <a:pt x="170789" y="337135"/>
                    <a:pt x="158091" y="343484"/>
                    <a:pt x="144123" y="347293"/>
                  </a:cubicBezTo>
                  <a:cubicBezTo>
                    <a:pt x="130156" y="351103"/>
                    <a:pt x="113648" y="353642"/>
                    <a:pt x="95871" y="353642"/>
                  </a:cubicBezTo>
                  <a:cubicBezTo>
                    <a:pt x="62856" y="353642"/>
                    <a:pt x="34920" y="346023"/>
                    <a:pt x="12063" y="332055"/>
                  </a:cubicBezTo>
                  <a:lnTo>
                    <a:pt x="12063" y="288882"/>
                  </a:lnTo>
                  <a:close/>
                </a:path>
              </a:pathLst>
            </a:custGeom>
            <a:solidFill>
              <a:srgbClr val="000000"/>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1C23429-8AB4-4B2D-A3C7-5DDF7D4A48EE}"/>
                </a:ext>
              </a:extLst>
            </p:cNvPr>
            <p:cNvSpPr/>
            <p:nvPr/>
          </p:nvSpPr>
          <p:spPr>
            <a:xfrm>
              <a:off x="5491941" y="2416509"/>
              <a:ext cx="279358" cy="495226"/>
            </a:xfrm>
            <a:custGeom>
              <a:avLst/>
              <a:gdLst>
                <a:gd name="connsiteX0" fmla="*/ 12063 w 279358"/>
                <a:gd name="connsiteY0" fmla="*/ 413323 h 495226"/>
                <a:gd name="connsiteX1" fmla="*/ 37459 w 279358"/>
                <a:gd name="connsiteY1" fmla="*/ 428561 h 495226"/>
                <a:gd name="connsiteX2" fmla="*/ 66665 w 279358"/>
                <a:gd name="connsiteY2" fmla="*/ 439989 h 495226"/>
                <a:gd name="connsiteX3" fmla="*/ 95871 w 279358"/>
                <a:gd name="connsiteY3" fmla="*/ 447608 h 495226"/>
                <a:gd name="connsiteX4" fmla="*/ 123807 w 279358"/>
                <a:gd name="connsiteY4" fmla="*/ 450148 h 495226"/>
                <a:gd name="connsiteX5" fmla="*/ 202535 w 279358"/>
                <a:gd name="connsiteY5" fmla="*/ 429831 h 495226"/>
                <a:gd name="connsiteX6" fmla="*/ 229201 w 279358"/>
                <a:gd name="connsiteY6" fmla="*/ 371420 h 495226"/>
                <a:gd name="connsiteX7" fmla="*/ 222852 w 279358"/>
                <a:gd name="connsiteY7" fmla="*/ 339674 h 495226"/>
                <a:gd name="connsiteX8" fmla="*/ 203805 w 279358"/>
                <a:gd name="connsiteY8" fmla="*/ 314278 h 495226"/>
                <a:gd name="connsiteX9" fmla="*/ 170789 w 279358"/>
                <a:gd name="connsiteY9" fmla="*/ 290152 h 495226"/>
                <a:gd name="connsiteX10" fmla="*/ 123807 w 279358"/>
                <a:gd name="connsiteY10" fmla="*/ 263486 h 495226"/>
                <a:gd name="connsiteX11" fmla="*/ 73014 w 279358"/>
                <a:gd name="connsiteY11" fmla="*/ 233010 h 495226"/>
                <a:gd name="connsiteX12" fmla="*/ 38729 w 279358"/>
                <a:gd name="connsiteY12" fmla="*/ 203805 h 495226"/>
                <a:gd name="connsiteX13" fmla="*/ 19682 w 279358"/>
                <a:gd name="connsiteY13" fmla="*/ 170790 h 495226"/>
                <a:gd name="connsiteX14" fmla="*/ 13333 w 279358"/>
                <a:gd name="connsiteY14" fmla="*/ 131425 h 495226"/>
                <a:gd name="connsiteX15" fmla="*/ 24761 w 279358"/>
                <a:gd name="connsiteY15" fmla="*/ 80633 h 495226"/>
                <a:gd name="connsiteX16" fmla="*/ 56507 w 279358"/>
                <a:gd name="connsiteY16" fmla="*/ 42539 h 495226"/>
                <a:gd name="connsiteX17" fmla="*/ 103489 w 279358"/>
                <a:gd name="connsiteY17" fmla="*/ 18412 h 495226"/>
                <a:gd name="connsiteX18" fmla="*/ 161901 w 279358"/>
                <a:gd name="connsiteY18" fmla="*/ 9524 h 495226"/>
                <a:gd name="connsiteX19" fmla="*/ 253327 w 279358"/>
                <a:gd name="connsiteY19" fmla="*/ 24761 h 495226"/>
                <a:gd name="connsiteX20" fmla="*/ 253327 w 279358"/>
                <a:gd name="connsiteY20" fmla="*/ 71744 h 495226"/>
                <a:gd name="connsiteX21" fmla="*/ 156821 w 279358"/>
                <a:gd name="connsiteY21" fmla="*/ 47618 h 495226"/>
                <a:gd name="connsiteX22" fmla="*/ 117457 w 279358"/>
                <a:gd name="connsiteY22" fmla="*/ 52697 h 495226"/>
                <a:gd name="connsiteX23" fmla="*/ 85712 w 279358"/>
                <a:gd name="connsiteY23" fmla="*/ 67935 h 495226"/>
                <a:gd name="connsiteX24" fmla="*/ 64125 w 279358"/>
                <a:gd name="connsiteY24" fmla="*/ 92061 h 495226"/>
                <a:gd name="connsiteX25" fmla="*/ 56507 w 279358"/>
                <a:gd name="connsiteY25" fmla="*/ 125076 h 495226"/>
                <a:gd name="connsiteX26" fmla="*/ 61586 w 279358"/>
                <a:gd name="connsiteY26" fmla="*/ 156822 h 495226"/>
                <a:gd name="connsiteX27" fmla="*/ 78093 w 279358"/>
                <a:gd name="connsiteY27" fmla="*/ 180948 h 495226"/>
                <a:gd name="connsiteX28" fmla="*/ 108569 w 279358"/>
                <a:gd name="connsiteY28" fmla="*/ 203805 h 495226"/>
                <a:gd name="connsiteX29" fmla="*/ 155552 w 279358"/>
                <a:gd name="connsiteY29" fmla="*/ 230471 h 495226"/>
                <a:gd name="connsiteX30" fmla="*/ 206344 w 279358"/>
                <a:gd name="connsiteY30" fmla="*/ 260946 h 495226"/>
                <a:gd name="connsiteX31" fmla="*/ 241899 w 279358"/>
                <a:gd name="connsiteY31" fmla="*/ 291422 h 495226"/>
                <a:gd name="connsiteX32" fmla="*/ 263486 w 279358"/>
                <a:gd name="connsiteY32" fmla="*/ 325706 h 495226"/>
                <a:gd name="connsiteX33" fmla="*/ 271104 w 279358"/>
                <a:gd name="connsiteY33" fmla="*/ 365071 h 495226"/>
                <a:gd name="connsiteX34" fmla="*/ 259676 w 279358"/>
                <a:gd name="connsiteY34" fmla="*/ 418403 h 495226"/>
                <a:gd name="connsiteX35" fmla="*/ 227931 w 279358"/>
                <a:gd name="connsiteY35" fmla="*/ 456497 h 495226"/>
                <a:gd name="connsiteX36" fmla="*/ 179678 w 279358"/>
                <a:gd name="connsiteY36" fmla="*/ 479354 h 495226"/>
                <a:gd name="connsiteX37" fmla="*/ 118727 w 279358"/>
                <a:gd name="connsiteY37" fmla="*/ 486972 h 495226"/>
                <a:gd name="connsiteX38" fmla="*/ 92061 w 279358"/>
                <a:gd name="connsiteY38" fmla="*/ 485703 h 495226"/>
                <a:gd name="connsiteX39" fmla="*/ 61586 w 279358"/>
                <a:gd name="connsiteY39" fmla="*/ 480623 h 495226"/>
                <a:gd name="connsiteX40" fmla="*/ 32380 w 279358"/>
                <a:gd name="connsiteY40" fmla="*/ 473004 h 495226"/>
                <a:gd name="connsiteX41" fmla="*/ 9524 w 279358"/>
                <a:gd name="connsiteY41" fmla="*/ 462846 h 495226"/>
                <a:gd name="connsiteX42" fmla="*/ 9524 w 279358"/>
                <a:gd name="connsiteY42" fmla="*/ 413323 h 49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9358" h="495226">
                  <a:moveTo>
                    <a:pt x="12063" y="413323"/>
                  </a:moveTo>
                  <a:cubicBezTo>
                    <a:pt x="19682" y="419672"/>
                    <a:pt x="28571" y="424752"/>
                    <a:pt x="37459" y="428561"/>
                  </a:cubicBezTo>
                  <a:cubicBezTo>
                    <a:pt x="46348" y="433640"/>
                    <a:pt x="56507" y="437450"/>
                    <a:pt x="66665" y="439989"/>
                  </a:cubicBezTo>
                  <a:cubicBezTo>
                    <a:pt x="76824" y="442529"/>
                    <a:pt x="85712" y="445069"/>
                    <a:pt x="95871" y="447608"/>
                  </a:cubicBezTo>
                  <a:cubicBezTo>
                    <a:pt x="106029" y="450148"/>
                    <a:pt x="114918" y="450148"/>
                    <a:pt x="123807" y="450148"/>
                  </a:cubicBezTo>
                  <a:cubicBezTo>
                    <a:pt x="159361" y="450148"/>
                    <a:pt x="184757" y="443799"/>
                    <a:pt x="202535" y="429831"/>
                  </a:cubicBezTo>
                  <a:cubicBezTo>
                    <a:pt x="220312" y="415863"/>
                    <a:pt x="229201" y="396816"/>
                    <a:pt x="229201" y="371420"/>
                  </a:cubicBezTo>
                  <a:cubicBezTo>
                    <a:pt x="229201" y="358721"/>
                    <a:pt x="226661" y="348563"/>
                    <a:pt x="222852" y="339674"/>
                  </a:cubicBezTo>
                  <a:cubicBezTo>
                    <a:pt x="219042" y="330786"/>
                    <a:pt x="212693" y="321897"/>
                    <a:pt x="203805" y="314278"/>
                  </a:cubicBezTo>
                  <a:cubicBezTo>
                    <a:pt x="194916" y="306659"/>
                    <a:pt x="184757" y="299040"/>
                    <a:pt x="170789" y="290152"/>
                  </a:cubicBezTo>
                  <a:cubicBezTo>
                    <a:pt x="158091" y="282533"/>
                    <a:pt x="141584" y="273644"/>
                    <a:pt x="123807" y="263486"/>
                  </a:cubicBezTo>
                  <a:cubicBezTo>
                    <a:pt x="103489" y="253327"/>
                    <a:pt x="86982" y="243169"/>
                    <a:pt x="73014" y="233010"/>
                  </a:cubicBezTo>
                  <a:cubicBezTo>
                    <a:pt x="59046" y="222852"/>
                    <a:pt x="47618" y="213963"/>
                    <a:pt x="38729" y="203805"/>
                  </a:cubicBezTo>
                  <a:cubicBezTo>
                    <a:pt x="29840" y="193646"/>
                    <a:pt x="23491" y="183488"/>
                    <a:pt x="19682" y="170790"/>
                  </a:cubicBezTo>
                  <a:cubicBezTo>
                    <a:pt x="15873" y="158091"/>
                    <a:pt x="13333" y="145393"/>
                    <a:pt x="13333" y="131425"/>
                  </a:cubicBezTo>
                  <a:cubicBezTo>
                    <a:pt x="13333" y="112378"/>
                    <a:pt x="17142" y="95871"/>
                    <a:pt x="24761" y="80633"/>
                  </a:cubicBezTo>
                  <a:cubicBezTo>
                    <a:pt x="32380" y="65395"/>
                    <a:pt x="43808" y="52697"/>
                    <a:pt x="56507" y="42539"/>
                  </a:cubicBezTo>
                  <a:cubicBezTo>
                    <a:pt x="70475" y="32380"/>
                    <a:pt x="85712" y="23491"/>
                    <a:pt x="103489" y="18412"/>
                  </a:cubicBezTo>
                  <a:cubicBezTo>
                    <a:pt x="121267" y="13333"/>
                    <a:pt x="141584" y="9524"/>
                    <a:pt x="161901" y="9524"/>
                  </a:cubicBezTo>
                  <a:cubicBezTo>
                    <a:pt x="198725" y="9524"/>
                    <a:pt x="229201" y="14603"/>
                    <a:pt x="253327" y="24761"/>
                  </a:cubicBezTo>
                  <a:lnTo>
                    <a:pt x="253327" y="71744"/>
                  </a:lnTo>
                  <a:cubicBezTo>
                    <a:pt x="226661" y="56507"/>
                    <a:pt x="193646" y="47618"/>
                    <a:pt x="156821" y="47618"/>
                  </a:cubicBezTo>
                  <a:cubicBezTo>
                    <a:pt x="142854" y="47618"/>
                    <a:pt x="130156" y="48888"/>
                    <a:pt x="117457" y="52697"/>
                  </a:cubicBezTo>
                  <a:cubicBezTo>
                    <a:pt x="104759" y="56507"/>
                    <a:pt x="94601" y="60316"/>
                    <a:pt x="85712" y="67935"/>
                  </a:cubicBezTo>
                  <a:cubicBezTo>
                    <a:pt x="76824" y="75554"/>
                    <a:pt x="69205" y="81903"/>
                    <a:pt x="64125" y="92061"/>
                  </a:cubicBezTo>
                  <a:cubicBezTo>
                    <a:pt x="59046" y="102220"/>
                    <a:pt x="56507" y="112378"/>
                    <a:pt x="56507" y="125076"/>
                  </a:cubicBezTo>
                  <a:cubicBezTo>
                    <a:pt x="56507" y="136505"/>
                    <a:pt x="57776" y="147933"/>
                    <a:pt x="61586" y="156822"/>
                  </a:cubicBezTo>
                  <a:cubicBezTo>
                    <a:pt x="65395" y="165710"/>
                    <a:pt x="70475" y="173329"/>
                    <a:pt x="78093" y="180948"/>
                  </a:cubicBezTo>
                  <a:cubicBezTo>
                    <a:pt x="85712" y="188567"/>
                    <a:pt x="95871" y="196186"/>
                    <a:pt x="108569" y="203805"/>
                  </a:cubicBezTo>
                  <a:cubicBezTo>
                    <a:pt x="121267" y="211423"/>
                    <a:pt x="136505" y="220312"/>
                    <a:pt x="155552" y="230471"/>
                  </a:cubicBezTo>
                  <a:cubicBezTo>
                    <a:pt x="174599" y="240629"/>
                    <a:pt x="192376" y="250788"/>
                    <a:pt x="206344" y="260946"/>
                  </a:cubicBezTo>
                  <a:cubicBezTo>
                    <a:pt x="220312" y="271105"/>
                    <a:pt x="233010" y="281263"/>
                    <a:pt x="241899" y="291422"/>
                  </a:cubicBezTo>
                  <a:cubicBezTo>
                    <a:pt x="250788" y="301580"/>
                    <a:pt x="258406" y="313008"/>
                    <a:pt x="263486" y="325706"/>
                  </a:cubicBezTo>
                  <a:cubicBezTo>
                    <a:pt x="268565" y="338405"/>
                    <a:pt x="271104" y="351103"/>
                    <a:pt x="271104" y="365071"/>
                  </a:cubicBezTo>
                  <a:cubicBezTo>
                    <a:pt x="271104" y="385387"/>
                    <a:pt x="267295" y="403165"/>
                    <a:pt x="259676" y="418403"/>
                  </a:cubicBezTo>
                  <a:cubicBezTo>
                    <a:pt x="252057" y="433640"/>
                    <a:pt x="241899" y="446338"/>
                    <a:pt x="227931" y="456497"/>
                  </a:cubicBezTo>
                  <a:cubicBezTo>
                    <a:pt x="213963" y="466655"/>
                    <a:pt x="198725" y="474274"/>
                    <a:pt x="179678" y="479354"/>
                  </a:cubicBezTo>
                  <a:cubicBezTo>
                    <a:pt x="160631" y="484433"/>
                    <a:pt x="140314" y="486972"/>
                    <a:pt x="118727" y="486972"/>
                  </a:cubicBezTo>
                  <a:cubicBezTo>
                    <a:pt x="111108" y="486972"/>
                    <a:pt x="102220" y="486972"/>
                    <a:pt x="92061" y="485703"/>
                  </a:cubicBezTo>
                  <a:cubicBezTo>
                    <a:pt x="81903" y="484433"/>
                    <a:pt x="71744" y="483163"/>
                    <a:pt x="61586" y="480623"/>
                  </a:cubicBezTo>
                  <a:cubicBezTo>
                    <a:pt x="51427" y="478084"/>
                    <a:pt x="41269" y="475544"/>
                    <a:pt x="32380" y="473004"/>
                  </a:cubicBezTo>
                  <a:cubicBezTo>
                    <a:pt x="23491" y="470465"/>
                    <a:pt x="15873" y="466655"/>
                    <a:pt x="9524" y="462846"/>
                  </a:cubicBezTo>
                  <a:lnTo>
                    <a:pt x="9524" y="413323"/>
                  </a:lnTo>
                  <a:close/>
                </a:path>
              </a:pathLst>
            </a:custGeom>
            <a:solidFill>
              <a:srgbClr val="000000"/>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0E4EEA7-2BBF-4DFC-BA80-D5BF1F586AAD}"/>
                </a:ext>
              </a:extLst>
            </p:cNvPr>
            <p:cNvSpPr/>
            <p:nvPr/>
          </p:nvSpPr>
          <p:spPr>
            <a:xfrm>
              <a:off x="5824632" y="2551109"/>
              <a:ext cx="292056" cy="355547"/>
            </a:xfrm>
            <a:custGeom>
              <a:avLst/>
              <a:gdLst>
                <a:gd name="connsiteX0" fmla="*/ 50157 w 292056"/>
                <a:gd name="connsiteY0" fmla="*/ 189837 h 355546"/>
                <a:gd name="connsiteX1" fmla="*/ 57776 w 292056"/>
                <a:gd name="connsiteY1" fmla="*/ 244439 h 355546"/>
                <a:gd name="connsiteX2" fmla="*/ 80633 w 292056"/>
                <a:gd name="connsiteY2" fmla="*/ 285072 h 355546"/>
                <a:gd name="connsiteX3" fmla="*/ 116188 w 292056"/>
                <a:gd name="connsiteY3" fmla="*/ 310469 h 355546"/>
                <a:gd name="connsiteX4" fmla="*/ 163171 w 292056"/>
                <a:gd name="connsiteY4" fmla="*/ 319357 h 355546"/>
                <a:gd name="connsiteX5" fmla="*/ 268565 w 292056"/>
                <a:gd name="connsiteY5" fmla="*/ 279993 h 355546"/>
                <a:gd name="connsiteX6" fmla="*/ 268565 w 292056"/>
                <a:gd name="connsiteY6" fmla="*/ 320627 h 355546"/>
                <a:gd name="connsiteX7" fmla="*/ 154282 w 292056"/>
                <a:gd name="connsiteY7" fmla="*/ 354912 h 355546"/>
                <a:gd name="connsiteX8" fmla="*/ 94601 w 292056"/>
                <a:gd name="connsiteY8" fmla="*/ 343484 h 355546"/>
                <a:gd name="connsiteX9" fmla="*/ 48888 w 292056"/>
                <a:gd name="connsiteY9" fmla="*/ 309199 h 355546"/>
                <a:gd name="connsiteX10" fmla="*/ 19682 w 292056"/>
                <a:gd name="connsiteY10" fmla="*/ 254597 h 355546"/>
                <a:gd name="connsiteX11" fmla="*/ 9524 w 292056"/>
                <a:gd name="connsiteY11" fmla="*/ 180948 h 355546"/>
                <a:gd name="connsiteX12" fmla="*/ 20952 w 292056"/>
                <a:gd name="connsiteY12" fmla="*/ 112378 h 355546"/>
                <a:gd name="connsiteX13" fmla="*/ 52697 w 292056"/>
                <a:gd name="connsiteY13" fmla="*/ 57776 h 355546"/>
                <a:gd name="connsiteX14" fmla="*/ 99680 w 292056"/>
                <a:gd name="connsiteY14" fmla="*/ 22222 h 355546"/>
                <a:gd name="connsiteX15" fmla="*/ 159361 w 292056"/>
                <a:gd name="connsiteY15" fmla="*/ 9524 h 355546"/>
                <a:gd name="connsiteX16" fmla="*/ 215233 w 292056"/>
                <a:gd name="connsiteY16" fmla="*/ 20952 h 355546"/>
                <a:gd name="connsiteX17" fmla="*/ 255867 w 292056"/>
                <a:gd name="connsiteY17" fmla="*/ 52697 h 355546"/>
                <a:gd name="connsiteX18" fmla="*/ 281263 w 292056"/>
                <a:gd name="connsiteY18" fmla="*/ 103490 h 355546"/>
                <a:gd name="connsiteX19" fmla="*/ 290152 w 292056"/>
                <a:gd name="connsiteY19" fmla="*/ 169520 h 355546"/>
                <a:gd name="connsiteX20" fmla="*/ 290152 w 292056"/>
                <a:gd name="connsiteY20" fmla="*/ 189837 h 355546"/>
                <a:gd name="connsiteX21" fmla="*/ 50157 w 292056"/>
                <a:gd name="connsiteY21" fmla="*/ 189837 h 355546"/>
                <a:gd name="connsiteX22" fmla="*/ 245708 w 292056"/>
                <a:gd name="connsiteY22" fmla="*/ 153012 h 355546"/>
                <a:gd name="connsiteX23" fmla="*/ 221582 w 292056"/>
                <a:gd name="connsiteY23" fmla="*/ 73014 h 355546"/>
                <a:gd name="connsiteX24" fmla="*/ 155552 w 292056"/>
                <a:gd name="connsiteY24" fmla="*/ 45078 h 355546"/>
                <a:gd name="connsiteX25" fmla="*/ 116188 w 292056"/>
                <a:gd name="connsiteY25" fmla="*/ 52697 h 355546"/>
                <a:gd name="connsiteX26" fmla="*/ 84442 w 292056"/>
                <a:gd name="connsiteY26" fmla="*/ 74284 h 355546"/>
                <a:gd name="connsiteX27" fmla="*/ 61586 w 292056"/>
                <a:gd name="connsiteY27" fmla="*/ 108569 h 355546"/>
                <a:gd name="connsiteX28" fmla="*/ 48888 w 292056"/>
                <a:gd name="connsiteY28" fmla="*/ 154282 h 355546"/>
                <a:gd name="connsiteX29" fmla="*/ 245708 w 292056"/>
                <a:gd name="connsiteY29" fmla="*/ 154282 h 3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2056" h="355546">
                  <a:moveTo>
                    <a:pt x="50157" y="189837"/>
                  </a:moveTo>
                  <a:cubicBezTo>
                    <a:pt x="50157" y="210154"/>
                    <a:pt x="52697" y="227931"/>
                    <a:pt x="57776" y="244439"/>
                  </a:cubicBezTo>
                  <a:cubicBezTo>
                    <a:pt x="62856" y="260946"/>
                    <a:pt x="70475" y="273644"/>
                    <a:pt x="80633" y="285072"/>
                  </a:cubicBezTo>
                  <a:cubicBezTo>
                    <a:pt x="90791" y="296501"/>
                    <a:pt x="102220" y="305389"/>
                    <a:pt x="116188" y="310469"/>
                  </a:cubicBezTo>
                  <a:cubicBezTo>
                    <a:pt x="130156" y="316818"/>
                    <a:pt x="145393" y="319357"/>
                    <a:pt x="163171" y="319357"/>
                  </a:cubicBezTo>
                  <a:cubicBezTo>
                    <a:pt x="199995" y="319357"/>
                    <a:pt x="235550" y="306659"/>
                    <a:pt x="268565" y="279993"/>
                  </a:cubicBezTo>
                  <a:lnTo>
                    <a:pt x="268565" y="320627"/>
                  </a:lnTo>
                  <a:cubicBezTo>
                    <a:pt x="236820" y="343484"/>
                    <a:pt x="198725" y="354912"/>
                    <a:pt x="154282" y="354912"/>
                  </a:cubicBezTo>
                  <a:cubicBezTo>
                    <a:pt x="132695" y="354912"/>
                    <a:pt x="112378" y="351103"/>
                    <a:pt x="94601" y="343484"/>
                  </a:cubicBezTo>
                  <a:cubicBezTo>
                    <a:pt x="76824" y="335865"/>
                    <a:pt x="61586" y="324437"/>
                    <a:pt x="48888" y="309199"/>
                  </a:cubicBezTo>
                  <a:cubicBezTo>
                    <a:pt x="36190" y="293961"/>
                    <a:pt x="26031" y="276184"/>
                    <a:pt x="19682" y="254597"/>
                  </a:cubicBezTo>
                  <a:cubicBezTo>
                    <a:pt x="13333" y="233010"/>
                    <a:pt x="9524" y="208884"/>
                    <a:pt x="9524" y="180948"/>
                  </a:cubicBezTo>
                  <a:cubicBezTo>
                    <a:pt x="9524" y="156822"/>
                    <a:pt x="13333" y="133965"/>
                    <a:pt x="20952" y="112378"/>
                  </a:cubicBezTo>
                  <a:cubicBezTo>
                    <a:pt x="28571" y="90791"/>
                    <a:pt x="38729" y="73014"/>
                    <a:pt x="52697" y="57776"/>
                  </a:cubicBezTo>
                  <a:cubicBezTo>
                    <a:pt x="65395" y="42539"/>
                    <a:pt x="81903" y="29841"/>
                    <a:pt x="99680" y="22222"/>
                  </a:cubicBezTo>
                  <a:cubicBezTo>
                    <a:pt x="117457" y="14603"/>
                    <a:pt x="137775" y="9524"/>
                    <a:pt x="159361" y="9524"/>
                  </a:cubicBezTo>
                  <a:cubicBezTo>
                    <a:pt x="180948" y="9524"/>
                    <a:pt x="199995" y="13333"/>
                    <a:pt x="215233" y="20952"/>
                  </a:cubicBezTo>
                  <a:cubicBezTo>
                    <a:pt x="230471" y="28571"/>
                    <a:pt x="245708" y="38729"/>
                    <a:pt x="255867" y="52697"/>
                  </a:cubicBezTo>
                  <a:cubicBezTo>
                    <a:pt x="267295" y="66665"/>
                    <a:pt x="274914" y="83173"/>
                    <a:pt x="281263" y="103490"/>
                  </a:cubicBezTo>
                  <a:cubicBezTo>
                    <a:pt x="287612" y="123807"/>
                    <a:pt x="290152" y="145393"/>
                    <a:pt x="290152" y="169520"/>
                  </a:cubicBezTo>
                  <a:lnTo>
                    <a:pt x="290152" y="189837"/>
                  </a:lnTo>
                  <a:lnTo>
                    <a:pt x="50157" y="189837"/>
                  </a:lnTo>
                  <a:close/>
                  <a:moveTo>
                    <a:pt x="245708" y="153012"/>
                  </a:moveTo>
                  <a:cubicBezTo>
                    <a:pt x="244439" y="118727"/>
                    <a:pt x="236820" y="92061"/>
                    <a:pt x="221582" y="73014"/>
                  </a:cubicBezTo>
                  <a:cubicBezTo>
                    <a:pt x="206344" y="53967"/>
                    <a:pt x="183488" y="45078"/>
                    <a:pt x="155552" y="45078"/>
                  </a:cubicBezTo>
                  <a:cubicBezTo>
                    <a:pt x="141584" y="45078"/>
                    <a:pt x="128886" y="47618"/>
                    <a:pt x="116188" y="52697"/>
                  </a:cubicBezTo>
                  <a:cubicBezTo>
                    <a:pt x="104759" y="57776"/>
                    <a:pt x="93331" y="65395"/>
                    <a:pt x="84442" y="74284"/>
                  </a:cubicBezTo>
                  <a:cubicBezTo>
                    <a:pt x="75554" y="83173"/>
                    <a:pt x="67935" y="94601"/>
                    <a:pt x="61586" y="108569"/>
                  </a:cubicBezTo>
                  <a:cubicBezTo>
                    <a:pt x="55237" y="122537"/>
                    <a:pt x="51427" y="136505"/>
                    <a:pt x="48888" y="154282"/>
                  </a:cubicBezTo>
                  <a:lnTo>
                    <a:pt x="245708" y="154282"/>
                  </a:lnTo>
                  <a:close/>
                </a:path>
              </a:pathLst>
            </a:custGeom>
            <a:solidFill>
              <a:srgbClr val="000000"/>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7886DB0-C8D2-4B00-9022-011227EB4246}"/>
                </a:ext>
              </a:extLst>
            </p:cNvPr>
            <p:cNvSpPr/>
            <p:nvPr/>
          </p:nvSpPr>
          <p:spPr>
            <a:xfrm>
              <a:off x="6186528" y="2551109"/>
              <a:ext cx="177773" cy="342849"/>
            </a:xfrm>
            <a:custGeom>
              <a:avLst/>
              <a:gdLst>
                <a:gd name="connsiteX0" fmla="*/ 172059 w 177773"/>
                <a:gd name="connsiteY0" fmla="*/ 59046 h 342848"/>
                <a:gd name="connsiteX1" fmla="*/ 135235 w 177773"/>
                <a:gd name="connsiteY1" fmla="*/ 48888 h 342848"/>
                <a:gd name="connsiteX2" fmla="*/ 106029 w 177773"/>
                <a:gd name="connsiteY2" fmla="*/ 55237 h 342848"/>
                <a:gd name="connsiteX3" fmla="*/ 84442 w 177773"/>
                <a:gd name="connsiteY3" fmla="*/ 71744 h 342848"/>
                <a:gd name="connsiteX4" fmla="*/ 67935 w 177773"/>
                <a:gd name="connsiteY4" fmla="*/ 95871 h 342848"/>
                <a:gd name="connsiteX5" fmla="*/ 57776 w 177773"/>
                <a:gd name="connsiteY5" fmla="*/ 125076 h 342848"/>
                <a:gd name="connsiteX6" fmla="*/ 51427 w 177773"/>
                <a:gd name="connsiteY6" fmla="*/ 155552 h 342848"/>
                <a:gd name="connsiteX7" fmla="*/ 50158 w 177773"/>
                <a:gd name="connsiteY7" fmla="*/ 184757 h 342848"/>
                <a:gd name="connsiteX8" fmla="*/ 50158 w 177773"/>
                <a:gd name="connsiteY8" fmla="*/ 346023 h 342848"/>
                <a:gd name="connsiteX9" fmla="*/ 9524 w 177773"/>
                <a:gd name="connsiteY9" fmla="*/ 346023 h 342848"/>
                <a:gd name="connsiteX10" fmla="*/ 9524 w 177773"/>
                <a:gd name="connsiteY10" fmla="*/ 15873 h 342848"/>
                <a:gd name="connsiteX11" fmla="*/ 50158 w 177773"/>
                <a:gd name="connsiteY11" fmla="*/ 15873 h 342848"/>
                <a:gd name="connsiteX12" fmla="*/ 50158 w 177773"/>
                <a:gd name="connsiteY12" fmla="*/ 86982 h 342848"/>
                <a:gd name="connsiteX13" fmla="*/ 51427 w 177773"/>
                <a:gd name="connsiteY13" fmla="*/ 86982 h 342848"/>
                <a:gd name="connsiteX14" fmla="*/ 66665 w 177773"/>
                <a:gd name="connsiteY14" fmla="*/ 53967 h 342848"/>
                <a:gd name="connsiteX15" fmla="*/ 86982 w 177773"/>
                <a:gd name="connsiteY15" fmla="*/ 29841 h 342848"/>
                <a:gd name="connsiteX16" fmla="*/ 112378 w 177773"/>
                <a:gd name="connsiteY16" fmla="*/ 14603 h 342848"/>
                <a:gd name="connsiteX17" fmla="*/ 141584 w 177773"/>
                <a:gd name="connsiteY17" fmla="*/ 9524 h 342848"/>
                <a:gd name="connsiteX18" fmla="*/ 159361 w 177773"/>
                <a:gd name="connsiteY18" fmla="*/ 10793 h 342848"/>
                <a:gd name="connsiteX19" fmla="*/ 173329 w 177773"/>
                <a:gd name="connsiteY19" fmla="*/ 14603 h 342848"/>
                <a:gd name="connsiteX20" fmla="*/ 173329 w 177773"/>
                <a:gd name="connsiteY20" fmla="*/ 59046 h 3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7773" h="342848">
                  <a:moveTo>
                    <a:pt x="172059" y="59046"/>
                  </a:moveTo>
                  <a:cubicBezTo>
                    <a:pt x="161901" y="51427"/>
                    <a:pt x="150473" y="48888"/>
                    <a:pt x="135235" y="48888"/>
                  </a:cubicBezTo>
                  <a:cubicBezTo>
                    <a:pt x="123807" y="48888"/>
                    <a:pt x="114918" y="51427"/>
                    <a:pt x="106029" y="55237"/>
                  </a:cubicBezTo>
                  <a:cubicBezTo>
                    <a:pt x="97140" y="59046"/>
                    <a:pt x="90791" y="65395"/>
                    <a:pt x="84442" y="71744"/>
                  </a:cubicBezTo>
                  <a:cubicBezTo>
                    <a:pt x="78093" y="78093"/>
                    <a:pt x="73014" y="86982"/>
                    <a:pt x="67935" y="95871"/>
                  </a:cubicBezTo>
                  <a:cubicBezTo>
                    <a:pt x="62856" y="104759"/>
                    <a:pt x="60316" y="114918"/>
                    <a:pt x="57776" y="125076"/>
                  </a:cubicBezTo>
                  <a:cubicBezTo>
                    <a:pt x="55237" y="135235"/>
                    <a:pt x="52697" y="145393"/>
                    <a:pt x="51427" y="155552"/>
                  </a:cubicBezTo>
                  <a:cubicBezTo>
                    <a:pt x="50158" y="165710"/>
                    <a:pt x="50158" y="175869"/>
                    <a:pt x="50158" y="184757"/>
                  </a:cubicBezTo>
                  <a:lnTo>
                    <a:pt x="50158" y="346023"/>
                  </a:lnTo>
                  <a:lnTo>
                    <a:pt x="9524" y="346023"/>
                  </a:lnTo>
                  <a:lnTo>
                    <a:pt x="9524" y="15873"/>
                  </a:lnTo>
                  <a:lnTo>
                    <a:pt x="50158" y="15873"/>
                  </a:lnTo>
                  <a:lnTo>
                    <a:pt x="50158" y="86982"/>
                  </a:lnTo>
                  <a:lnTo>
                    <a:pt x="51427" y="86982"/>
                  </a:lnTo>
                  <a:cubicBezTo>
                    <a:pt x="55237" y="75554"/>
                    <a:pt x="60316" y="64125"/>
                    <a:pt x="66665" y="53967"/>
                  </a:cubicBezTo>
                  <a:cubicBezTo>
                    <a:pt x="73014" y="43808"/>
                    <a:pt x="79363" y="36190"/>
                    <a:pt x="86982" y="29841"/>
                  </a:cubicBezTo>
                  <a:cubicBezTo>
                    <a:pt x="94601" y="23491"/>
                    <a:pt x="103489" y="18412"/>
                    <a:pt x="112378" y="14603"/>
                  </a:cubicBezTo>
                  <a:cubicBezTo>
                    <a:pt x="121267" y="10793"/>
                    <a:pt x="131425" y="9524"/>
                    <a:pt x="141584" y="9524"/>
                  </a:cubicBezTo>
                  <a:cubicBezTo>
                    <a:pt x="147933" y="9524"/>
                    <a:pt x="154282" y="9524"/>
                    <a:pt x="159361" y="10793"/>
                  </a:cubicBezTo>
                  <a:cubicBezTo>
                    <a:pt x="164441" y="12063"/>
                    <a:pt x="169520" y="13333"/>
                    <a:pt x="173329" y="14603"/>
                  </a:cubicBezTo>
                  <a:lnTo>
                    <a:pt x="173329" y="59046"/>
                  </a:lnTo>
                  <a:close/>
                </a:path>
              </a:pathLst>
            </a:custGeom>
            <a:solidFill>
              <a:srgbClr val="000000"/>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B65FF26-A909-4CEE-BB15-9ED6C66CBFDA}"/>
                </a:ext>
              </a:extLst>
            </p:cNvPr>
            <p:cNvSpPr/>
            <p:nvPr/>
          </p:nvSpPr>
          <p:spPr>
            <a:xfrm>
              <a:off x="6385888" y="2558728"/>
              <a:ext cx="304755" cy="342849"/>
            </a:xfrm>
            <a:custGeom>
              <a:avLst/>
              <a:gdLst>
                <a:gd name="connsiteX0" fmla="*/ 175868 w 304754"/>
                <a:gd name="connsiteY0" fmla="*/ 339674 h 342848"/>
                <a:gd name="connsiteX1" fmla="*/ 136505 w 304754"/>
                <a:gd name="connsiteY1" fmla="*/ 339674 h 342848"/>
                <a:gd name="connsiteX2" fmla="*/ 9524 w 304754"/>
                <a:gd name="connsiteY2" fmla="*/ 9524 h 342848"/>
                <a:gd name="connsiteX3" fmla="*/ 55236 w 304754"/>
                <a:gd name="connsiteY3" fmla="*/ 9524 h 342848"/>
                <a:gd name="connsiteX4" fmla="*/ 146663 w 304754"/>
                <a:gd name="connsiteY4" fmla="*/ 260946 h 342848"/>
                <a:gd name="connsiteX5" fmla="*/ 156821 w 304754"/>
                <a:gd name="connsiteY5" fmla="*/ 301580 h 342848"/>
                <a:gd name="connsiteX6" fmla="*/ 158091 w 304754"/>
                <a:gd name="connsiteY6" fmla="*/ 301580 h 342848"/>
                <a:gd name="connsiteX7" fmla="*/ 168250 w 304754"/>
                <a:gd name="connsiteY7" fmla="*/ 262216 h 342848"/>
                <a:gd name="connsiteX8" fmla="*/ 262216 w 304754"/>
                <a:gd name="connsiteY8" fmla="*/ 9524 h 342848"/>
                <a:gd name="connsiteX9" fmla="*/ 306659 w 304754"/>
                <a:gd name="connsiteY9" fmla="*/ 9524 h 342848"/>
                <a:gd name="connsiteX10" fmla="*/ 175868 w 304754"/>
                <a:gd name="connsiteY10" fmla="*/ 339674 h 3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754" h="342848">
                  <a:moveTo>
                    <a:pt x="175868" y="339674"/>
                  </a:moveTo>
                  <a:lnTo>
                    <a:pt x="136505" y="339674"/>
                  </a:lnTo>
                  <a:lnTo>
                    <a:pt x="9524" y="9524"/>
                  </a:lnTo>
                  <a:lnTo>
                    <a:pt x="55236" y="9524"/>
                  </a:lnTo>
                  <a:lnTo>
                    <a:pt x="146663" y="260946"/>
                  </a:lnTo>
                  <a:cubicBezTo>
                    <a:pt x="151742" y="276184"/>
                    <a:pt x="155552" y="290152"/>
                    <a:pt x="156821" y="301580"/>
                  </a:cubicBezTo>
                  <a:lnTo>
                    <a:pt x="158091" y="301580"/>
                  </a:lnTo>
                  <a:cubicBezTo>
                    <a:pt x="160631" y="286342"/>
                    <a:pt x="164440" y="273644"/>
                    <a:pt x="168250" y="262216"/>
                  </a:cubicBezTo>
                  <a:lnTo>
                    <a:pt x="262216" y="9524"/>
                  </a:lnTo>
                  <a:lnTo>
                    <a:pt x="306659" y="9524"/>
                  </a:lnTo>
                  <a:lnTo>
                    <a:pt x="175868" y="339674"/>
                  </a:lnTo>
                  <a:close/>
                </a:path>
              </a:pathLst>
            </a:custGeom>
            <a:solidFill>
              <a:srgbClr val="000000"/>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5F25A6D-4355-43A5-8FA4-6CF43F4D129E}"/>
                </a:ext>
              </a:extLst>
            </p:cNvPr>
            <p:cNvSpPr/>
            <p:nvPr/>
          </p:nvSpPr>
          <p:spPr>
            <a:xfrm>
              <a:off x="6717308" y="2551109"/>
              <a:ext cx="292056" cy="355547"/>
            </a:xfrm>
            <a:custGeom>
              <a:avLst/>
              <a:gdLst>
                <a:gd name="connsiteX0" fmla="*/ 50158 w 292056"/>
                <a:gd name="connsiteY0" fmla="*/ 189837 h 355546"/>
                <a:gd name="connsiteX1" fmla="*/ 57777 w 292056"/>
                <a:gd name="connsiteY1" fmla="*/ 244439 h 355546"/>
                <a:gd name="connsiteX2" fmla="*/ 80633 w 292056"/>
                <a:gd name="connsiteY2" fmla="*/ 285072 h 355546"/>
                <a:gd name="connsiteX3" fmla="*/ 116188 w 292056"/>
                <a:gd name="connsiteY3" fmla="*/ 310469 h 355546"/>
                <a:gd name="connsiteX4" fmla="*/ 163171 w 292056"/>
                <a:gd name="connsiteY4" fmla="*/ 319357 h 355546"/>
                <a:gd name="connsiteX5" fmla="*/ 268565 w 292056"/>
                <a:gd name="connsiteY5" fmla="*/ 279993 h 355546"/>
                <a:gd name="connsiteX6" fmla="*/ 268565 w 292056"/>
                <a:gd name="connsiteY6" fmla="*/ 320627 h 355546"/>
                <a:gd name="connsiteX7" fmla="*/ 154282 w 292056"/>
                <a:gd name="connsiteY7" fmla="*/ 354912 h 355546"/>
                <a:gd name="connsiteX8" fmla="*/ 94601 w 292056"/>
                <a:gd name="connsiteY8" fmla="*/ 343484 h 355546"/>
                <a:gd name="connsiteX9" fmla="*/ 48888 w 292056"/>
                <a:gd name="connsiteY9" fmla="*/ 309199 h 355546"/>
                <a:gd name="connsiteX10" fmla="*/ 19682 w 292056"/>
                <a:gd name="connsiteY10" fmla="*/ 254597 h 355546"/>
                <a:gd name="connsiteX11" fmla="*/ 9524 w 292056"/>
                <a:gd name="connsiteY11" fmla="*/ 180948 h 355546"/>
                <a:gd name="connsiteX12" fmla="*/ 20952 w 292056"/>
                <a:gd name="connsiteY12" fmla="*/ 112378 h 355546"/>
                <a:gd name="connsiteX13" fmla="*/ 52697 w 292056"/>
                <a:gd name="connsiteY13" fmla="*/ 57776 h 355546"/>
                <a:gd name="connsiteX14" fmla="*/ 99680 w 292056"/>
                <a:gd name="connsiteY14" fmla="*/ 22222 h 355546"/>
                <a:gd name="connsiteX15" fmla="*/ 159361 w 292056"/>
                <a:gd name="connsiteY15" fmla="*/ 9524 h 355546"/>
                <a:gd name="connsiteX16" fmla="*/ 215233 w 292056"/>
                <a:gd name="connsiteY16" fmla="*/ 20952 h 355546"/>
                <a:gd name="connsiteX17" fmla="*/ 255867 w 292056"/>
                <a:gd name="connsiteY17" fmla="*/ 52697 h 355546"/>
                <a:gd name="connsiteX18" fmla="*/ 281263 w 292056"/>
                <a:gd name="connsiteY18" fmla="*/ 103490 h 355546"/>
                <a:gd name="connsiteX19" fmla="*/ 290152 w 292056"/>
                <a:gd name="connsiteY19" fmla="*/ 169520 h 355546"/>
                <a:gd name="connsiteX20" fmla="*/ 290152 w 292056"/>
                <a:gd name="connsiteY20" fmla="*/ 189837 h 355546"/>
                <a:gd name="connsiteX21" fmla="*/ 50158 w 292056"/>
                <a:gd name="connsiteY21" fmla="*/ 189837 h 355546"/>
                <a:gd name="connsiteX22" fmla="*/ 246978 w 292056"/>
                <a:gd name="connsiteY22" fmla="*/ 153012 h 355546"/>
                <a:gd name="connsiteX23" fmla="*/ 222852 w 292056"/>
                <a:gd name="connsiteY23" fmla="*/ 73014 h 355546"/>
                <a:gd name="connsiteX24" fmla="*/ 156822 w 292056"/>
                <a:gd name="connsiteY24" fmla="*/ 45078 h 355546"/>
                <a:gd name="connsiteX25" fmla="*/ 117457 w 292056"/>
                <a:gd name="connsiteY25" fmla="*/ 52697 h 355546"/>
                <a:gd name="connsiteX26" fmla="*/ 85712 w 292056"/>
                <a:gd name="connsiteY26" fmla="*/ 74284 h 355546"/>
                <a:gd name="connsiteX27" fmla="*/ 62856 w 292056"/>
                <a:gd name="connsiteY27" fmla="*/ 108569 h 355546"/>
                <a:gd name="connsiteX28" fmla="*/ 50158 w 292056"/>
                <a:gd name="connsiteY28" fmla="*/ 154282 h 355546"/>
                <a:gd name="connsiteX29" fmla="*/ 246978 w 292056"/>
                <a:gd name="connsiteY29" fmla="*/ 154282 h 3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2056" h="355546">
                  <a:moveTo>
                    <a:pt x="50158" y="189837"/>
                  </a:moveTo>
                  <a:cubicBezTo>
                    <a:pt x="50158" y="210154"/>
                    <a:pt x="52697" y="227931"/>
                    <a:pt x="57777" y="244439"/>
                  </a:cubicBezTo>
                  <a:cubicBezTo>
                    <a:pt x="62856" y="260946"/>
                    <a:pt x="70475" y="273644"/>
                    <a:pt x="80633" y="285072"/>
                  </a:cubicBezTo>
                  <a:cubicBezTo>
                    <a:pt x="90792" y="296501"/>
                    <a:pt x="102220" y="305389"/>
                    <a:pt x="116188" y="310469"/>
                  </a:cubicBezTo>
                  <a:cubicBezTo>
                    <a:pt x="130156" y="316818"/>
                    <a:pt x="145393" y="319357"/>
                    <a:pt x="163171" y="319357"/>
                  </a:cubicBezTo>
                  <a:cubicBezTo>
                    <a:pt x="199995" y="319357"/>
                    <a:pt x="235550" y="306659"/>
                    <a:pt x="268565" y="279993"/>
                  </a:cubicBezTo>
                  <a:lnTo>
                    <a:pt x="268565" y="320627"/>
                  </a:lnTo>
                  <a:cubicBezTo>
                    <a:pt x="236820" y="343484"/>
                    <a:pt x="198726" y="354912"/>
                    <a:pt x="154282" y="354912"/>
                  </a:cubicBezTo>
                  <a:cubicBezTo>
                    <a:pt x="132695" y="354912"/>
                    <a:pt x="112378" y="351103"/>
                    <a:pt x="94601" y="343484"/>
                  </a:cubicBezTo>
                  <a:cubicBezTo>
                    <a:pt x="76824" y="335865"/>
                    <a:pt x="61586" y="324437"/>
                    <a:pt x="48888" y="309199"/>
                  </a:cubicBezTo>
                  <a:cubicBezTo>
                    <a:pt x="36190" y="293961"/>
                    <a:pt x="26031" y="276184"/>
                    <a:pt x="19682" y="254597"/>
                  </a:cubicBezTo>
                  <a:cubicBezTo>
                    <a:pt x="13333" y="233010"/>
                    <a:pt x="9524" y="208884"/>
                    <a:pt x="9524" y="180948"/>
                  </a:cubicBezTo>
                  <a:cubicBezTo>
                    <a:pt x="9524" y="156822"/>
                    <a:pt x="13333" y="133965"/>
                    <a:pt x="20952" y="112378"/>
                  </a:cubicBezTo>
                  <a:cubicBezTo>
                    <a:pt x="28571" y="90791"/>
                    <a:pt x="38729" y="73014"/>
                    <a:pt x="52697" y="57776"/>
                  </a:cubicBezTo>
                  <a:cubicBezTo>
                    <a:pt x="65396" y="42539"/>
                    <a:pt x="81903" y="29841"/>
                    <a:pt x="99680" y="22222"/>
                  </a:cubicBezTo>
                  <a:cubicBezTo>
                    <a:pt x="117457" y="14603"/>
                    <a:pt x="137775" y="9524"/>
                    <a:pt x="159361" y="9524"/>
                  </a:cubicBezTo>
                  <a:cubicBezTo>
                    <a:pt x="180948" y="9524"/>
                    <a:pt x="199995" y="13333"/>
                    <a:pt x="215233" y="20952"/>
                  </a:cubicBezTo>
                  <a:cubicBezTo>
                    <a:pt x="230471" y="28571"/>
                    <a:pt x="245708" y="38729"/>
                    <a:pt x="255867" y="52697"/>
                  </a:cubicBezTo>
                  <a:cubicBezTo>
                    <a:pt x="267295" y="66665"/>
                    <a:pt x="274914" y="83173"/>
                    <a:pt x="281263" y="103490"/>
                  </a:cubicBezTo>
                  <a:cubicBezTo>
                    <a:pt x="287612" y="123807"/>
                    <a:pt x="290152" y="145393"/>
                    <a:pt x="290152" y="169520"/>
                  </a:cubicBezTo>
                  <a:lnTo>
                    <a:pt x="290152" y="189837"/>
                  </a:lnTo>
                  <a:lnTo>
                    <a:pt x="50158" y="189837"/>
                  </a:lnTo>
                  <a:close/>
                  <a:moveTo>
                    <a:pt x="246978" y="153012"/>
                  </a:moveTo>
                  <a:cubicBezTo>
                    <a:pt x="245708" y="118727"/>
                    <a:pt x="238089" y="92061"/>
                    <a:pt x="222852" y="73014"/>
                  </a:cubicBezTo>
                  <a:cubicBezTo>
                    <a:pt x="207614" y="53967"/>
                    <a:pt x="184758" y="45078"/>
                    <a:pt x="156822" y="45078"/>
                  </a:cubicBezTo>
                  <a:cubicBezTo>
                    <a:pt x="142854" y="45078"/>
                    <a:pt x="130156" y="47618"/>
                    <a:pt x="117457" y="52697"/>
                  </a:cubicBezTo>
                  <a:cubicBezTo>
                    <a:pt x="106029" y="57776"/>
                    <a:pt x="94601" y="65395"/>
                    <a:pt x="85712" y="74284"/>
                  </a:cubicBezTo>
                  <a:cubicBezTo>
                    <a:pt x="76824" y="83173"/>
                    <a:pt x="69205" y="94601"/>
                    <a:pt x="62856" y="108569"/>
                  </a:cubicBezTo>
                  <a:cubicBezTo>
                    <a:pt x="56507" y="122537"/>
                    <a:pt x="52697" y="136505"/>
                    <a:pt x="50158" y="154282"/>
                  </a:cubicBezTo>
                  <a:lnTo>
                    <a:pt x="246978" y="154282"/>
                  </a:lnTo>
                  <a:close/>
                </a:path>
              </a:pathLst>
            </a:custGeom>
            <a:solidFill>
              <a:srgbClr val="000000"/>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83936DD-4B75-4519-BCD0-38D01D26C52B}"/>
                </a:ext>
              </a:extLst>
            </p:cNvPr>
            <p:cNvSpPr/>
            <p:nvPr/>
          </p:nvSpPr>
          <p:spPr>
            <a:xfrm>
              <a:off x="7079204" y="2551109"/>
              <a:ext cx="177773" cy="342849"/>
            </a:xfrm>
            <a:custGeom>
              <a:avLst/>
              <a:gdLst>
                <a:gd name="connsiteX0" fmla="*/ 172060 w 177773"/>
                <a:gd name="connsiteY0" fmla="*/ 59046 h 342848"/>
                <a:gd name="connsiteX1" fmla="*/ 135235 w 177773"/>
                <a:gd name="connsiteY1" fmla="*/ 48888 h 342848"/>
                <a:gd name="connsiteX2" fmla="*/ 106029 w 177773"/>
                <a:gd name="connsiteY2" fmla="*/ 55237 h 342848"/>
                <a:gd name="connsiteX3" fmla="*/ 84443 w 177773"/>
                <a:gd name="connsiteY3" fmla="*/ 71744 h 342848"/>
                <a:gd name="connsiteX4" fmla="*/ 67935 w 177773"/>
                <a:gd name="connsiteY4" fmla="*/ 95871 h 342848"/>
                <a:gd name="connsiteX5" fmla="*/ 57777 w 177773"/>
                <a:gd name="connsiteY5" fmla="*/ 125076 h 342848"/>
                <a:gd name="connsiteX6" fmla="*/ 51428 w 177773"/>
                <a:gd name="connsiteY6" fmla="*/ 155552 h 342848"/>
                <a:gd name="connsiteX7" fmla="*/ 50158 w 177773"/>
                <a:gd name="connsiteY7" fmla="*/ 184757 h 342848"/>
                <a:gd name="connsiteX8" fmla="*/ 50158 w 177773"/>
                <a:gd name="connsiteY8" fmla="*/ 346023 h 342848"/>
                <a:gd name="connsiteX9" fmla="*/ 9524 w 177773"/>
                <a:gd name="connsiteY9" fmla="*/ 346023 h 342848"/>
                <a:gd name="connsiteX10" fmla="*/ 9524 w 177773"/>
                <a:gd name="connsiteY10" fmla="*/ 15873 h 342848"/>
                <a:gd name="connsiteX11" fmla="*/ 50158 w 177773"/>
                <a:gd name="connsiteY11" fmla="*/ 15873 h 342848"/>
                <a:gd name="connsiteX12" fmla="*/ 50158 w 177773"/>
                <a:gd name="connsiteY12" fmla="*/ 86982 h 342848"/>
                <a:gd name="connsiteX13" fmla="*/ 51428 w 177773"/>
                <a:gd name="connsiteY13" fmla="*/ 86982 h 342848"/>
                <a:gd name="connsiteX14" fmla="*/ 66665 w 177773"/>
                <a:gd name="connsiteY14" fmla="*/ 53967 h 342848"/>
                <a:gd name="connsiteX15" fmla="*/ 86982 w 177773"/>
                <a:gd name="connsiteY15" fmla="*/ 29841 h 342848"/>
                <a:gd name="connsiteX16" fmla="*/ 112378 w 177773"/>
                <a:gd name="connsiteY16" fmla="*/ 14603 h 342848"/>
                <a:gd name="connsiteX17" fmla="*/ 141584 w 177773"/>
                <a:gd name="connsiteY17" fmla="*/ 9524 h 342848"/>
                <a:gd name="connsiteX18" fmla="*/ 159361 w 177773"/>
                <a:gd name="connsiteY18" fmla="*/ 10793 h 342848"/>
                <a:gd name="connsiteX19" fmla="*/ 173329 w 177773"/>
                <a:gd name="connsiteY19" fmla="*/ 14603 h 342848"/>
                <a:gd name="connsiteX20" fmla="*/ 173329 w 177773"/>
                <a:gd name="connsiteY20" fmla="*/ 59046 h 3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7773" h="342848">
                  <a:moveTo>
                    <a:pt x="172060" y="59046"/>
                  </a:moveTo>
                  <a:cubicBezTo>
                    <a:pt x="161901" y="51427"/>
                    <a:pt x="150473" y="48888"/>
                    <a:pt x="135235" y="48888"/>
                  </a:cubicBezTo>
                  <a:cubicBezTo>
                    <a:pt x="123807" y="48888"/>
                    <a:pt x="114918" y="51427"/>
                    <a:pt x="106029" y="55237"/>
                  </a:cubicBezTo>
                  <a:cubicBezTo>
                    <a:pt x="97141" y="59046"/>
                    <a:pt x="90792" y="65395"/>
                    <a:pt x="84443" y="71744"/>
                  </a:cubicBezTo>
                  <a:cubicBezTo>
                    <a:pt x="78094" y="78093"/>
                    <a:pt x="73014" y="86982"/>
                    <a:pt x="67935" y="95871"/>
                  </a:cubicBezTo>
                  <a:cubicBezTo>
                    <a:pt x="62856" y="104759"/>
                    <a:pt x="60316" y="114918"/>
                    <a:pt x="57777" y="125076"/>
                  </a:cubicBezTo>
                  <a:cubicBezTo>
                    <a:pt x="55237" y="135235"/>
                    <a:pt x="52697" y="145393"/>
                    <a:pt x="51428" y="155552"/>
                  </a:cubicBezTo>
                  <a:cubicBezTo>
                    <a:pt x="50158" y="165710"/>
                    <a:pt x="50158" y="175869"/>
                    <a:pt x="50158" y="184757"/>
                  </a:cubicBezTo>
                  <a:lnTo>
                    <a:pt x="50158" y="346023"/>
                  </a:lnTo>
                  <a:lnTo>
                    <a:pt x="9524" y="346023"/>
                  </a:lnTo>
                  <a:lnTo>
                    <a:pt x="9524" y="15873"/>
                  </a:lnTo>
                  <a:lnTo>
                    <a:pt x="50158" y="15873"/>
                  </a:lnTo>
                  <a:lnTo>
                    <a:pt x="50158" y="86982"/>
                  </a:lnTo>
                  <a:lnTo>
                    <a:pt x="51428" y="86982"/>
                  </a:lnTo>
                  <a:cubicBezTo>
                    <a:pt x="55237" y="75554"/>
                    <a:pt x="60316" y="64125"/>
                    <a:pt x="66665" y="53967"/>
                  </a:cubicBezTo>
                  <a:cubicBezTo>
                    <a:pt x="73014" y="43808"/>
                    <a:pt x="79363" y="36190"/>
                    <a:pt x="86982" y="29841"/>
                  </a:cubicBezTo>
                  <a:cubicBezTo>
                    <a:pt x="94601" y="23491"/>
                    <a:pt x="103490" y="18412"/>
                    <a:pt x="112378" y="14603"/>
                  </a:cubicBezTo>
                  <a:cubicBezTo>
                    <a:pt x="121267" y="10793"/>
                    <a:pt x="131425" y="9524"/>
                    <a:pt x="141584" y="9524"/>
                  </a:cubicBezTo>
                  <a:cubicBezTo>
                    <a:pt x="147933" y="9524"/>
                    <a:pt x="154282" y="9524"/>
                    <a:pt x="159361" y="10793"/>
                  </a:cubicBezTo>
                  <a:cubicBezTo>
                    <a:pt x="164441" y="12063"/>
                    <a:pt x="169520" y="13333"/>
                    <a:pt x="173329" y="14603"/>
                  </a:cubicBezTo>
                  <a:lnTo>
                    <a:pt x="173329" y="59046"/>
                  </a:lnTo>
                  <a:close/>
                </a:path>
              </a:pathLst>
            </a:custGeom>
            <a:solidFill>
              <a:srgbClr val="000000"/>
            </a:solidFill>
            <a:ln w="9525"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9925936F-5175-493D-A06E-2FF3A6FF2DFC}"/>
              </a:ext>
            </a:extLst>
          </p:cNvPr>
          <p:cNvPicPr>
            <a:picLocks noChangeAspect="1"/>
          </p:cNvPicPr>
          <p:nvPr userDrawn="1"/>
        </p:nvPicPr>
        <p:blipFill>
          <a:blip r:embed="rId5"/>
          <a:stretch>
            <a:fillRect/>
          </a:stretch>
        </p:blipFill>
        <p:spPr>
          <a:xfrm>
            <a:off x="2691377" y="2406774"/>
            <a:ext cx="6860256" cy="2232501"/>
          </a:xfrm>
          <a:prstGeom prst="rect">
            <a:avLst/>
          </a:prstGeom>
        </p:spPr>
      </p:pic>
    </p:spTree>
    <p:extLst>
      <p:ext uri="{BB962C8B-B14F-4D97-AF65-F5344CB8AC3E}">
        <p14:creationId xmlns:p14="http://schemas.microsoft.com/office/powerpoint/2010/main" val="25134382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943D0-EA42-4B22-82FD-5CD68A19F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3C28F7-1267-4E4D-9202-994BF8CAC7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701CB42-A448-4D74-A42B-598C35C2D01E}"/>
              </a:ext>
            </a:extLst>
          </p:cNvPr>
          <p:cNvSpPr>
            <a:spLocks noGrp="1"/>
          </p:cNvSpPr>
          <p:nvPr>
            <p:ph type="dt" sz="half" idx="10"/>
          </p:nvPr>
        </p:nvSpPr>
        <p:spPr/>
        <p:txBody>
          <a:bodyPr/>
          <a:lstStyle/>
          <a:p>
            <a:fld id="{60456910-BCE0-41C8-97DF-0F86D12BA2BD}" type="datetimeFigureOut">
              <a:rPr lang="en-US" smtClean="0"/>
              <a:t>10/15/2018</a:t>
            </a:fld>
            <a:endParaRPr lang="en-US"/>
          </a:p>
        </p:txBody>
      </p:sp>
      <p:sp>
        <p:nvSpPr>
          <p:cNvPr id="5" name="Footer Placeholder 4">
            <a:extLst>
              <a:ext uri="{FF2B5EF4-FFF2-40B4-BE49-F238E27FC236}">
                <a16:creationId xmlns:a16="http://schemas.microsoft.com/office/drawing/2014/main" id="{267C76D3-C77D-46D2-86ED-A50B6E22B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E3585-FCD3-4E3E-A7D4-360044423636}"/>
              </a:ext>
            </a:extLst>
          </p:cNvPr>
          <p:cNvSpPr>
            <a:spLocks noGrp="1"/>
          </p:cNvSpPr>
          <p:nvPr>
            <p:ph type="sldNum" sz="quarter" idx="12"/>
          </p:nvPr>
        </p:nvSpPr>
        <p:spPr/>
        <p:txBody>
          <a:bodyPr/>
          <a:lstStyle/>
          <a:p>
            <a:fld id="{D470F822-C014-401A-8BC4-BBD0125AF406}" type="slidenum">
              <a:rPr lang="en-US" smtClean="0"/>
              <a:t>‹#›</a:t>
            </a:fld>
            <a:endParaRPr lang="en-US"/>
          </a:p>
        </p:txBody>
      </p:sp>
    </p:spTree>
    <p:extLst>
      <p:ext uri="{BB962C8B-B14F-4D97-AF65-F5344CB8AC3E}">
        <p14:creationId xmlns:p14="http://schemas.microsoft.com/office/powerpoint/2010/main" val="5420267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923EF19-F8D4-4540-AD76-9DCC5C7F628A}"/>
              </a:ext>
            </a:extLst>
          </p:cNvPr>
          <p:cNvGrpSpPr/>
          <p:nvPr userDrawn="1"/>
        </p:nvGrpSpPr>
        <p:grpSpPr>
          <a:xfrm>
            <a:off x="6092952" y="0"/>
            <a:ext cx="6099049" cy="6858000"/>
            <a:chOff x="4670552" y="0"/>
            <a:chExt cx="6099049" cy="6858000"/>
          </a:xfrm>
        </p:grpSpPr>
        <p:pic>
          <p:nvPicPr>
            <p:cNvPr id="15" name="Picture 14" descr="A picture containing sky, outdoor, boat, water&#10;&#10;Description generated with very high confidence">
              <a:extLst>
                <a:ext uri="{FF2B5EF4-FFF2-40B4-BE49-F238E27FC236}">
                  <a16:creationId xmlns:a16="http://schemas.microsoft.com/office/drawing/2014/main" id="{896EB23A-2464-456B-AF2C-03C2DEBB92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750" r="6225"/>
            <a:stretch/>
          </p:blipFill>
          <p:spPr>
            <a:xfrm>
              <a:off x="4670553" y="0"/>
              <a:ext cx="6099048" cy="6858000"/>
            </a:xfrm>
            <a:prstGeom prst="rect">
              <a:avLst/>
            </a:prstGeom>
          </p:spPr>
        </p:pic>
        <p:sp>
          <p:nvSpPr>
            <p:cNvPr id="16" name="Rectangle 15">
              <a:extLst>
                <a:ext uri="{FF2B5EF4-FFF2-40B4-BE49-F238E27FC236}">
                  <a16:creationId xmlns:a16="http://schemas.microsoft.com/office/drawing/2014/main" id="{498FBC15-8F85-4830-AB10-E0C18C9FC131}"/>
                </a:ext>
              </a:extLst>
            </p:cNvPr>
            <p:cNvSpPr/>
            <p:nvPr userDrawn="1"/>
          </p:nvSpPr>
          <p:spPr bwMode="auto">
            <a:xfrm>
              <a:off x="4670552" y="0"/>
              <a:ext cx="6099048" cy="6858000"/>
            </a:xfrm>
            <a:prstGeom prst="rect">
              <a:avLst/>
            </a:prstGeom>
            <a:solidFill>
              <a:schemeClr val="accent5">
                <a:alpha val="6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invGray">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0" name="Picture 9">
            <a:extLst>
              <a:ext uri="{FF2B5EF4-FFF2-40B4-BE49-F238E27FC236}">
                <a16:creationId xmlns:a16="http://schemas.microsoft.com/office/drawing/2014/main" id="{3C670742-A8D8-4BE4-A53B-09464421BC40}"/>
              </a:ext>
            </a:extLst>
          </p:cNvPr>
          <p:cNvPicPr>
            <a:picLocks noChangeAspect="1"/>
          </p:cNvPicPr>
          <p:nvPr userDrawn="1"/>
        </p:nvPicPr>
        <p:blipFill>
          <a:blip r:embed="rId4"/>
          <a:stretch>
            <a:fillRect/>
          </a:stretch>
        </p:blipFill>
        <p:spPr>
          <a:xfrm>
            <a:off x="9038331" y="585788"/>
            <a:ext cx="2569469" cy="841250"/>
          </a:xfrm>
          <a:prstGeom prst="rect">
            <a:avLst/>
          </a:prstGeom>
        </p:spPr>
      </p:pic>
    </p:spTree>
    <p:extLst>
      <p:ext uri="{BB962C8B-B14F-4D97-AF65-F5344CB8AC3E}">
        <p14:creationId xmlns:p14="http://schemas.microsoft.com/office/powerpoint/2010/main" val="21925436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Graphic 7">
            <a:extLst>
              <a:ext uri="{FF2B5EF4-FFF2-40B4-BE49-F238E27FC236}">
                <a16:creationId xmlns:a16="http://schemas.microsoft.com/office/drawing/2014/main" id="{D553BFFE-463D-4EE5-9EBB-CB3BDDC1A54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0" y="585788"/>
            <a:ext cx="1415361" cy="301752"/>
          </a:xfrm>
          <a:prstGeom prst="rect">
            <a:avLst/>
          </a:prstGeom>
        </p:spPr>
      </p:pic>
      <p:pic>
        <p:nvPicPr>
          <p:cNvPr id="7" name="Picture 6">
            <a:extLst>
              <a:ext uri="{FF2B5EF4-FFF2-40B4-BE49-F238E27FC236}">
                <a16:creationId xmlns:a16="http://schemas.microsoft.com/office/drawing/2014/main" id="{AF99A441-B7E0-4167-B146-CECAF458B4DB}"/>
              </a:ext>
            </a:extLst>
          </p:cNvPr>
          <p:cNvPicPr>
            <a:picLocks noChangeAspect="1"/>
          </p:cNvPicPr>
          <p:nvPr userDrawn="1"/>
        </p:nvPicPr>
        <p:blipFill>
          <a:blip r:embed="rId5"/>
          <a:stretch>
            <a:fillRect/>
          </a:stretch>
        </p:blipFill>
        <p:spPr bwMode="black">
          <a:xfrm>
            <a:off x="9038331" y="585788"/>
            <a:ext cx="2569469" cy="841250"/>
          </a:xfrm>
          <a:prstGeom prst="rect">
            <a:avLst/>
          </a:prstGeom>
        </p:spPr>
      </p:pic>
    </p:spTree>
    <p:extLst>
      <p:ext uri="{BB962C8B-B14F-4D97-AF65-F5344CB8AC3E}">
        <p14:creationId xmlns:p14="http://schemas.microsoft.com/office/powerpoint/2010/main" val="19609032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1004965"/>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371230"/>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315247"/>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339174"/>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704030"/>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6930518"/>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91827738"/>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06617045"/>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7063A-E804-4AA2-89A2-D847874FBA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C48202-600A-4B6A-AFB0-532DC3E8E52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C590F6-95ED-4A9E-A301-7434E56C878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4FF0D8-D814-4727-85FB-B80150715957}"/>
              </a:ext>
            </a:extLst>
          </p:cNvPr>
          <p:cNvSpPr>
            <a:spLocks noGrp="1"/>
          </p:cNvSpPr>
          <p:nvPr>
            <p:ph type="dt" sz="half" idx="10"/>
          </p:nvPr>
        </p:nvSpPr>
        <p:spPr/>
        <p:txBody>
          <a:bodyPr/>
          <a:lstStyle/>
          <a:p>
            <a:fld id="{60456910-BCE0-41C8-97DF-0F86D12BA2BD}" type="datetimeFigureOut">
              <a:rPr lang="en-US" smtClean="0"/>
              <a:t>10/15/2018</a:t>
            </a:fld>
            <a:endParaRPr lang="en-US"/>
          </a:p>
        </p:txBody>
      </p:sp>
      <p:sp>
        <p:nvSpPr>
          <p:cNvPr id="6" name="Footer Placeholder 5">
            <a:extLst>
              <a:ext uri="{FF2B5EF4-FFF2-40B4-BE49-F238E27FC236}">
                <a16:creationId xmlns:a16="http://schemas.microsoft.com/office/drawing/2014/main" id="{3C7E5B32-598C-4C6A-9005-1B25C4AED9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A5DB9D-B6CE-4C0F-81CC-220851AD8EB0}"/>
              </a:ext>
            </a:extLst>
          </p:cNvPr>
          <p:cNvSpPr>
            <a:spLocks noGrp="1"/>
          </p:cNvSpPr>
          <p:nvPr>
            <p:ph type="sldNum" sz="quarter" idx="12"/>
          </p:nvPr>
        </p:nvSpPr>
        <p:spPr/>
        <p:txBody>
          <a:bodyPr/>
          <a:lstStyle/>
          <a:p>
            <a:fld id="{D470F822-C014-401A-8BC4-BBD0125AF406}" type="slidenum">
              <a:rPr lang="en-US" smtClean="0"/>
              <a:t>‹#›</a:t>
            </a:fld>
            <a:endParaRPr lang="en-US"/>
          </a:p>
        </p:txBody>
      </p:sp>
    </p:spTree>
    <p:extLst>
      <p:ext uri="{BB962C8B-B14F-4D97-AF65-F5344CB8AC3E}">
        <p14:creationId xmlns:p14="http://schemas.microsoft.com/office/powerpoint/2010/main" val="42942708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62351794"/>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33494085"/>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802767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1086882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2525729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de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824578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055585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693167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311523"/>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451659"/>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82F30-D53F-4E18-9933-31BE8D524F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79DBE5-C447-456B-AB01-12D286D633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1C1BAD-0A8B-4E6D-9FD9-AD06F6CC4B5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375D0B-DE62-420C-A6BB-44BD0B8866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AF6E278-79A3-44CE-9952-532540BEDB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3D98F6-9171-454D-94DA-25E31500A416}"/>
              </a:ext>
            </a:extLst>
          </p:cNvPr>
          <p:cNvSpPr>
            <a:spLocks noGrp="1"/>
          </p:cNvSpPr>
          <p:nvPr>
            <p:ph type="dt" sz="half" idx="10"/>
          </p:nvPr>
        </p:nvSpPr>
        <p:spPr/>
        <p:txBody>
          <a:bodyPr/>
          <a:lstStyle/>
          <a:p>
            <a:fld id="{60456910-BCE0-41C8-97DF-0F86D12BA2BD}" type="datetimeFigureOut">
              <a:rPr lang="en-US" smtClean="0"/>
              <a:t>10/15/2018</a:t>
            </a:fld>
            <a:endParaRPr lang="en-US"/>
          </a:p>
        </p:txBody>
      </p:sp>
      <p:sp>
        <p:nvSpPr>
          <p:cNvPr id="8" name="Footer Placeholder 7">
            <a:extLst>
              <a:ext uri="{FF2B5EF4-FFF2-40B4-BE49-F238E27FC236}">
                <a16:creationId xmlns:a16="http://schemas.microsoft.com/office/drawing/2014/main" id="{C1572307-C286-4BF8-9416-7A90197F22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A46EDF-0E07-49C4-8977-03A291F96109}"/>
              </a:ext>
            </a:extLst>
          </p:cNvPr>
          <p:cNvSpPr>
            <a:spLocks noGrp="1"/>
          </p:cNvSpPr>
          <p:nvPr>
            <p:ph type="sldNum" sz="quarter" idx="12"/>
          </p:nvPr>
        </p:nvSpPr>
        <p:spPr/>
        <p:txBody>
          <a:bodyPr/>
          <a:lstStyle/>
          <a:p>
            <a:fld id="{D470F822-C014-401A-8BC4-BBD0125AF406}" type="slidenum">
              <a:rPr lang="en-US" smtClean="0"/>
              <a:t>‹#›</a:t>
            </a:fld>
            <a:endParaRPr lang="en-US"/>
          </a:p>
        </p:txBody>
      </p:sp>
    </p:spTree>
    <p:extLst>
      <p:ext uri="{BB962C8B-B14F-4D97-AF65-F5344CB8AC3E}">
        <p14:creationId xmlns:p14="http://schemas.microsoft.com/office/powerpoint/2010/main" val="34047656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2276488"/>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invGray">
          <a:xfrm>
            <a:off x="584200" y="585788"/>
            <a:ext cx="1366245" cy="292608"/>
          </a:xfrm>
          <a:prstGeom prst="rect">
            <a:avLst/>
          </a:prstGeom>
        </p:spPr>
      </p:pic>
    </p:spTree>
    <p:extLst>
      <p:ext uri="{BB962C8B-B14F-4D97-AF65-F5344CB8AC3E}">
        <p14:creationId xmlns:p14="http://schemas.microsoft.com/office/powerpoint/2010/main" val="7142882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321612816"/>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LUE">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379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0B28C7-7D2A-47B8-86B1-15B2EBBE201D}"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E6EAD-87C0-429E-80F1-49E6D661E729}" type="slidenum">
              <a:rPr lang="en-US" smtClean="0"/>
              <a:t>‹#›</a:t>
            </a:fld>
            <a:endParaRPr lang="en-US"/>
          </a:p>
        </p:txBody>
      </p:sp>
    </p:spTree>
    <p:extLst>
      <p:ext uri="{BB962C8B-B14F-4D97-AF65-F5344CB8AC3E}">
        <p14:creationId xmlns:p14="http://schemas.microsoft.com/office/powerpoint/2010/main" val="41508398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D9D3-AFBF-4004-97CD-D92D40E782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B3A214-0129-48AE-ADA3-CC0F49ABF6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2B6902-E6EE-47D0-8A71-280339E93065}"/>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5" name="Footer Placeholder 4">
            <a:extLst>
              <a:ext uri="{FF2B5EF4-FFF2-40B4-BE49-F238E27FC236}">
                <a16:creationId xmlns:a16="http://schemas.microsoft.com/office/drawing/2014/main" id="{805F3E7E-A119-4771-B112-938CA0629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C856DB-7F16-4C00-818A-52A85B2EDF8E}"/>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1776679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27A3C-9D03-4E75-B921-1E01DF1A93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061943-F77D-41D6-AB53-6920BB8F8EF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F98E1-E16D-4850-AF65-0C09BEA00FCE}"/>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5" name="Footer Placeholder 4">
            <a:extLst>
              <a:ext uri="{FF2B5EF4-FFF2-40B4-BE49-F238E27FC236}">
                <a16:creationId xmlns:a16="http://schemas.microsoft.com/office/drawing/2014/main" id="{29FBC32C-6F3A-4D35-985A-DD4B28783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97034-EB5F-4C53-AACA-D566F8F25E83}"/>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27219256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F566-D66E-47FD-A965-E130AA9223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19A8FD-036A-4A0D-93D4-98941EBB90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949E829-A9EA-4716-AA76-8326EBDA31D6}"/>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5" name="Footer Placeholder 4">
            <a:extLst>
              <a:ext uri="{FF2B5EF4-FFF2-40B4-BE49-F238E27FC236}">
                <a16:creationId xmlns:a16="http://schemas.microsoft.com/office/drawing/2014/main" id="{8385D9F3-948F-4753-8DE7-B46E1CF5F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8161B-4523-4BA6-AEFB-033FC11FA657}"/>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12231848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6A1D9-9520-49EC-8DD9-7135D98E66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865B7F-D66A-4274-A40A-AFE03A0DA8C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0481C7-0DE4-4C0E-86D3-87254AD18F8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128444-EB92-488B-BC3D-092E306E0348}"/>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6" name="Footer Placeholder 5">
            <a:extLst>
              <a:ext uri="{FF2B5EF4-FFF2-40B4-BE49-F238E27FC236}">
                <a16:creationId xmlns:a16="http://schemas.microsoft.com/office/drawing/2014/main" id="{B2E2E4A2-8787-40E1-BAB5-D1CB4B6F92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A9211E-2C88-4936-9B73-99D779A9DE30}"/>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35421982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A68F1-C49F-46F1-9BB8-DF2480691F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289804-A6BC-460D-9446-743780EDFF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0A4235-E9FA-48F5-861D-C7CB4A1A7B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01711-41FE-4DBE-9AF2-4EF1A072B3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1587E2-4191-4A6E-AD38-C26A8BA4508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F02A2F-9531-4ECC-8899-64A04D46EC6F}"/>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8" name="Footer Placeholder 7">
            <a:extLst>
              <a:ext uri="{FF2B5EF4-FFF2-40B4-BE49-F238E27FC236}">
                <a16:creationId xmlns:a16="http://schemas.microsoft.com/office/drawing/2014/main" id="{07574CD1-0805-49F2-BC50-D217A9B64B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F18CF2-4E3D-4D4F-BDA5-6E98B8F484D9}"/>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2410662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35DF0-AC12-44BE-A011-9C74FCFBFC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CED7FA-AB81-4EA0-9A95-957EB19A06C4}"/>
              </a:ext>
            </a:extLst>
          </p:cNvPr>
          <p:cNvSpPr>
            <a:spLocks noGrp="1"/>
          </p:cNvSpPr>
          <p:nvPr>
            <p:ph type="dt" sz="half" idx="10"/>
          </p:nvPr>
        </p:nvSpPr>
        <p:spPr/>
        <p:txBody>
          <a:bodyPr/>
          <a:lstStyle/>
          <a:p>
            <a:fld id="{60456910-BCE0-41C8-97DF-0F86D12BA2BD}" type="datetimeFigureOut">
              <a:rPr lang="en-US" smtClean="0"/>
              <a:t>10/15/2018</a:t>
            </a:fld>
            <a:endParaRPr lang="en-US"/>
          </a:p>
        </p:txBody>
      </p:sp>
      <p:sp>
        <p:nvSpPr>
          <p:cNvPr id="4" name="Footer Placeholder 3">
            <a:extLst>
              <a:ext uri="{FF2B5EF4-FFF2-40B4-BE49-F238E27FC236}">
                <a16:creationId xmlns:a16="http://schemas.microsoft.com/office/drawing/2014/main" id="{330F2A9A-C2B2-4824-B73C-9E4834E93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9AA384-9A82-4DCA-9F94-7398531084AB}"/>
              </a:ext>
            </a:extLst>
          </p:cNvPr>
          <p:cNvSpPr>
            <a:spLocks noGrp="1"/>
          </p:cNvSpPr>
          <p:nvPr>
            <p:ph type="sldNum" sz="quarter" idx="12"/>
          </p:nvPr>
        </p:nvSpPr>
        <p:spPr/>
        <p:txBody>
          <a:bodyPr/>
          <a:lstStyle/>
          <a:p>
            <a:fld id="{D470F822-C014-401A-8BC4-BBD0125AF406}" type="slidenum">
              <a:rPr lang="en-US" smtClean="0"/>
              <a:t>‹#›</a:t>
            </a:fld>
            <a:endParaRPr lang="en-US"/>
          </a:p>
        </p:txBody>
      </p:sp>
    </p:spTree>
    <p:extLst>
      <p:ext uri="{BB962C8B-B14F-4D97-AF65-F5344CB8AC3E}">
        <p14:creationId xmlns:p14="http://schemas.microsoft.com/office/powerpoint/2010/main" val="7900040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AED3E-489F-4C88-A2BD-4C807DD73F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BC8E98-C6D5-4EDA-AC48-2679831BD3F8}"/>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4" name="Footer Placeholder 3">
            <a:extLst>
              <a:ext uri="{FF2B5EF4-FFF2-40B4-BE49-F238E27FC236}">
                <a16:creationId xmlns:a16="http://schemas.microsoft.com/office/drawing/2014/main" id="{18693873-28B0-4B26-9B05-C76F5C46CF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18B20B-09C7-4D5B-A663-EA80B81A7EE9}"/>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14837766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37350B-39C8-400C-9094-2E9B07F3A21F}"/>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3" name="Footer Placeholder 2">
            <a:extLst>
              <a:ext uri="{FF2B5EF4-FFF2-40B4-BE49-F238E27FC236}">
                <a16:creationId xmlns:a16="http://schemas.microsoft.com/office/drawing/2014/main" id="{DE3ED567-046F-4A52-A3C1-5E39F96F89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5D4F18-ABB7-4CBF-8947-65DFE063DA40}"/>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42175455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71D2B-F266-4D43-B42E-1917C1037B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D5989F-EFB5-4B06-8B58-EB237937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6D0BE6-4D9B-4BED-903C-A4F417B4B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BEF032-AB79-4AA4-A066-C51A3704A4C0}"/>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6" name="Footer Placeholder 5">
            <a:extLst>
              <a:ext uri="{FF2B5EF4-FFF2-40B4-BE49-F238E27FC236}">
                <a16:creationId xmlns:a16="http://schemas.microsoft.com/office/drawing/2014/main" id="{21A1A04D-221C-4F41-9689-F93D754A6D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546A9-64F8-4806-8311-613780388350}"/>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11481579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CE2A3-93E1-4073-9DE8-C2840F7EF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F0FA9D-55D4-4997-9EE5-4ABF9FFF0B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959AD8-4DC4-4B40-B9F7-18C5F3F15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E58F01-AEC3-4C4F-8A75-FBBB4F2AA7B7}"/>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6" name="Footer Placeholder 5">
            <a:extLst>
              <a:ext uri="{FF2B5EF4-FFF2-40B4-BE49-F238E27FC236}">
                <a16:creationId xmlns:a16="http://schemas.microsoft.com/office/drawing/2014/main" id="{6120D8E9-47D9-44A7-902C-5B859D37BC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0AD76-8395-411D-865C-DC3A9FDA5F6F}"/>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17175671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84FE-C503-435C-A836-56D2CE1F7D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494F7E-D901-49BE-AD71-3F0C4F7C68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1F0AA2-CA26-4925-98A2-CB5E40D6B930}"/>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5" name="Footer Placeholder 4">
            <a:extLst>
              <a:ext uri="{FF2B5EF4-FFF2-40B4-BE49-F238E27FC236}">
                <a16:creationId xmlns:a16="http://schemas.microsoft.com/office/drawing/2014/main" id="{48619F0E-1958-41FA-929E-F7040AE44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D689F-9990-4B07-9E4D-C1C74856DD02}"/>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7859602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0EE821-7F49-47CA-9071-28F33A809F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C791F2-3399-4A3E-B2EE-6A74ACC8218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0D93CE-F718-4572-9094-116903A28A41}"/>
              </a:ext>
            </a:extLst>
          </p:cNvPr>
          <p:cNvSpPr>
            <a:spLocks noGrp="1"/>
          </p:cNvSpPr>
          <p:nvPr>
            <p:ph type="dt" sz="half" idx="10"/>
          </p:nvPr>
        </p:nvSpPr>
        <p:spPr/>
        <p:txBody>
          <a:bodyPr/>
          <a:lstStyle/>
          <a:p>
            <a:fld id="{C1B6E0C3-2341-4B09-980B-44B9942C801F}" type="datetimeFigureOut">
              <a:rPr lang="en-US" smtClean="0"/>
              <a:t>10/15/2018</a:t>
            </a:fld>
            <a:endParaRPr lang="en-US"/>
          </a:p>
        </p:txBody>
      </p:sp>
      <p:sp>
        <p:nvSpPr>
          <p:cNvPr id="5" name="Footer Placeholder 4">
            <a:extLst>
              <a:ext uri="{FF2B5EF4-FFF2-40B4-BE49-F238E27FC236}">
                <a16:creationId xmlns:a16="http://schemas.microsoft.com/office/drawing/2014/main" id="{733345CC-3B41-41D2-A2C5-E1879733E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458578-269D-40A8-ABB8-59FC460A5128}"/>
              </a:ext>
            </a:extLst>
          </p:cNvPr>
          <p:cNvSpPr>
            <a:spLocks noGrp="1"/>
          </p:cNvSpPr>
          <p:nvPr>
            <p:ph type="sldNum" sz="quarter" idx="12"/>
          </p:nvPr>
        </p:nvSpPr>
        <p:spPr/>
        <p:txBody>
          <a:bodyPr/>
          <a:lstStyle/>
          <a:p>
            <a:fld id="{0DF87CAA-2423-472C-B867-1BE379220DF5}" type="slidenum">
              <a:rPr lang="en-US" smtClean="0"/>
              <a:t>‹#›</a:t>
            </a:fld>
            <a:endParaRPr lang="en-US"/>
          </a:p>
        </p:txBody>
      </p:sp>
    </p:spTree>
    <p:extLst>
      <p:ext uri="{BB962C8B-B14F-4D97-AF65-F5344CB8AC3E}">
        <p14:creationId xmlns:p14="http://schemas.microsoft.com/office/powerpoint/2010/main" val="37193331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LUE">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694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Walki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640" t="10375" r="11903" b="15815"/>
          <a:stretch/>
        </p:blipFill>
        <p:spPr>
          <a:xfrm>
            <a:off x="0" y="0"/>
            <a:ext cx="12191377" cy="6858623"/>
          </a:xfrm>
          <a:prstGeom prst="rect">
            <a:avLst/>
          </a:prstGeom>
        </p:spPr>
      </p:pic>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userDrawn="1"/>
        </p:nvSpPr>
        <p:spPr bwMode="invGray">
          <a:xfrm>
            <a:off x="0" y="0"/>
            <a:ext cx="12191377" cy="6858623"/>
          </a:xfrm>
          <a:prstGeom prst="rect">
            <a:avLst/>
          </a:prstGeom>
          <a:solidFill>
            <a:srgbClr val="000000">
              <a:alpha val="2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239" y="2095412"/>
            <a:ext cx="6276530" cy="1772525"/>
          </a:xfrm>
          <a:noFill/>
        </p:spPr>
        <p:txBody>
          <a:bodyPr lIns="146304" tIns="91440" rIns="146304" bIns="91440" anchor="t" anchorCtr="0"/>
          <a:lstStyle>
            <a:lvl1pPr>
              <a:defRPr sz="5294" spc="-98" baseline="0">
                <a:gradFill>
                  <a:gsLst>
                    <a:gs pos="84066">
                      <a:srgbClr val="FFFFFF"/>
                    </a:gs>
                    <a:gs pos="57576">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9239" y="3877277"/>
            <a:ext cx="6276530" cy="1677043"/>
          </a:xfrm>
        </p:spPr>
        <p:txBody>
          <a:bodyPr tIns="109728" bIns="109728">
            <a:noAutofit/>
          </a:bodyPr>
          <a:lstStyle>
            <a:lvl1pPr marL="0" indent="0">
              <a:spcBef>
                <a:spcPts val="0"/>
              </a:spcBef>
              <a:buNone/>
              <a:defRPr sz="2353" baseline="0">
                <a:gradFill>
                  <a:gsLst>
                    <a:gs pos="84066">
                      <a:srgbClr val="FFFFFF"/>
                    </a:gs>
                    <a:gs pos="57576">
                      <a:srgbClr val="FFFFFF"/>
                    </a:gs>
                  </a:gsLst>
                  <a:lin ang="5400000" scaled="0"/>
                </a:gradFill>
                <a:latin typeface="+mn-lt"/>
              </a:defRPr>
            </a:lvl1pPr>
          </a:lstStyle>
          <a:p>
            <a:pPr lvl="0"/>
            <a:r>
              <a:rPr lang="en-US"/>
              <a:t>Presenter | Date</a:t>
            </a:r>
          </a:p>
        </p:txBody>
      </p:sp>
      <p:pic>
        <p:nvPicPr>
          <p:cNvPr id="8" name="Picture 7"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White">
          <a:xfrm>
            <a:off x="448585" y="6122089"/>
            <a:ext cx="1254995" cy="267709"/>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8586" y="6073351"/>
            <a:ext cx="1434641" cy="314582"/>
          </a:xfrm>
          <a:prstGeom prst="rect">
            <a:avLst/>
          </a:prstGeom>
        </p:spPr>
      </p:pic>
    </p:spTree>
    <p:extLst>
      <p:ext uri="{BB962C8B-B14F-4D97-AF65-F5344CB8AC3E}">
        <p14:creationId xmlns:p14="http://schemas.microsoft.com/office/powerpoint/2010/main" val="28700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Walkin">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9260" t="21052" r="16640" b="16410"/>
          <a:stretch/>
        </p:blipFill>
        <p:spPr>
          <a:xfrm>
            <a:off x="0" y="0"/>
            <a:ext cx="12191377" cy="6858623"/>
          </a:xfrm>
          <a:prstGeom prst="rect">
            <a:avLst/>
          </a:prstGeom>
        </p:spPr>
      </p:pic>
      <p:sp>
        <p:nvSpPr>
          <p:cNvPr id="10" name="Rectangle 9"/>
          <p:cNvSpPr/>
          <p:nvPr userDrawn="1"/>
        </p:nvSpPr>
        <p:spPr bwMode="gray">
          <a:xfrm>
            <a:off x="0" y="0"/>
            <a:ext cx="12191377" cy="6858623"/>
          </a:xfrm>
          <a:prstGeom prst="rect">
            <a:avLst/>
          </a:prstGeom>
          <a:solidFill>
            <a:srgbClr val="000000">
              <a:alpha val="1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92768"/>
            <a:ext cx="6276530" cy="878621"/>
          </a:xfrm>
          <a:noFill/>
        </p:spPr>
        <p:txBody>
          <a:bodyPr lIns="146304" tIns="91440" rIns="146304" bIns="91440" anchor="t" anchorCtr="0"/>
          <a:lstStyle>
            <a:lvl1pPr>
              <a:defRPr sz="5294" spc="-98" baseline="0">
                <a:gradFill>
                  <a:gsLst>
                    <a:gs pos="57576">
                      <a:srgbClr val="FFFFFF"/>
                    </a:gs>
                    <a:gs pos="35000">
                      <a:srgbClr val="FFFFFF"/>
                    </a:gs>
                  </a:gsLst>
                  <a:lin ang="5400000" scaled="0"/>
                </a:gradFill>
              </a:defRPr>
            </a:lvl1pPr>
          </a:lstStyle>
          <a:p>
            <a:r>
              <a:rPr lang="en-US"/>
              <a:t>Event name here</a:t>
            </a:r>
          </a:p>
        </p:txBody>
      </p:sp>
      <p:sp>
        <p:nvSpPr>
          <p:cNvPr id="3" name="Text Placeholder 2"/>
          <p:cNvSpPr>
            <a:spLocks noGrp="1"/>
          </p:cNvSpPr>
          <p:nvPr>
            <p:ph type="body" sz="quarter" idx="14" hasCustomPrompt="1"/>
          </p:nvPr>
        </p:nvSpPr>
        <p:spPr bwMode="auto">
          <a:xfrm>
            <a:off x="267683" y="3003449"/>
            <a:ext cx="6276530" cy="717249"/>
          </a:xfrm>
        </p:spPr>
        <p:txBody>
          <a:bodyPr tIns="109728" bIns="109728">
            <a:noAutofit/>
          </a:bodyPr>
          <a:lstStyle>
            <a:lvl1pPr marL="0" indent="0">
              <a:spcBef>
                <a:spcPts val="0"/>
              </a:spcBef>
              <a:buNone/>
              <a:defRPr sz="2353">
                <a:gradFill>
                  <a:gsLst>
                    <a:gs pos="57576">
                      <a:srgbClr val="FFFFFF"/>
                    </a:gs>
                    <a:gs pos="35000">
                      <a:srgbClr val="FFFFFF"/>
                    </a:gs>
                  </a:gsLst>
                  <a:lin ang="5400000" scaled="0"/>
                </a:gradFill>
                <a:latin typeface="+mn-lt"/>
              </a:defRPr>
            </a:lvl1pPr>
          </a:lstStyle>
          <a:p>
            <a:pPr lvl="0"/>
            <a:r>
              <a:rPr lang="en-US"/>
              <a:t>City | Date</a:t>
            </a:r>
          </a:p>
        </p:txBody>
      </p:sp>
      <p:pic>
        <p:nvPicPr>
          <p:cNvPr id="8" name="Picture 7"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White">
          <a:xfrm>
            <a:off x="448585" y="6122089"/>
            <a:ext cx="1254995" cy="267709"/>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8586" y="6073351"/>
            <a:ext cx="1434641" cy="314582"/>
          </a:xfrm>
          <a:prstGeom prst="rect">
            <a:avLst/>
          </a:prstGeom>
        </p:spPr>
      </p:pic>
    </p:spTree>
    <p:extLst>
      <p:ext uri="{BB962C8B-B14F-4D97-AF65-F5344CB8AC3E}">
        <p14:creationId xmlns:p14="http://schemas.microsoft.com/office/powerpoint/2010/main" val="225431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96492"/>
            <a:ext cx="6276530" cy="1793104"/>
          </a:xfrm>
          <a:noFill/>
        </p:spPr>
        <p:txBody>
          <a:bodyPr lIns="146304" tIns="91440" rIns="146304" bIns="91440" anchor="t" anchorCtr="0"/>
          <a:lstStyle>
            <a:lvl1pPr>
              <a:defRPr sz="5294" spc="-98"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1793104"/>
          </a:xfrm>
        </p:spPr>
        <p:txBody>
          <a:bodyPr tIns="109728" bIns="109728">
            <a:noAutofit/>
          </a:bodyPr>
          <a:lstStyle>
            <a:lvl1pPr marL="0" indent="0">
              <a:spcBef>
                <a:spcPts val="0"/>
              </a:spcBef>
              <a:buNone/>
              <a:defRPr sz="3137">
                <a:gradFill>
                  <a:gsLst>
                    <a:gs pos="57576">
                      <a:srgbClr val="FFFFFF"/>
                    </a:gs>
                    <a:gs pos="35000">
                      <a:srgbClr val="FFFFFF"/>
                    </a:gs>
                  </a:gsLst>
                  <a:lin ang="5400000" scaled="0"/>
                </a:gradFill>
              </a:defRPr>
            </a:lvl1pPr>
          </a:lstStyle>
          <a:p>
            <a:pPr lvl="0"/>
            <a:r>
              <a:rPr lang="en-US"/>
              <a:t>Speaker Name</a:t>
            </a:r>
          </a:p>
        </p:txBody>
      </p:sp>
      <p:pic>
        <p:nvPicPr>
          <p:cNvPr id="7" name="Picture 6"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48585" y="6122089"/>
            <a:ext cx="1254995" cy="267709"/>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48586" y="6073351"/>
            <a:ext cx="1434641" cy="314582"/>
          </a:xfrm>
          <a:prstGeom prst="rect">
            <a:avLst/>
          </a:prstGeom>
        </p:spPr>
      </p:pic>
    </p:spTree>
    <p:extLst>
      <p:ext uri="{BB962C8B-B14F-4D97-AF65-F5344CB8AC3E}">
        <p14:creationId xmlns:p14="http://schemas.microsoft.com/office/powerpoint/2010/main" val="391526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594490-BDF6-413B-AAB7-D11542AC1E31}"/>
              </a:ext>
            </a:extLst>
          </p:cNvPr>
          <p:cNvSpPr>
            <a:spLocks noGrp="1"/>
          </p:cNvSpPr>
          <p:nvPr>
            <p:ph type="dt" sz="half" idx="10"/>
          </p:nvPr>
        </p:nvSpPr>
        <p:spPr/>
        <p:txBody>
          <a:bodyPr/>
          <a:lstStyle/>
          <a:p>
            <a:fld id="{60456910-BCE0-41C8-97DF-0F86D12BA2BD}" type="datetimeFigureOut">
              <a:rPr lang="en-US" smtClean="0"/>
              <a:t>10/15/2018</a:t>
            </a:fld>
            <a:endParaRPr lang="en-US"/>
          </a:p>
        </p:txBody>
      </p:sp>
      <p:sp>
        <p:nvSpPr>
          <p:cNvPr id="3" name="Footer Placeholder 2">
            <a:extLst>
              <a:ext uri="{FF2B5EF4-FFF2-40B4-BE49-F238E27FC236}">
                <a16:creationId xmlns:a16="http://schemas.microsoft.com/office/drawing/2014/main" id="{E968CA99-78FB-4DCE-AA7A-9FC9719ECC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E506C3-E949-4FD3-B438-1CC8DD0AFD5F}"/>
              </a:ext>
            </a:extLst>
          </p:cNvPr>
          <p:cNvSpPr>
            <a:spLocks noGrp="1"/>
          </p:cNvSpPr>
          <p:nvPr>
            <p:ph type="sldNum" sz="quarter" idx="12"/>
          </p:nvPr>
        </p:nvSpPr>
        <p:spPr/>
        <p:txBody>
          <a:bodyPr/>
          <a:lstStyle/>
          <a:p>
            <a:fld id="{D470F822-C014-401A-8BC4-BBD0125AF406}" type="slidenum">
              <a:rPr lang="en-US" smtClean="0"/>
              <a:t>‹#›</a:t>
            </a:fld>
            <a:endParaRPr lang="en-US"/>
          </a:p>
        </p:txBody>
      </p:sp>
    </p:spTree>
    <p:extLst>
      <p:ext uri="{BB962C8B-B14F-4D97-AF65-F5344CB8AC3E}">
        <p14:creationId xmlns:p14="http://schemas.microsoft.com/office/powerpoint/2010/main" val="32042272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93526"/>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hidden="1"/>
          <p:cNvPicPr>
            <a:picLocks noChangeAspect="1"/>
          </p:cNvPicPr>
          <p:nvPr userDrawn="1"/>
        </p:nvPicPr>
        <p:blipFill>
          <a:blip r:embed="rId2"/>
          <a:stretch>
            <a:fillRect/>
          </a:stretch>
        </p:blipFill>
        <p:spPr>
          <a:xfrm>
            <a:off x="448585" y="6121376"/>
            <a:ext cx="1254995" cy="26913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8586" y="6073351"/>
            <a:ext cx="1434641" cy="314582"/>
          </a:xfrm>
          <a:prstGeom prst="rect">
            <a:avLst/>
          </a:prstGeom>
        </p:spPr>
      </p:pic>
    </p:spTree>
    <p:extLst>
      <p:ext uri="{BB962C8B-B14F-4D97-AF65-F5344CB8AC3E}">
        <p14:creationId xmlns:p14="http://schemas.microsoft.com/office/powerpoint/2010/main" val="28718769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513564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53589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0046578"/>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004914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378264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529714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049556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14527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023723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6208-FD93-4AB5-9BCD-9C991F422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553778-8E12-46B7-BF8B-8DF6354B14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F5647A-AE3A-498B-9944-8DA3AB8A52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279F1E-B4A7-4AE8-ACF1-2C329F6CA91B}"/>
              </a:ext>
            </a:extLst>
          </p:cNvPr>
          <p:cNvSpPr>
            <a:spLocks noGrp="1"/>
          </p:cNvSpPr>
          <p:nvPr>
            <p:ph type="dt" sz="half" idx="10"/>
          </p:nvPr>
        </p:nvSpPr>
        <p:spPr/>
        <p:txBody>
          <a:bodyPr/>
          <a:lstStyle/>
          <a:p>
            <a:fld id="{60456910-BCE0-41C8-97DF-0F86D12BA2BD}" type="datetimeFigureOut">
              <a:rPr lang="en-US" smtClean="0"/>
              <a:t>10/15/2018</a:t>
            </a:fld>
            <a:endParaRPr lang="en-US"/>
          </a:p>
        </p:txBody>
      </p:sp>
      <p:sp>
        <p:nvSpPr>
          <p:cNvPr id="6" name="Footer Placeholder 5">
            <a:extLst>
              <a:ext uri="{FF2B5EF4-FFF2-40B4-BE49-F238E27FC236}">
                <a16:creationId xmlns:a16="http://schemas.microsoft.com/office/drawing/2014/main" id="{761B9307-F4E2-4EB4-AE06-044DB62AA1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183318-6597-41A0-9D25-C9660A8340DE}"/>
              </a:ext>
            </a:extLst>
          </p:cNvPr>
          <p:cNvSpPr>
            <a:spLocks noGrp="1"/>
          </p:cNvSpPr>
          <p:nvPr>
            <p:ph type="sldNum" sz="quarter" idx="12"/>
          </p:nvPr>
        </p:nvSpPr>
        <p:spPr/>
        <p:txBody>
          <a:bodyPr/>
          <a:lstStyle/>
          <a:p>
            <a:fld id="{D470F822-C014-401A-8BC4-BBD0125AF406}" type="slidenum">
              <a:rPr lang="en-US" smtClean="0"/>
              <a:t>‹#›</a:t>
            </a:fld>
            <a:endParaRPr lang="en-US"/>
          </a:p>
        </p:txBody>
      </p:sp>
    </p:spTree>
    <p:extLst>
      <p:ext uri="{BB962C8B-B14F-4D97-AF65-F5344CB8AC3E}">
        <p14:creationId xmlns:p14="http://schemas.microsoft.com/office/powerpoint/2010/main" val="19992488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40247329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8054407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accent1"/>
                    </a:gs>
                    <a:gs pos="0">
                      <a:schemeClr val="accent1"/>
                    </a:gs>
                  </a:gsLst>
                  <a:lin ang="5400000" scaled="0"/>
                </a:gradFill>
              </a:defRPr>
            </a:lvl1pPr>
          </a:lstStyle>
          <a:p>
            <a:r>
              <a:rPr lang="en-US"/>
              <a:t>Section title</a:t>
            </a:r>
          </a:p>
        </p:txBody>
      </p:sp>
    </p:spTree>
    <p:extLst>
      <p:ext uri="{BB962C8B-B14F-4D97-AF65-F5344CB8AC3E}">
        <p14:creationId xmlns:p14="http://schemas.microsoft.com/office/powerpoint/2010/main" val="248526871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356972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5611473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itle 1"/>
          <p:cNvSpPr>
            <a:spLocks noGrp="1"/>
          </p:cNvSpPr>
          <p:nvPr>
            <p:ph type="title"/>
          </p:nvPr>
        </p:nvSpPr>
        <p:spPr>
          <a:xfrm>
            <a:off x="269241" y="289511"/>
            <a:ext cx="5378548" cy="899665"/>
          </a:xfrm>
        </p:spPr>
        <p:txBody>
          <a:bodyPr/>
          <a:lstStyle/>
          <a:p>
            <a:r>
              <a:rPr lang="en-US"/>
              <a:t>Click to edit Master title style</a:t>
            </a:r>
          </a:p>
        </p:txBody>
      </p:sp>
      <p:sp>
        <p:nvSpPr>
          <p:cNvPr id="6" name="Text Placeholder 5"/>
          <p:cNvSpPr>
            <a:spLocks noGrp="1"/>
          </p:cNvSpPr>
          <p:nvPr>
            <p:ph type="body" sz="quarter" idx="11"/>
          </p:nvPr>
        </p:nvSpPr>
        <p:spPr>
          <a:xfrm>
            <a:off x="269239" y="1197326"/>
            <a:ext cx="5377478"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643895"/>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213612"/>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0327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9918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74135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BEA05-A209-4B69-A0D6-DEF56EDC2A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5B75B9-D2A4-4C8E-9649-41F8A4899D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3ACD25-8470-4221-943D-2F5EF7D6A9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6E5938-A83C-4B64-9AA1-B8BB41BAF6D0}"/>
              </a:ext>
            </a:extLst>
          </p:cNvPr>
          <p:cNvSpPr>
            <a:spLocks noGrp="1"/>
          </p:cNvSpPr>
          <p:nvPr>
            <p:ph type="dt" sz="half" idx="10"/>
          </p:nvPr>
        </p:nvSpPr>
        <p:spPr/>
        <p:txBody>
          <a:bodyPr/>
          <a:lstStyle/>
          <a:p>
            <a:fld id="{60456910-BCE0-41C8-97DF-0F86D12BA2BD}" type="datetimeFigureOut">
              <a:rPr lang="en-US" smtClean="0"/>
              <a:t>10/15/2018</a:t>
            </a:fld>
            <a:endParaRPr lang="en-US"/>
          </a:p>
        </p:txBody>
      </p:sp>
      <p:sp>
        <p:nvSpPr>
          <p:cNvPr id="6" name="Footer Placeholder 5">
            <a:extLst>
              <a:ext uri="{FF2B5EF4-FFF2-40B4-BE49-F238E27FC236}">
                <a16:creationId xmlns:a16="http://schemas.microsoft.com/office/drawing/2014/main" id="{180E5A98-81E7-4D37-B27B-94B6BAC347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5F5B01-B54B-4C49-AEC5-A412BE33821F}"/>
              </a:ext>
            </a:extLst>
          </p:cNvPr>
          <p:cNvSpPr>
            <a:spLocks noGrp="1"/>
          </p:cNvSpPr>
          <p:nvPr>
            <p:ph type="sldNum" sz="quarter" idx="12"/>
          </p:nvPr>
        </p:nvSpPr>
        <p:spPr/>
        <p:txBody>
          <a:bodyPr/>
          <a:lstStyle/>
          <a:p>
            <a:fld id="{D470F822-C014-401A-8BC4-BBD0125AF406}" type="slidenum">
              <a:rPr lang="en-US" smtClean="0"/>
              <a:t>‹#›</a:t>
            </a:fld>
            <a:endParaRPr lang="en-US"/>
          </a:p>
        </p:txBody>
      </p:sp>
    </p:spTree>
    <p:extLst>
      <p:ext uri="{BB962C8B-B14F-4D97-AF65-F5344CB8AC3E}">
        <p14:creationId xmlns:p14="http://schemas.microsoft.com/office/powerpoint/2010/main" val="41477733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2015 Microsoft Corporation. All rights reserved. </a:t>
            </a:r>
          </a:p>
        </p:txBody>
      </p:sp>
      <p:pic>
        <p:nvPicPr>
          <p:cNvPr id="4" name="Picture 3"/>
          <p:cNvPicPr>
            <a:picLocks noChangeAspect="1"/>
          </p:cNvPicPr>
          <p:nvPr userDrawn="1"/>
        </p:nvPicPr>
        <p:blipFill>
          <a:blip r:embed="rId2"/>
          <a:stretch>
            <a:fillRect/>
          </a:stretch>
        </p:blipFill>
        <p:spPr bwMode="black">
          <a:xfrm>
            <a:off x="450203" y="3083652"/>
            <a:ext cx="3227129" cy="692057"/>
          </a:xfrm>
          <a:prstGeom prst="rect">
            <a:avLst/>
          </a:prstGeom>
        </p:spPr>
      </p:pic>
    </p:spTree>
    <p:extLst>
      <p:ext uri="{BB962C8B-B14F-4D97-AF65-F5344CB8AC3E}">
        <p14:creationId xmlns:p14="http://schemas.microsoft.com/office/powerpoint/2010/main" val="3629076627"/>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2015 Microsoft Corporation. All rights reserved. </a:t>
            </a:r>
          </a:p>
        </p:txBody>
      </p:sp>
      <p:pic>
        <p:nvPicPr>
          <p:cNvPr id="4" name="Picture 3"/>
          <p:cNvPicPr>
            <a:picLocks noChangeAspect="1"/>
          </p:cNvPicPr>
          <p:nvPr userDrawn="1"/>
        </p:nvPicPr>
        <p:blipFill>
          <a:blip r:embed="rId2"/>
          <a:stretch>
            <a:fillRect/>
          </a:stretch>
        </p:blipFill>
        <p:spPr bwMode="black">
          <a:xfrm>
            <a:off x="450205" y="3083652"/>
            <a:ext cx="3227129" cy="692059"/>
          </a:xfrm>
          <a:prstGeom prst="rect">
            <a:avLst/>
          </a:prstGeom>
        </p:spPr>
      </p:pic>
    </p:spTree>
    <p:extLst>
      <p:ext uri="{BB962C8B-B14F-4D97-AF65-F5344CB8AC3E}">
        <p14:creationId xmlns:p14="http://schemas.microsoft.com/office/powerpoint/2010/main" val="36289388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2996527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onfidentiality">
    <p:bg>
      <p:bgRef idx="1001">
        <a:schemeClr val="bg1"/>
      </p:bgRef>
    </p:bg>
    <p:spTree>
      <p:nvGrpSpPr>
        <p:cNvPr id="1" name=""/>
        <p:cNvGrpSpPr/>
        <p:nvPr/>
      </p:nvGrpSpPr>
      <p:grpSpPr>
        <a:xfrm>
          <a:off x="0" y="0"/>
          <a:ext cx="0" cy="0"/>
          <a:chOff x="0" y="0"/>
          <a:chExt cx="0" cy="0"/>
        </a:xfrm>
      </p:grpSpPr>
      <p:sp>
        <p:nvSpPr>
          <p:cNvPr id="5" name="TextBox 4"/>
          <p:cNvSpPr txBox="1"/>
          <p:nvPr userDrawn="1"/>
        </p:nvSpPr>
        <p:spPr>
          <a:xfrm>
            <a:off x="186431" y="586460"/>
            <a:ext cx="11860567" cy="5886420"/>
          </a:xfrm>
          <a:prstGeom prst="rect">
            <a:avLst/>
          </a:prstGeom>
          <a:noFill/>
        </p:spPr>
        <p:txBody>
          <a:bodyPr wrap="square" rtlCol="0">
            <a:spAutoFit/>
          </a:bodyPr>
          <a:lstStyle/>
          <a:p>
            <a:pPr marL="609327" lvl="1" algn="ctr" defTabSz="1218651">
              <a:spcAft>
                <a:spcPts val="800"/>
              </a:spcAft>
            </a:pPr>
            <a:r>
              <a:rPr lang="en-IE" sz="1765">
                <a:latin typeface="Segoe UI Light" panose="020B0502040204020203" pitchFamily="34" charset="0"/>
                <a:cs typeface="Segoe UI Light" panose="020B0502040204020203" pitchFamily="34" charset="0"/>
              </a:rPr>
              <a:t>A Friendly Reminder…</a:t>
            </a:r>
          </a:p>
          <a:p>
            <a:pPr marL="609327" lvl="1" algn="ctr" defTabSz="1218651">
              <a:spcAft>
                <a:spcPts val="800"/>
              </a:spcAft>
            </a:pPr>
            <a:r>
              <a:rPr lang="en-IE" sz="2353">
                <a:latin typeface="Segoe UI Light" panose="020B0502040204020203" pitchFamily="34" charset="0"/>
                <a:cs typeface="Segoe UI Light" panose="020B0502040204020203" pitchFamily="34" charset="0"/>
              </a:rPr>
              <a:t>MICROSOFT CONFIDENTIAL – for TAP discussion purposes only.</a:t>
            </a:r>
          </a:p>
          <a:p>
            <a:pPr marL="380844" indent="-380844" defTabSz="1218651">
              <a:buFont typeface="Wingdings" panose="05000000000000000000" pitchFamily="2" charset="2"/>
              <a:buChar char="§"/>
            </a:pPr>
            <a:r>
              <a:rPr lang="en-IE" sz="1400">
                <a:latin typeface="Segoe UI Light" panose="020B0502040204020203" pitchFamily="34" charset="0"/>
                <a:cs typeface="Segoe UI Light" panose="020B0502040204020203" pitchFamily="34" charset="0"/>
              </a:rPr>
              <a:t>The information contained in this presentation is Microsoft “Confidential Information” subject to confidentiality and non-disclosure obligations between your company and Microsoft. You may not disclose any of the information in this presentation to any third party without Microsoft’s prior written consent.</a:t>
            </a:r>
          </a:p>
          <a:p>
            <a:pPr marL="380844" indent="-380844" defTabSz="1218651">
              <a:buFont typeface="Wingdings" panose="05000000000000000000" pitchFamily="2" charset="2"/>
              <a:buChar char="§"/>
            </a:pPr>
            <a:r>
              <a:rPr lang="en-IE" sz="1400">
                <a:latin typeface="Segoe UI Light" panose="020B0502040204020203" pitchFamily="34" charset="0"/>
                <a:cs typeface="Segoe UI Light" panose="020B0502040204020203" pitchFamily="34" charset="0"/>
              </a:rPr>
              <a:t>Please protect this document as securely as you would your own highly confidential information; do not distribute outside of the core team working with Microsoft, and do not post to broadly accessible shares.</a:t>
            </a:r>
          </a:p>
          <a:p>
            <a:pPr marL="380844" indent="-380844" defTabSz="1218651">
              <a:buFont typeface="Wingdings" panose="05000000000000000000" pitchFamily="2" charset="2"/>
              <a:buChar char="§"/>
            </a:pPr>
            <a:r>
              <a:rPr lang="en-US" sz="1400">
                <a:latin typeface="Segoe UI Light" panose="020B0502040204020203" pitchFamily="34" charset="0"/>
                <a:cs typeface="Segoe UI Light" panose="020B0502040204020203" pitchFamily="34" charset="0"/>
              </a:rPr>
              <a:t>This presentation is for informational purposes only as part of your engagement with the Windows product group. </a:t>
            </a:r>
            <a:r>
              <a:rPr lang="en-US" sz="1400" b="1">
                <a:latin typeface="Segoe UI Light" panose="020B0502040204020203" pitchFamily="34" charset="0"/>
                <a:cs typeface="Segoe UI Light" panose="020B0502040204020203" pitchFamily="34" charset="0"/>
              </a:rPr>
              <a:t>Microsoft makes no warranties, express or implied, in this presentation.</a:t>
            </a:r>
            <a:endParaRPr lang="en-US" sz="1400">
              <a:latin typeface="Segoe UI Light" panose="020B0502040204020203" pitchFamily="34" charset="0"/>
              <a:cs typeface="Segoe UI Light" panose="020B0502040204020203" pitchFamily="34" charset="0"/>
            </a:endParaRPr>
          </a:p>
          <a:p>
            <a:pPr marL="380844" indent="-380844" defTabSz="1218651">
              <a:buFont typeface="Wingdings" panose="05000000000000000000" pitchFamily="2" charset="2"/>
              <a:buChar char="§"/>
            </a:pPr>
            <a:r>
              <a:rPr lang="en-US" sz="1400">
                <a:latin typeface="Segoe UI Light" panose="020B0502040204020203" pitchFamily="34" charset="0"/>
                <a:cs typeface="Segoe UI Light" panose="020B0502040204020203" pitchFamily="34" charset="0"/>
              </a:rPr>
              <a:t>Nothing in this presentation modifies any of the terms and conditions of Microsoft’s written and signed agreements. This is not an offer and applicable terms and the information provided is subject to revision and may be changed at any time by Microsoft.</a:t>
            </a:r>
          </a:p>
          <a:p>
            <a:pPr marL="380844" indent="-380844" defTabSz="1218651">
              <a:buFont typeface="Wingdings" panose="05000000000000000000" pitchFamily="2" charset="2"/>
              <a:buChar char="§"/>
            </a:pPr>
            <a:r>
              <a:rPr lang="en-US" sz="1400">
                <a:latin typeface="Segoe UI Light" panose="020B0502040204020203" pitchFamily="34" charset="0"/>
                <a:cs typeface="Segoe UI Light" panose="020B0502040204020203" pitchFamily="34" charset="0"/>
              </a:rPr>
              <a:t>This document does not give you or your organization any license to any patents, trademarks, copyrights, or other intellectual property covering the subject matter in this document.</a:t>
            </a:r>
            <a:endParaRPr lang="en-IE" sz="1400">
              <a:latin typeface="Segoe UI Light" panose="020B0502040204020203" pitchFamily="34" charset="0"/>
              <a:cs typeface="Segoe UI Light" panose="020B0502040204020203" pitchFamily="34" charset="0"/>
            </a:endParaRPr>
          </a:p>
          <a:p>
            <a:pPr marL="380844" indent="-380844" defTabSz="1218651">
              <a:buFont typeface="Wingdings" panose="05000000000000000000" pitchFamily="2" charset="2"/>
              <a:buChar char="§"/>
            </a:pPr>
            <a:r>
              <a:rPr lang="en-IE" sz="1400">
                <a:latin typeface="Segoe UI Light" panose="020B0502040204020203" pitchFamily="34" charset="0"/>
                <a:cs typeface="Segoe UI Light" panose="020B0502040204020203" pitchFamily="34" charset="0"/>
              </a:rPr>
              <a:t>All processes, tools and functionality described in this presentation are proposed.</a:t>
            </a:r>
            <a:r>
              <a:rPr lang="en-US" sz="1400">
                <a:latin typeface="Segoe UI Light" panose="020B0502040204020203" pitchFamily="34" charset="0"/>
                <a:cs typeface="Segoe UI Light" panose="020B0502040204020203" pitchFamily="34" charset="0"/>
              </a:rPr>
              <a:t> </a:t>
            </a:r>
          </a:p>
          <a:p>
            <a:pPr marL="380844" indent="-380844" defTabSz="1218651">
              <a:buFont typeface="Wingdings" panose="05000000000000000000" pitchFamily="2" charset="2"/>
              <a:buChar char="§"/>
            </a:pPr>
            <a:r>
              <a:rPr lang="en-US" sz="1400">
                <a:latin typeface="Segoe UI Light" panose="020B0502040204020203" pitchFamily="34" charset="0"/>
                <a:cs typeface="Segoe UI Light" panose="020B0502040204020203" pitchFamily="34" charset="0"/>
              </a:rPr>
              <a:t>The information contained in this presentation represents the current view of Microsoft on the issues discussed as of the date of presentation. Because Microsoft must respond to changing market conditions, it should not be interpreted to be a commitment on the part of Microsoft, and Microsoft cannot guarantee the accuracy of any information presented after the date of presentation.</a:t>
            </a:r>
          </a:p>
          <a:p>
            <a:pPr marL="380844" indent="-380844" defTabSz="1218651">
              <a:buFont typeface="Wingdings" panose="05000000000000000000" pitchFamily="2" charset="2"/>
              <a:buChar char="§"/>
            </a:pPr>
            <a:r>
              <a:rPr lang="en-US" sz="1400">
                <a:latin typeface="Segoe UI Light" panose="020B0502040204020203" pitchFamily="34" charset="0"/>
                <a:cs typeface="Segoe UI Light" panose="020B0502040204020203" pitchFamily="34" charset="0"/>
              </a:rPr>
              <a:t>Complying with all applicable copyright laws is the responsibility of the user. Without limiting the rights under copyright, no part of this presentation may be reproduced, stored in or introduced into a retrieval system, or transmitted in any form or by any means (electronic, mechanical, photocopying, recording, or otherwise), or for any purpose, without the express written permission of Microsoft Corporation.</a:t>
            </a:r>
          </a:p>
          <a:p>
            <a:pPr marL="380844" indent="-380844" defTabSz="1218651">
              <a:buFont typeface="Arial" pitchFamily="34" charset="0"/>
              <a:buChar char="•"/>
            </a:pPr>
            <a:endParaRPr lang="en-US" sz="1400">
              <a:latin typeface="Segoe UI Light" panose="020B0502040204020203" pitchFamily="34" charset="0"/>
              <a:cs typeface="Segoe UI Light" panose="020B0502040204020203" pitchFamily="34" charset="0"/>
            </a:endParaRPr>
          </a:p>
          <a:p>
            <a:pPr marL="387193" lvl="1" defTabSz="1218651"/>
            <a:r>
              <a:rPr lang="en-US" sz="1400">
                <a:latin typeface="Segoe UI Light" panose="020B0502040204020203" pitchFamily="34" charset="0"/>
                <a:cs typeface="Segoe UI Light" panose="020B0502040204020203" pitchFamily="34" charset="0"/>
              </a:rPr>
              <a:t>This document may contain certain security features, including both visible and invisible watermarking and unique identifiers.</a:t>
            </a:r>
          </a:p>
          <a:p>
            <a:pPr marL="387193" lvl="1" defTabSz="1218651"/>
            <a:endParaRPr lang="en-US" sz="1400">
              <a:latin typeface="Segoe UI Light" panose="020B0502040204020203" pitchFamily="34" charset="0"/>
              <a:cs typeface="Segoe UI Light" panose="020B0502040204020203" pitchFamily="34" charset="0"/>
            </a:endParaRPr>
          </a:p>
          <a:p>
            <a:pPr marL="387193" lvl="1" defTabSz="1218651"/>
            <a:r>
              <a:rPr lang="en-US" sz="1400">
                <a:latin typeface="Segoe UI Light" panose="020B0502040204020203" pitchFamily="34" charset="0"/>
                <a:cs typeface="Segoe UI Light" panose="020B0502040204020203" pitchFamily="34" charset="0"/>
              </a:rPr>
              <a:t>© 2016 Microsoft Corporation. All rights reserved.</a:t>
            </a:r>
          </a:p>
          <a:p>
            <a:pPr marL="387193" lvl="1" defTabSz="1218651"/>
            <a:r>
              <a:rPr lang="en-US" sz="1400">
                <a:latin typeface="Segoe UI Light" panose="020B0502040204020203" pitchFamily="34" charset="0"/>
                <a:cs typeface="Segoe UI Light" panose="020B0502040204020203" pitchFamily="34" charset="0"/>
              </a:rPr>
              <a:t>Microsoft and Windows are either registered trademarks or trademarks of Microsoft Corporation in the United States or other countries or regions.</a:t>
            </a:r>
          </a:p>
        </p:txBody>
      </p:sp>
    </p:spTree>
    <p:extLst>
      <p:ext uri="{BB962C8B-B14F-4D97-AF65-F5344CB8AC3E}">
        <p14:creationId xmlns:p14="http://schemas.microsoft.com/office/powerpoint/2010/main" val="104939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Walki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377" cy="6858623"/>
          </a:xfrm>
          <a:prstGeom prst="rect">
            <a:avLst/>
          </a:prstGeom>
        </p:spPr>
      </p:pic>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userDrawn="1"/>
        </p:nvSpPr>
        <p:spPr bwMode="invGray">
          <a:xfrm>
            <a:off x="0" y="0"/>
            <a:ext cx="12191377" cy="6858623"/>
          </a:xfrm>
          <a:prstGeom prst="rect">
            <a:avLst/>
          </a:prstGeom>
          <a:solidFill>
            <a:srgbClr val="000000">
              <a:alpha val="2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239" y="2095412"/>
            <a:ext cx="6276530" cy="1772525"/>
          </a:xfrm>
          <a:noFill/>
        </p:spPr>
        <p:txBody>
          <a:bodyPr lIns="146304" tIns="91440" rIns="146304" bIns="91440" anchor="t" anchorCtr="0"/>
          <a:lstStyle>
            <a:lvl1pPr>
              <a:defRPr sz="5294" spc="-98" baseline="0">
                <a:gradFill>
                  <a:gsLst>
                    <a:gs pos="84066">
                      <a:srgbClr val="FFFFFF"/>
                    </a:gs>
                    <a:gs pos="57576">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9239" y="3877277"/>
            <a:ext cx="6276530" cy="1677043"/>
          </a:xfrm>
        </p:spPr>
        <p:txBody>
          <a:bodyPr tIns="109728" bIns="109728">
            <a:noAutofit/>
          </a:bodyPr>
          <a:lstStyle>
            <a:lvl1pPr marL="0" indent="0">
              <a:spcBef>
                <a:spcPts val="0"/>
              </a:spcBef>
              <a:buNone/>
              <a:defRPr sz="2353" baseline="0">
                <a:gradFill>
                  <a:gsLst>
                    <a:gs pos="84066">
                      <a:srgbClr val="FFFFFF"/>
                    </a:gs>
                    <a:gs pos="57576">
                      <a:srgbClr val="FFFFFF"/>
                    </a:gs>
                  </a:gsLst>
                  <a:lin ang="5400000" scaled="0"/>
                </a:gradFill>
                <a:latin typeface="+mn-lt"/>
              </a:defRPr>
            </a:lvl1pPr>
          </a:lstStyle>
          <a:p>
            <a:pPr lvl="0"/>
            <a:r>
              <a:rPr lang="en-US"/>
              <a:t>Presenter | Date</a:t>
            </a:r>
          </a:p>
        </p:txBody>
      </p:sp>
      <p:pic>
        <p:nvPicPr>
          <p:cNvPr id="8" name="Picture 7" hidden="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White">
          <a:xfrm>
            <a:off x="448585" y="6122089"/>
            <a:ext cx="1254995" cy="267709"/>
          </a:xfrm>
          <a:prstGeom prst="rect">
            <a:avLst/>
          </a:prstGeom>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8586" y="6073351"/>
            <a:ext cx="1434641" cy="314582"/>
          </a:xfrm>
          <a:prstGeom prst="rect">
            <a:avLst/>
          </a:prstGeom>
        </p:spPr>
      </p:pic>
    </p:spTree>
    <p:extLst>
      <p:ext uri="{BB962C8B-B14F-4D97-AF65-F5344CB8AC3E}">
        <p14:creationId xmlns:p14="http://schemas.microsoft.com/office/powerpoint/2010/main" val="235297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Walkin">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377" cy="6858623"/>
          </a:xfrm>
          <a:prstGeom prst="rect">
            <a:avLst/>
          </a:prstGeom>
        </p:spPr>
      </p:pic>
      <p:sp>
        <p:nvSpPr>
          <p:cNvPr id="10" name="Rectangle 9"/>
          <p:cNvSpPr/>
          <p:nvPr userDrawn="1"/>
        </p:nvSpPr>
        <p:spPr bwMode="gray">
          <a:xfrm>
            <a:off x="0" y="0"/>
            <a:ext cx="12191377" cy="6858623"/>
          </a:xfrm>
          <a:prstGeom prst="rect">
            <a:avLst/>
          </a:prstGeom>
          <a:solidFill>
            <a:srgbClr val="000000">
              <a:alpha val="1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92768"/>
            <a:ext cx="6276530" cy="878621"/>
          </a:xfrm>
          <a:noFill/>
        </p:spPr>
        <p:txBody>
          <a:bodyPr lIns="146304" tIns="91440" rIns="146304" bIns="91440" anchor="t" anchorCtr="0"/>
          <a:lstStyle>
            <a:lvl1pPr>
              <a:defRPr sz="5294" spc="-98" baseline="0">
                <a:gradFill>
                  <a:gsLst>
                    <a:gs pos="57576">
                      <a:srgbClr val="FFFFFF"/>
                    </a:gs>
                    <a:gs pos="35000">
                      <a:srgbClr val="FFFFFF"/>
                    </a:gs>
                  </a:gsLst>
                  <a:lin ang="5400000" scaled="0"/>
                </a:gradFill>
              </a:defRPr>
            </a:lvl1pPr>
          </a:lstStyle>
          <a:p>
            <a:r>
              <a:rPr lang="en-US"/>
              <a:t>Event name here</a:t>
            </a:r>
          </a:p>
        </p:txBody>
      </p:sp>
      <p:sp>
        <p:nvSpPr>
          <p:cNvPr id="3" name="Text Placeholder 2"/>
          <p:cNvSpPr>
            <a:spLocks noGrp="1"/>
          </p:cNvSpPr>
          <p:nvPr>
            <p:ph type="body" sz="quarter" idx="14" hasCustomPrompt="1"/>
          </p:nvPr>
        </p:nvSpPr>
        <p:spPr bwMode="auto">
          <a:xfrm>
            <a:off x="267683" y="3003449"/>
            <a:ext cx="6276530" cy="717249"/>
          </a:xfrm>
        </p:spPr>
        <p:txBody>
          <a:bodyPr tIns="109728" bIns="109728">
            <a:noAutofit/>
          </a:bodyPr>
          <a:lstStyle>
            <a:lvl1pPr marL="0" indent="0">
              <a:spcBef>
                <a:spcPts val="0"/>
              </a:spcBef>
              <a:buNone/>
              <a:defRPr sz="2353">
                <a:gradFill>
                  <a:gsLst>
                    <a:gs pos="57576">
                      <a:srgbClr val="FFFFFF"/>
                    </a:gs>
                    <a:gs pos="35000">
                      <a:srgbClr val="FFFFFF"/>
                    </a:gs>
                  </a:gsLst>
                  <a:lin ang="5400000" scaled="0"/>
                </a:gradFill>
                <a:latin typeface="+mn-lt"/>
              </a:defRPr>
            </a:lvl1pPr>
          </a:lstStyle>
          <a:p>
            <a:pPr lvl="0"/>
            <a:r>
              <a:rPr lang="en-US"/>
              <a:t>City | Date</a:t>
            </a:r>
          </a:p>
        </p:txBody>
      </p:sp>
      <p:pic>
        <p:nvPicPr>
          <p:cNvPr id="8" name="Picture 7" hidden="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White">
          <a:xfrm>
            <a:off x="448585" y="6122089"/>
            <a:ext cx="1254995" cy="267709"/>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8586" y="6073351"/>
            <a:ext cx="1434641" cy="314582"/>
          </a:xfrm>
          <a:prstGeom prst="rect">
            <a:avLst/>
          </a:prstGeom>
        </p:spPr>
      </p:pic>
    </p:spTree>
    <p:extLst>
      <p:ext uri="{BB962C8B-B14F-4D97-AF65-F5344CB8AC3E}">
        <p14:creationId xmlns:p14="http://schemas.microsoft.com/office/powerpoint/2010/main" val="19004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96492"/>
            <a:ext cx="6276530" cy="1793104"/>
          </a:xfrm>
          <a:noFill/>
        </p:spPr>
        <p:txBody>
          <a:bodyPr lIns="146304" tIns="91440" rIns="146304" bIns="91440" anchor="t" anchorCtr="0"/>
          <a:lstStyle>
            <a:lvl1pPr>
              <a:defRPr sz="5294" spc="-98"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1793104"/>
          </a:xfrm>
        </p:spPr>
        <p:txBody>
          <a:bodyPr tIns="109728" bIns="109728">
            <a:noAutofit/>
          </a:bodyPr>
          <a:lstStyle>
            <a:lvl1pPr marL="0" indent="0">
              <a:spcBef>
                <a:spcPts val="0"/>
              </a:spcBef>
              <a:buNone/>
              <a:defRPr sz="3137">
                <a:gradFill>
                  <a:gsLst>
                    <a:gs pos="57576">
                      <a:srgbClr val="FFFFFF"/>
                    </a:gs>
                    <a:gs pos="35000">
                      <a:srgbClr val="FFFFFF"/>
                    </a:gs>
                  </a:gsLst>
                  <a:lin ang="5400000" scaled="0"/>
                </a:gradFill>
              </a:defRPr>
            </a:lvl1pPr>
          </a:lstStyle>
          <a:p>
            <a:pPr lvl="0"/>
            <a:r>
              <a:rPr lang="en-US"/>
              <a:t>Speaker Name</a:t>
            </a:r>
          </a:p>
        </p:txBody>
      </p:sp>
      <p:pic>
        <p:nvPicPr>
          <p:cNvPr id="7" name="Picture 6" hidden="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48585" y="6122089"/>
            <a:ext cx="1254995" cy="267709"/>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48586" y="6073351"/>
            <a:ext cx="1434641" cy="314582"/>
          </a:xfrm>
          <a:prstGeom prst="rect">
            <a:avLst/>
          </a:prstGeom>
        </p:spPr>
      </p:pic>
    </p:spTree>
    <p:extLst>
      <p:ext uri="{BB962C8B-B14F-4D97-AF65-F5344CB8AC3E}">
        <p14:creationId xmlns:p14="http://schemas.microsoft.com/office/powerpoint/2010/main" val="262036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93526"/>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hidden="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585" y="6121376"/>
            <a:ext cx="1254995" cy="269134"/>
          </a:xfrm>
          <a:prstGeom prst="rect">
            <a:avLst/>
          </a:prstGeom>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586" y="6073351"/>
            <a:ext cx="1434641" cy="314582"/>
          </a:xfrm>
          <a:prstGeom prst="rect">
            <a:avLst/>
          </a:prstGeom>
        </p:spPr>
      </p:pic>
    </p:spTree>
    <p:extLst>
      <p:ext uri="{BB962C8B-B14F-4D97-AF65-F5344CB8AC3E}">
        <p14:creationId xmlns:p14="http://schemas.microsoft.com/office/powerpoint/2010/main" val="41665979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956040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895770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10.xml"/><Relationship Id="rId1" Type="http://schemas.openxmlformats.org/officeDocument/2006/relationships/slideLayout" Target="../slideLayouts/slideLayout1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image" Target="../media/image5.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4.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image" Target="../media/image17.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theme" Target="../theme/theme5.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image" Target="../media/image26.png"/><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theme" Target="../theme/theme6.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6" Type="http://schemas.openxmlformats.org/officeDocument/2006/relationships/image" Target="../media/image30.emf"/><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theme" Target="../theme/theme7.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21" Type="http://schemas.openxmlformats.org/officeDocument/2006/relationships/slideLayout" Target="../slideLayouts/slideLayout155.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image" Target="../media/image30.emf"/><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3" Type="http://schemas.openxmlformats.org/officeDocument/2006/relationships/slideLayout" Target="../slideLayouts/slideLayout158.xml"/><Relationship Id="rId21" Type="http://schemas.openxmlformats.org/officeDocument/2006/relationships/image" Target="../media/image30.emf"/><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theme" Target="../theme/theme9.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9F9090-3055-4CA1-8F95-D74B7C5CE2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71B151-C809-41D1-B357-7B35698E96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E8514-165A-4B98-90BF-282D63BE2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456910-BCE0-41C8-97DF-0F86D12BA2BD}" type="datetimeFigureOut">
              <a:rPr lang="en-US" smtClean="0"/>
              <a:t>10/15/2018</a:t>
            </a:fld>
            <a:endParaRPr lang="en-US"/>
          </a:p>
        </p:txBody>
      </p:sp>
      <p:sp>
        <p:nvSpPr>
          <p:cNvPr id="5" name="Footer Placeholder 4">
            <a:extLst>
              <a:ext uri="{FF2B5EF4-FFF2-40B4-BE49-F238E27FC236}">
                <a16:creationId xmlns:a16="http://schemas.microsoft.com/office/drawing/2014/main" id="{EAE97472-02D4-425B-A94B-3F4D2DEEE4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02B87D-6C13-4DF5-83B8-A56516ED98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0F822-C014-401A-8BC4-BBD0125AF406}" type="slidenum">
              <a:rPr lang="en-US" smtClean="0"/>
              <a:t>‹#›</a:t>
            </a:fld>
            <a:endParaRPr lang="en-US"/>
          </a:p>
        </p:txBody>
      </p:sp>
    </p:spTree>
    <p:extLst>
      <p:ext uri="{BB962C8B-B14F-4D97-AF65-F5344CB8AC3E}">
        <p14:creationId xmlns:p14="http://schemas.microsoft.com/office/powerpoint/2010/main" val="1332752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90920171"/>
      </p:ext>
    </p:extLst>
  </p:cSld>
  <p:clrMap bg1="lt1" tx1="dk1" bg2="lt2" tx2="dk2" accent1="accent1" accent2="accent2" accent3="accent3" accent4="accent4" accent5="accent5" accent6="accent6" hlink="hlink" folHlink="folHlink"/>
  <p:sldLayoutIdLst>
    <p:sldLayoutId id="2147483868" r:id="rId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5A8A72-37D2-46A1-9BE0-6B3CCF0C7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727607-4F8F-47BC-8E9C-84EEA32FC7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A2F4B-E137-484C-8B1C-57B1F294ED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6E0C3-2341-4B09-980B-44B9942C801F}" type="datetimeFigureOut">
              <a:rPr lang="en-US" smtClean="0"/>
              <a:t>10/15/2018</a:t>
            </a:fld>
            <a:endParaRPr lang="en-US"/>
          </a:p>
        </p:txBody>
      </p:sp>
      <p:sp>
        <p:nvSpPr>
          <p:cNvPr id="5" name="Footer Placeholder 4">
            <a:extLst>
              <a:ext uri="{FF2B5EF4-FFF2-40B4-BE49-F238E27FC236}">
                <a16:creationId xmlns:a16="http://schemas.microsoft.com/office/drawing/2014/main" id="{B389DA44-1D92-44E7-96B6-F4FCD0FAB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2EA606-3B34-46F4-8A6A-F8FF97010A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F87CAA-2423-472C-B867-1BE379220DF5}" type="slidenum">
              <a:rPr lang="en-US" smtClean="0"/>
              <a:t>‹#›</a:t>
            </a:fld>
            <a:endParaRPr lang="en-US"/>
          </a:p>
        </p:txBody>
      </p:sp>
    </p:spTree>
    <p:extLst>
      <p:ext uri="{BB962C8B-B14F-4D97-AF65-F5344CB8AC3E}">
        <p14:creationId xmlns:p14="http://schemas.microsoft.com/office/powerpoint/2010/main" val="3670538362"/>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14AD4F-6732-422D-99A2-4F0B65263E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C09E85-A31B-4996-8E2D-964DF6E5D6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E7C970-A758-4E6C-8E14-A3AE5EACF0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Segoe UI" panose="020B0502040204020203" pitchFamily="34" charset="0"/>
                <a:cs typeface="Segoe UI" panose="020B0502040204020203" pitchFamily="34" charset="0"/>
              </a:defRPr>
            </a:lvl1pPr>
          </a:lstStyle>
          <a:p>
            <a:fld id="{E690718A-E1B5-4272-9800-B45FE4365A86}" type="datetimeFigureOut">
              <a:rPr lang="en-US" smtClean="0"/>
              <a:pPr/>
              <a:t>10/15/2018</a:t>
            </a:fld>
            <a:endParaRPr lang="en-US"/>
          </a:p>
        </p:txBody>
      </p:sp>
      <p:sp>
        <p:nvSpPr>
          <p:cNvPr id="5" name="Footer Placeholder 4">
            <a:extLst>
              <a:ext uri="{FF2B5EF4-FFF2-40B4-BE49-F238E27FC236}">
                <a16:creationId xmlns:a16="http://schemas.microsoft.com/office/drawing/2014/main" id="{B7BDB6B4-5884-4CDA-9C5C-CD11B5727F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latin typeface="Segoe UI" panose="020B0502040204020203" pitchFamily="34" charset="0"/>
                <a:cs typeface="Segoe UI"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76980D45-4F75-45CE-935C-842F7856FB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Segoe UI" panose="020B0502040204020203" pitchFamily="34" charset="0"/>
                <a:cs typeface="Segoe UI" panose="020B0502040204020203" pitchFamily="34" charset="0"/>
              </a:defRPr>
            </a:lvl1pPr>
          </a:lstStyle>
          <a:p>
            <a:fld id="{72D64617-7B2D-4051-9268-67E877065073}" type="slidenum">
              <a:rPr lang="en-US" smtClean="0"/>
              <a:pPr/>
              <a:t>‹#›</a:t>
            </a:fld>
            <a:endParaRPr lang="en-US"/>
          </a:p>
        </p:txBody>
      </p:sp>
    </p:spTree>
    <p:extLst>
      <p:ext uri="{BB962C8B-B14F-4D97-AF65-F5344CB8AC3E}">
        <p14:creationId xmlns:p14="http://schemas.microsoft.com/office/powerpoint/2010/main" val="1561457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Lst>
  <p:txStyles>
    <p:titleStyle>
      <a:lvl1pPr algn="l" defTabSz="914400" rtl="0" eaLnBrk="1" latinLnBrk="0" hangingPunct="1">
        <a:lnSpc>
          <a:spcPct val="90000"/>
        </a:lnSpc>
        <a:spcBef>
          <a:spcPct val="0"/>
        </a:spcBef>
        <a:buNone/>
        <a:defRPr sz="30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0"/>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7637004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866" r:id="rId27"/>
    <p:sldLayoutId id="2147483883" r:id="rId2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5A8A72-37D2-46A1-9BE0-6B3CCF0C7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727607-4F8F-47BC-8E9C-84EEA32FC7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A2F4B-E137-484C-8B1C-57B1F294ED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6E0C3-2341-4B09-980B-44B9942C801F}" type="datetimeFigureOut">
              <a:rPr lang="en-US" smtClean="0"/>
              <a:t>10/15/2018</a:t>
            </a:fld>
            <a:endParaRPr lang="en-US"/>
          </a:p>
        </p:txBody>
      </p:sp>
      <p:sp>
        <p:nvSpPr>
          <p:cNvPr id="5" name="Footer Placeholder 4">
            <a:extLst>
              <a:ext uri="{FF2B5EF4-FFF2-40B4-BE49-F238E27FC236}">
                <a16:creationId xmlns:a16="http://schemas.microsoft.com/office/drawing/2014/main" id="{B389DA44-1D92-44E7-96B6-F4FCD0FAB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2EA606-3B34-46F4-8A6A-F8FF97010A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F87CAA-2423-472C-B867-1BE379220DF5}" type="slidenum">
              <a:rPr lang="en-US" smtClean="0"/>
              <a:t>‹#›</a:t>
            </a:fld>
            <a:endParaRPr lang="en-US"/>
          </a:p>
        </p:txBody>
      </p:sp>
    </p:spTree>
    <p:extLst>
      <p:ext uri="{BB962C8B-B14F-4D97-AF65-F5344CB8AC3E}">
        <p14:creationId xmlns:p14="http://schemas.microsoft.com/office/powerpoint/2010/main" val="276031769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9"/>
          <a:stretch>
            <a:fillRect/>
          </a:stretch>
        </p:blipFill>
        <p:spPr>
          <a:xfrm rot="5400000">
            <a:off x="9396000" y="2845599"/>
            <a:ext cx="6497930" cy="713342"/>
          </a:xfrm>
          <a:prstGeom prst="rect">
            <a:avLst/>
          </a:prstGeom>
        </p:spPr>
      </p:pic>
    </p:spTree>
    <p:extLst>
      <p:ext uri="{BB962C8B-B14F-4D97-AF65-F5344CB8AC3E}">
        <p14:creationId xmlns:p14="http://schemas.microsoft.com/office/powerpoint/2010/main" val="315552986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rot="5400000">
            <a:off x="9396000" y="2845599"/>
            <a:ext cx="6497930" cy="713342"/>
          </a:xfrm>
          <a:prstGeom prst="rect">
            <a:avLst/>
          </a:prstGeom>
        </p:spPr>
      </p:pic>
    </p:spTree>
    <p:extLst>
      <p:ext uri="{BB962C8B-B14F-4D97-AF65-F5344CB8AC3E}">
        <p14:creationId xmlns:p14="http://schemas.microsoft.com/office/powerpoint/2010/main" val="267541895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3" y="1189178"/>
            <a:ext cx="11653521" cy="181280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2"/>
          <p:cNvSpPr>
            <a:spLocks noGrp="1"/>
          </p:cNvSpPr>
          <p:nvPr>
            <p:ph type="ftr" sz="quarter" idx="3"/>
          </p:nvPr>
        </p:nvSpPr>
        <p:spPr>
          <a:xfrm>
            <a:off x="269239" y="6558796"/>
            <a:ext cx="3859607" cy="134483"/>
          </a:xfrm>
          <a:prstGeom prst="rect">
            <a:avLst/>
          </a:prstGeom>
        </p:spPr>
        <p:txBody>
          <a:bodyPr vert="horz" lIns="0" tIns="0" rIns="91440" bIns="0" rtlCol="0" anchor="ctr"/>
          <a:lstStyle>
            <a:lvl1pPr marL="0" algn="l" defTabSz="914016" rtl="0" eaLnBrk="1" latinLnBrk="0" hangingPunct="1">
              <a:defRPr lang="en-US" sz="882" kern="1200">
                <a:gradFill>
                  <a:gsLst>
                    <a:gs pos="2239">
                      <a:schemeClr val="tx1"/>
                    </a:gs>
                    <a:gs pos="11940">
                      <a:schemeClr val="tx1"/>
                    </a:gs>
                  </a:gsLst>
                  <a:lin ang="5400000" scaled="0"/>
                </a:gradFill>
                <a:latin typeface="+mn-lt"/>
                <a:ea typeface="+mn-ea"/>
                <a:cs typeface="+mn-cs"/>
              </a:defRPr>
            </a:lvl1pPr>
          </a:lstStyle>
          <a:p>
            <a:endParaRPr lang="en-US"/>
          </a:p>
        </p:txBody>
      </p:sp>
      <p:sp>
        <p:nvSpPr>
          <p:cNvPr id="6" name="Slide Number Placeholder 4"/>
          <p:cNvSpPr>
            <a:spLocks noGrp="1"/>
          </p:cNvSpPr>
          <p:nvPr>
            <p:ph type="sldNum" sz="quarter" idx="4"/>
          </p:nvPr>
        </p:nvSpPr>
        <p:spPr>
          <a:xfrm>
            <a:off x="11367166" y="6558796"/>
            <a:ext cx="555596" cy="134483"/>
          </a:xfrm>
          <a:prstGeom prst="rect">
            <a:avLst/>
          </a:prstGeom>
        </p:spPr>
        <p:txBody>
          <a:bodyPr vert="horz" lIns="91440" tIns="0" rIns="0" bIns="0" rtlCol="0" anchor="ctr"/>
          <a:lstStyle>
            <a:lvl1pPr algn="r">
              <a:defRPr lang="en-US" sz="882" b="0" kern="1200" smtClean="0">
                <a:gradFill>
                  <a:gsLst>
                    <a:gs pos="2239">
                      <a:schemeClr val="tx1"/>
                    </a:gs>
                    <a:gs pos="11940">
                      <a:schemeClr val="tx1"/>
                    </a:gs>
                  </a:gsLst>
                  <a:lin ang="5400000" scaled="0"/>
                </a:gradFill>
                <a:latin typeface="+mn-lt"/>
                <a:ea typeface="+mn-ea"/>
                <a:cs typeface="+mn-cs"/>
              </a:defRPr>
            </a:lvl1pPr>
          </a:lstStyle>
          <a:p>
            <a:fld id="{E12A05D0-ECAD-4F71-9B5F-3359BA037FE4}" type="slidenum">
              <a:rPr lang="en-US" smtClean="0"/>
              <a:t>‹#›</a:t>
            </a:fld>
            <a:endParaRPr lang="en-US"/>
          </a:p>
        </p:txBody>
      </p:sp>
      <p:pic>
        <p:nvPicPr>
          <p:cNvPr id="7" name="Picture 6">
            <a:extLst>
              <a:ext uri="{FF2B5EF4-FFF2-40B4-BE49-F238E27FC236}">
                <a16:creationId xmlns:a16="http://schemas.microsoft.com/office/drawing/2014/main" id="{202A7807-5D51-4F7F-9A1F-6F1FBB91B29F}"/>
              </a:ext>
            </a:extLst>
          </p:cNvPr>
          <p:cNvPicPr>
            <a:picLocks noChangeAspect="1"/>
          </p:cNvPicPr>
          <p:nvPr userDrawn="1"/>
        </p:nvPicPr>
        <p:blipFill>
          <a:blip r:embed="rId16"/>
          <a:stretch>
            <a:fillRect/>
          </a:stretch>
        </p:blipFill>
        <p:spPr>
          <a:xfrm rot="5400000">
            <a:off x="9187080" y="3012391"/>
            <a:ext cx="6858623" cy="833218"/>
          </a:xfrm>
          <a:prstGeom prst="rect">
            <a:avLst/>
          </a:prstGeom>
        </p:spPr>
      </p:pic>
    </p:spTree>
    <p:extLst>
      <p:ext uri="{BB962C8B-B14F-4D97-AF65-F5344CB8AC3E}">
        <p14:creationId xmlns:p14="http://schemas.microsoft.com/office/powerpoint/2010/main" val="30807100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Lst>
  <p:transition>
    <p:fade/>
  </p:transition>
  <p:txStyles>
    <p:titleStyle>
      <a:lvl1pPr algn="ctr" defTabSz="914016" rtl="0" eaLnBrk="1" latinLnBrk="0" hangingPunct="1">
        <a:lnSpc>
          <a:spcPct val="90000"/>
        </a:lnSpc>
        <a:spcBef>
          <a:spcPct val="0"/>
        </a:spcBef>
        <a:buNone/>
        <a:defRPr lang="en-US" sz="40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15" marR="0" indent="-336015" algn="l" defTabSz="914016" rtl="0" eaLnBrk="1" fontAlgn="auto" latinLnBrk="0" hangingPunct="1">
        <a:lnSpc>
          <a:spcPct val="90000"/>
        </a:lnSpc>
        <a:spcBef>
          <a:spcPct val="20000"/>
        </a:spcBef>
        <a:spcAft>
          <a:spcPts val="0"/>
        </a:spcAft>
        <a:buClrTx/>
        <a:buSzPct val="90000"/>
        <a:buFont typeface="Arial" pitchFamily="34" charset="0"/>
        <a:buChar char="•"/>
        <a:tabLst/>
        <a:defRPr sz="3200" kern="1200" spc="0" baseline="0">
          <a:gradFill>
            <a:gsLst>
              <a:gs pos="1250">
                <a:schemeClr val="tx1"/>
              </a:gs>
              <a:gs pos="100000">
                <a:schemeClr val="tx1"/>
              </a:gs>
            </a:gsLst>
            <a:lin ang="5400000" scaled="0"/>
          </a:gradFill>
          <a:latin typeface="+mj-lt"/>
          <a:ea typeface="+mn-ea"/>
          <a:cs typeface="+mn-cs"/>
        </a:defRPr>
      </a:lvl1pPr>
      <a:lvl2pPr marL="572471" marR="0" indent="-236454" algn="l" defTabSz="914016"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2pPr>
      <a:lvl3pPr marL="784036"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08047"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32058"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3"/>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215833768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1"/>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3993836214"/>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9.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0.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7"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7"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55.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2.png"/><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63.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55.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6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76.sv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microsoft.com/office/2007/relationships/hdphoto" Target="../media/hdphoto4.wdp"/><Relationship Id="rId5" Type="http://schemas.openxmlformats.org/officeDocument/2006/relationships/image" Target="../media/image82.png"/><Relationship Id="rId4" Type="http://schemas.openxmlformats.org/officeDocument/2006/relationships/image" Target="../media/image81.jp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3.xml"/><Relationship Id="rId1" Type="http://schemas.openxmlformats.org/officeDocument/2006/relationships/slideLayout" Target="../slideLayouts/slideLayout175.xml"/></Relationships>
</file>

<file path=ppt/slides/_rels/slide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5.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175.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175.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32.xml"/><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00.png"/><Relationship Id="rId7" Type="http://schemas.openxmlformats.org/officeDocument/2006/relationships/image" Target="../media/image102.png"/><Relationship Id="rId12"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32.xml"/><Relationship Id="rId6" Type="http://schemas.microsoft.com/office/2007/relationships/hdphoto" Target="../media/hdphoto6.wdp"/><Relationship Id="rId11" Type="http://schemas.openxmlformats.org/officeDocument/2006/relationships/image" Target="../media/image104.png"/><Relationship Id="rId5" Type="http://schemas.openxmlformats.org/officeDocument/2006/relationships/image" Target="../media/image101.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10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32.xml"/><Relationship Id="rId5" Type="http://schemas.openxmlformats.org/officeDocument/2006/relationships/image" Target="../media/image109.png"/><Relationship Id="rId4" Type="http://schemas.openxmlformats.org/officeDocument/2006/relationships/image" Target="../media/image108.png"/></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32.xml"/><Relationship Id="rId5" Type="http://schemas.openxmlformats.org/officeDocument/2006/relationships/image" Target="../media/image109.png"/><Relationship Id="rId4" Type="http://schemas.openxmlformats.org/officeDocument/2006/relationships/image" Target="../media/image108.png"/></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32.xml"/><Relationship Id="rId5" Type="http://schemas.openxmlformats.org/officeDocument/2006/relationships/image" Target="../media/image109.png"/><Relationship Id="rId4" Type="http://schemas.openxmlformats.org/officeDocument/2006/relationships/image" Target="../media/image108.png"/></Relationships>
</file>

<file path=ppt/slides/_rels/slide5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2.xml"/><Relationship Id="rId1" Type="http://schemas.openxmlformats.org/officeDocument/2006/relationships/slideLayout" Target="../slideLayouts/slideLayout32.xm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0.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notesSlide" Target="../notesSlides/notesSlide44.xml"/><Relationship Id="rId1" Type="http://schemas.openxmlformats.org/officeDocument/2006/relationships/slideLayout" Target="../slideLayouts/slideLayout32.xml"/><Relationship Id="rId5" Type="http://schemas.openxmlformats.org/officeDocument/2006/relationships/image" Target="../media/image112.png"/><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7.xml"/></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1.xml"/><Relationship Id="rId1" Type="http://schemas.openxmlformats.org/officeDocument/2006/relationships/slideLayout" Target="../slideLayouts/slideLayout98.xml"/></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98.xml"/><Relationship Id="rId4" Type="http://schemas.openxmlformats.org/officeDocument/2006/relationships/image" Target="../media/image1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3.xml"/><Relationship Id="rId1" Type="http://schemas.openxmlformats.org/officeDocument/2006/relationships/slideLayout" Target="../slideLayouts/slideLayout98.xml"/><Relationship Id="rId5" Type="http://schemas.openxmlformats.org/officeDocument/2006/relationships/image" Target="../media/image118.png"/><Relationship Id="rId4" Type="http://schemas.openxmlformats.org/officeDocument/2006/relationships/image" Target="../media/image117.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32.xml"/><Relationship Id="rId6" Type="http://schemas.openxmlformats.org/officeDocument/2006/relationships/image" Target="../media/image121.png"/><Relationship Id="rId5" Type="http://schemas.microsoft.com/office/2007/relationships/hdphoto" Target="../media/hdphoto9.wdp"/><Relationship Id="rId4" Type="http://schemas.openxmlformats.org/officeDocument/2006/relationships/image" Target="../media/image120.png"/></Relationships>
</file>

<file path=ppt/slides/_rels/slide7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124.jpg"/><Relationship Id="rId5" Type="http://schemas.openxmlformats.org/officeDocument/2006/relationships/image" Target="../media/image123.jpg"/><Relationship Id="rId4" Type="http://schemas.microsoft.com/office/2007/relationships/hdphoto" Target="../media/hdphoto10.wdp"/></Relationships>
</file>

<file path=ppt/slides/_rels/slide7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124.jpg"/><Relationship Id="rId5" Type="http://schemas.openxmlformats.org/officeDocument/2006/relationships/image" Target="../media/image123.jpg"/><Relationship Id="rId4" Type="http://schemas.microsoft.com/office/2007/relationships/hdphoto" Target="../media/hdphoto10.wdp"/></Relationships>
</file>

<file path=ppt/slides/_rels/slide76.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4.jp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123.jpg"/><Relationship Id="rId5" Type="http://schemas.microsoft.com/office/2007/relationships/hdphoto" Target="../media/hdphoto10.wdp"/><Relationship Id="rId4" Type="http://schemas.openxmlformats.org/officeDocument/2006/relationships/image" Target="../media/image122.png"/></Relationships>
</file>

<file path=ppt/slides/_rels/slide7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5.png"/><Relationship Id="rId7" Type="http://schemas.openxmlformats.org/officeDocument/2006/relationships/image" Target="../media/image124.jp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123.jpg"/><Relationship Id="rId5" Type="http://schemas.microsoft.com/office/2007/relationships/hdphoto" Target="../media/hdphoto10.wdp"/><Relationship Id="rId4" Type="http://schemas.openxmlformats.org/officeDocument/2006/relationships/image" Target="../media/image122.png"/><Relationship Id="rId9" Type="http://schemas.openxmlformats.org/officeDocument/2006/relationships/image" Target="../media/image127.sv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0.xml.rels><?xml version="1.0" encoding="UTF-8" standalone="yes"?>
<Relationships xmlns="http://schemas.openxmlformats.org/package/2006/relationships"><Relationship Id="rId3" Type="http://schemas.openxmlformats.org/officeDocument/2006/relationships/hyperlink" Target="https://docs.microsoft.com/en-us/windows-server/storage/storage-spaces/data-collection" TargetMode="External"/><Relationship Id="rId2" Type="http://schemas.openxmlformats.org/officeDocument/2006/relationships/notesSlide" Target="../notesSlides/notesSlide63.xml"/><Relationship Id="rId1" Type="http://schemas.openxmlformats.org/officeDocument/2006/relationships/slideLayout" Target="../slideLayouts/slideLayout32.xml"/><Relationship Id="rId4" Type="http://schemas.openxmlformats.org/officeDocument/2006/relationships/hyperlink" Target="https://docs.microsoft.com/en-us/powershell/module/microsoft.powershell.utility/import-clixml?view=powershell-6"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4.xml"/><Relationship Id="rId1" Type="http://schemas.openxmlformats.org/officeDocument/2006/relationships/slideLayout" Target="../slideLayouts/slideLayout53.xml"/><Relationship Id="rId4" Type="http://schemas.microsoft.com/office/2007/relationships/hdphoto" Target="../media/hdphoto1.wdp"/></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2.xml"/></Relationships>
</file>

<file path=ppt/slides/_rels/slide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9.xml"/><Relationship Id="rId1" Type="http://schemas.openxmlformats.org/officeDocument/2006/relationships/slideLayout" Target="../slideLayouts/slideLayout53.xml"/><Relationship Id="rId4" Type="http://schemas.microsoft.com/office/2007/relationships/hdphoto" Target="../media/hdphoto1.wdp"/></Relationships>
</file>

<file path=ppt/slides/_rels/slide8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53.xml"/><Relationship Id="rId4" Type="http://schemas.microsoft.com/office/2007/relationships/hdphoto" Target="../media/hdphoto1.wdp"/></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5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4.xml"/></Relationships>
</file>

<file path=ppt/slides/_rels/slide9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4.xml"/></Relationships>
</file>

<file path=ppt/slides/_rels/slide9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4.xml"/></Relationships>
</file>

<file path=ppt/slides/_rels/slide9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4.xml"/></Relationships>
</file>

<file path=ppt/slides/_rels/slide9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8D7"/>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F54A127-3F10-49F2-A317-846E5FEDFEEF}"/>
              </a:ext>
            </a:extLst>
          </p:cNvPr>
          <p:cNvGrpSpPr/>
          <p:nvPr/>
        </p:nvGrpSpPr>
        <p:grpSpPr>
          <a:xfrm>
            <a:off x="1090886" y="1352119"/>
            <a:ext cx="10010228" cy="2726317"/>
            <a:chOff x="584200" y="1795398"/>
            <a:chExt cx="10010228" cy="2726317"/>
          </a:xfrm>
        </p:grpSpPr>
        <p:sp>
          <p:nvSpPr>
            <p:cNvPr id="11" name="Title 3">
              <a:extLst>
                <a:ext uri="{FF2B5EF4-FFF2-40B4-BE49-F238E27FC236}">
                  <a16:creationId xmlns:a16="http://schemas.microsoft.com/office/drawing/2014/main" id="{0D249BC4-096C-456F-B8DB-0E0B7D85ED40}"/>
                </a:ext>
              </a:extLst>
            </p:cNvPr>
            <p:cNvSpPr txBox="1">
              <a:spLocks/>
            </p:cNvSpPr>
            <p:nvPr/>
          </p:nvSpPr>
          <p:spPr>
            <a:xfrm>
              <a:off x="584200" y="1795398"/>
              <a:ext cx="10010228" cy="941674"/>
            </a:xfrm>
            <a:prstGeom prst="rect">
              <a:avLst/>
            </a:prstGeom>
          </p:spPr>
          <p:txBody>
            <a:bodyPr/>
            <a:lstStyle>
              <a:lvl1pPr algn="l" defTabSz="914400" rtl="0" eaLnBrk="1" latinLnBrk="0" hangingPunct="1">
                <a:lnSpc>
                  <a:spcPct val="90000"/>
                </a:lnSpc>
                <a:spcBef>
                  <a:spcPct val="0"/>
                </a:spcBef>
                <a:buNone/>
                <a:defRPr sz="3000" kern="1200">
                  <a:solidFill>
                    <a:schemeClr val="tx1"/>
                  </a:solidFill>
                  <a:latin typeface="Segoe UI" panose="020B0502040204020203" pitchFamily="34" charset="0"/>
                  <a:ea typeface="+mj-ea"/>
                  <a:cs typeface="Segoe UI" panose="020B0502040204020203" pitchFamily="34" charset="0"/>
                </a:defRPr>
              </a:lvl1pPr>
            </a:lstStyle>
            <a:p>
              <a:pPr>
                <a:lnSpc>
                  <a:spcPct val="120000"/>
                </a:lnSpc>
              </a:pPr>
              <a:r>
                <a:rPr lang="en-US" sz="3200" b="1">
                  <a:solidFill>
                    <a:schemeClr val="bg1"/>
                  </a:solidFill>
                </a:rPr>
                <a:t>Datacenter Modernization</a:t>
              </a:r>
              <a:br>
                <a:rPr lang="en-US" sz="3200" b="1">
                  <a:solidFill>
                    <a:srgbClr val="ABD5F9"/>
                  </a:solidFill>
                </a:rPr>
              </a:br>
              <a:r>
                <a:rPr lang="en-US" sz="3200" b="1" i="1">
                  <a:solidFill>
                    <a:srgbClr val="ABD5F9"/>
                  </a:solidFill>
                </a:rPr>
                <a:t>from</a:t>
              </a:r>
              <a:r>
                <a:rPr lang="en-US" sz="3200" b="1">
                  <a:solidFill>
                    <a:srgbClr val="ABD5F9"/>
                  </a:solidFill>
                </a:rPr>
                <a:t> </a:t>
              </a:r>
              <a:r>
                <a:rPr lang="en-US" sz="3200" b="1">
                  <a:solidFill>
                    <a:schemeClr val="bg1"/>
                  </a:solidFill>
                </a:rPr>
                <a:t>Hyper-V</a:t>
              </a:r>
              <a:r>
                <a:rPr lang="en-US" sz="3200" b="1">
                  <a:solidFill>
                    <a:srgbClr val="ABD5F9"/>
                  </a:solidFill>
                </a:rPr>
                <a:t> </a:t>
              </a:r>
              <a:r>
                <a:rPr lang="en-US" sz="3200" b="1" i="1">
                  <a:solidFill>
                    <a:srgbClr val="ABD5F9"/>
                  </a:solidFill>
                </a:rPr>
                <a:t>to</a:t>
              </a:r>
              <a:r>
                <a:rPr lang="en-US" sz="3200" b="1">
                  <a:solidFill>
                    <a:srgbClr val="ABD5F9"/>
                  </a:solidFill>
                </a:rPr>
                <a:t> </a:t>
              </a:r>
              <a:r>
                <a:rPr lang="en-US" sz="3200" b="1">
                  <a:solidFill>
                    <a:schemeClr val="bg1"/>
                  </a:solidFill>
                </a:rPr>
                <a:t>Hyper-Converged Infrastructure</a:t>
              </a:r>
            </a:p>
          </p:txBody>
        </p:sp>
        <p:grpSp>
          <p:nvGrpSpPr>
            <p:cNvPr id="3" name="Group 2">
              <a:extLst>
                <a:ext uri="{FF2B5EF4-FFF2-40B4-BE49-F238E27FC236}">
                  <a16:creationId xmlns:a16="http://schemas.microsoft.com/office/drawing/2014/main" id="{A2FA85AC-10AF-4573-852B-B9A817117096}"/>
                </a:ext>
              </a:extLst>
            </p:cNvPr>
            <p:cNvGrpSpPr/>
            <p:nvPr/>
          </p:nvGrpSpPr>
          <p:grpSpPr>
            <a:xfrm>
              <a:off x="2094087" y="3453090"/>
              <a:ext cx="2884892" cy="1068625"/>
              <a:chOff x="2094087" y="3940597"/>
              <a:chExt cx="2884892" cy="1068625"/>
            </a:xfrm>
          </p:grpSpPr>
          <p:sp>
            <p:nvSpPr>
              <p:cNvPr id="12" name="TextBox 11">
                <a:extLst>
                  <a:ext uri="{FF2B5EF4-FFF2-40B4-BE49-F238E27FC236}">
                    <a16:creationId xmlns:a16="http://schemas.microsoft.com/office/drawing/2014/main" id="{AF6381E7-E28E-4CFE-9863-130D96689704}"/>
                  </a:ext>
                </a:extLst>
              </p:cNvPr>
              <p:cNvSpPr txBox="1"/>
              <p:nvPr/>
            </p:nvSpPr>
            <p:spPr>
              <a:xfrm>
                <a:off x="2459847" y="4686057"/>
                <a:ext cx="184731"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5" name="TextBox 14">
                <a:extLst>
                  <a:ext uri="{FF2B5EF4-FFF2-40B4-BE49-F238E27FC236}">
                    <a16:creationId xmlns:a16="http://schemas.microsoft.com/office/drawing/2014/main" id="{735450D2-E877-457D-86C0-14799F6937A3}"/>
                  </a:ext>
                </a:extLst>
              </p:cNvPr>
              <p:cNvSpPr txBox="1"/>
              <p:nvPr/>
            </p:nvSpPr>
            <p:spPr>
              <a:xfrm>
                <a:off x="2094087" y="3940597"/>
                <a:ext cx="2884892" cy="93871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prstClr val="white"/>
                    </a:solidFill>
                    <a:latin typeface="Segoe UI Semilight" panose="020B0402040204020203" pitchFamily="34" charset="0"/>
                    <a:cs typeface="Segoe UI Semilight" panose="020B0402040204020203" pitchFamily="34" charset="0"/>
                  </a:rPr>
                  <a:t>Elden Christensen</a:t>
                </a:r>
                <a:endParaRPr kumimoji="0" lang="en-US" sz="22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prstClr val="white"/>
                    </a:solidFill>
                    <a:latin typeface="Segoe UI Semilight" panose="020B0402040204020203" pitchFamily="34" charset="0"/>
                    <a:cs typeface="Segoe UI Semilight" panose="020B0402040204020203" pitchFamily="34" charset="0"/>
                  </a:rPr>
                  <a:t>EldenC@Microsoft.Com</a:t>
                </a:r>
                <a:endParaRPr kumimoji="0" lang="en-US" sz="22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solidFill>
                      <a:prstClr val="white"/>
                    </a:solidFill>
                    <a:latin typeface="Segoe UI Semilight" panose="020B0402040204020203" pitchFamily="34" charset="0"/>
                    <a:cs typeface="Segoe UI Semilight" panose="020B0402040204020203" pitchFamily="34" charset="0"/>
                  </a:rPr>
                  <a:t>Principal PM Manager</a:t>
                </a:r>
                <a:endParaRPr kumimoji="0" lang="en-US" sz="17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grpSp>
      </p:grpSp>
    </p:spTree>
    <p:extLst>
      <p:ext uri="{BB962C8B-B14F-4D97-AF65-F5344CB8AC3E}">
        <p14:creationId xmlns:p14="http://schemas.microsoft.com/office/powerpoint/2010/main" val="307366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0BAC04-1D0F-434E-9BD7-0CE69078D6F6}"/>
              </a:ext>
            </a:extLst>
          </p:cNvPr>
          <p:cNvSpPr>
            <a:spLocks noGrp="1"/>
          </p:cNvSpPr>
          <p:nvPr>
            <p:ph type="body" sz="quarter" idx="10"/>
          </p:nvPr>
        </p:nvSpPr>
        <p:spPr>
          <a:xfrm>
            <a:off x="0" y="2374900"/>
            <a:ext cx="12192001" cy="2108200"/>
          </a:xfrm>
        </p:spPr>
        <p:txBody>
          <a:bodyPr>
            <a:normAutofit/>
          </a:bodyPr>
          <a:lstStyle/>
          <a:p>
            <a:pPr>
              <a:lnSpc>
                <a:spcPct val="150000"/>
              </a:lnSpc>
            </a:pPr>
            <a:r>
              <a:rPr lang="en-US" i="1"/>
              <a:t>Why is Windows Server better than [competitor] ?</a:t>
            </a:r>
          </a:p>
        </p:txBody>
      </p:sp>
    </p:spTree>
    <p:extLst>
      <p:ext uri="{BB962C8B-B14F-4D97-AF65-F5344CB8AC3E}">
        <p14:creationId xmlns:p14="http://schemas.microsoft.com/office/powerpoint/2010/main" val="35382806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reate_Cluster_Set">
            <a:hlinkClick r:id="" action="ppaction://media"/>
            <a:extLst>
              <a:ext uri="{FF2B5EF4-FFF2-40B4-BE49-F238E27FC236}">
                <a16:creationId xmlns:a16="http://schemas.microsoft.com/office/drawing/2014/main" id="{42BAB921-5DBA-4B9B-81BA-0A1DCA0D1B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1363" y="0"/>
            <a:ext cx="10709275" cy="6858000"/>
          </a:xfrm>
          <a:prstGeom prst="rect">
            <a:avLst/>
          </a:prstGeom>
        </p:spPr>
      </p:pic>
    </p:spTree>
    <p:extLst>
      <p:ext uri="{BB962C8B-B14F-4D97-AF65-F5344CB8AC3E}">
        <p14:creationId xmlns:p14="http://schemas.microsoft.com/office/powerpoint/2010/main" val="941885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Move_VM">
            <a:hlinkClick r:id="" action="ppaction://media"/>
            <a:extLst>
              <a:ext uri="{FF2B5EF4-FFF2-40B4-BE49-F238E27FC236}">
                <a16:creationId xmlns:a16="http://schemas.microsoft.com/office/drawing/2014/main" id="{2D7AA82E-9DC0-4E13-8132-93D74D6367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1362" y="0"/>
            <a:ext cx="10709275" cy="6858000"/>
          </a:xfrm>
          <a:prstGeom prst="rect">
            <a:avLst/>
          </a:prstGeom>
        </p:spPr>
      </p:pic>
    </p:spTree>
    <p:extLst>
      <p:ext uri="{BB962C8B-B14F-4D97-AF65-F5344CB8AC3E}">
        <p14:creationId xmlns:p14="http://schemas.microsoft.com/office/powerpoint/2010/main" val="1412120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B469B7F-C214-4F9B-A83B-6AE19A67CB97}"/>
              </a:ext>
            </a:extLst>
          </p:cNvPr>
          <p:cNvSpPr/>
          <p:nvPr/>
        </p:nvSpPr>
        <p:spPr>
          <a:xfrm>
            <a:off x="1524" y="0"/>
            <a:ext cx="12188952" cy="1673352"/>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38170920-D838-4D6E-A51A-32DA3F042999}"/>
              </a:ext>
            </a:extLst>
          </p:cNvPr>
          <p:cNvSpPr/>
          <p:nvPr/>
        </p:nvSpPr>
        <p:spPr>
          <a:xfrm>
            <a:off x="0"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D0A9E5D-A907-4560-A04A-1ADDA6A4DDF6}"/>
              </a:ext>
            </a:extLst>
          </p:cNvPr>
          <p:cNvSpPr/>
          <p:nvPr/>
        </p:nvSpPr>
        <p:spPr>
          <a:xfrm>
            <a:off x="9760048"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DAC59B4-28BB-41F5-B7A7-6126EC41CCFD}"/>
              </a:ext>
            </a:extLst>
          </p:cNvPr>
          <p:cNvSpPr/>
          <p:nvPr/>
        </p:nvSpPr>
        <p:spPr>
          <a:xfrm>
            <a:off x="4878070"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B7279887-38B7-4FA5-AE21-407AE24832C4}"/>
              </a:ext>
            </a:extLst>
          </p:cNvPr>
          <p:cNvSpPr/>
          <p:nvPr/>
        </p:nvSpPr>
        <p:spPr>
          <a:xfrm>
            <a:off x="7322019"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C536DE3-87FE-4E36-A6B9-36C6EAFBF131}"/>
              </a:ext>
            </a:extLst>
          </p:cNvPr>
          <p:cNvSpPr/>
          <p:nvPr/>
        </p:nvSpPr>
        <p:spPr>
          <a:xfrm>
            <a:off x="2438937"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199D9ED3-0D63-4CF8-BFDB-CEA3562A8728}"/>
              </a:ext>
            </a:extLst>
          </p:cNvPr>
          <p:cNvGrpSpPr/>
          <p:nvPr/>
        </p:nvGrpSpPr>
        <p:grpSpPr>
          <a:xfrm>
            <a:off x="287655" y="2114684"/>
            <a:ext cx="1874520" cy="4205356"/>
            <a:chOff x="287655" y="2114684"/>
            <a:chExt cx="1874520" cy="4205356"/>
          </a:xfrm>
        </p:grpSpPr>
        <p:sp>
          <p:nvSpPr>
            <p:cNvPr id="10" name="Rectangle 9">
              <a:extLst>
                <a:ext uri="{FF2B5EF4-FFF2-40B4-BE49-F238E27FC236}">
                  <a16:creationId xmlns:a16="http://schemas.microsoft.com/office/drawing/2014/main" id="{262D8A56-128D-4762-A7D7-32A065D395D6}"/>
                </a:ext>
              </a:extLst>
            </p:cNvPr>
            <p:cNvSpPr/>
            <p:nvPr/>
          </p:nvSpPr>
          <p:spPr>
            <a:xfrm>
              <a:off x="297180" y="2114684"/>
              <a:ext cx="1828800"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Lower costs</a:t>
              </a:r>
            </a:p>
          </p:txBody>
        </p:sp>
        <p:sp>
          <p:nvSpPr>
            <p:cNvPr id="11" name="Rectangle 10">
              <a:extLst>
                <a:ext uri="{FF2B5EF4-FFF2-40B4-BE49-F238E27FC236}">
                  <a16:creationId xmlns:a16="http://schemas.microsoft.com/office/drawing/2014/main" id="{75D9B3BB-F936-4C21-B040-8D3C0D15B9F8}"/>
                </a:ext>
              </a:extLst>
            </p:cNvPr>
            <p:cNvSpPr/>
            <p:nvPr/>
          </p:nvSpPr>
          <p:spPr>
            <a:xfrm>
              <a:off x="287655" y="4068462"/>
              <a:ext cx="1874520" cy="2251578"/>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No</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proprietary</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hardware or vendor lock-in</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Choice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of industry-standard servers and components</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Reduce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datacenter footprint and power and cooling cost</a:t>
              </a:r>
            </a:p>
          </p:txBody>
        </p:sp>
        <p:pic>
          <p:nvPicPr>
            <p:cNvPr id="15" name="Picture 14" descr="A close up of a logo&#10;&#10;Description generated with very high confidence">
              <a:extLst>
                <a:ext uri="{FF2B5EF4-FFF2-40B4-BE49-F238E27FC236}">
                  <a16:creationId xmlns:a16="http://schemas.microsoft.com/office/drawing/2014/main" id="{363A274C-0AED-4549-AC03-E7F8E417E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 y="2757029"/>
              <a:ext cx="914400" cy="914400"/>
            </a:xfrm>
            <a:prstGeom prst="rect">
              <a:avLst/>
            </a:prstGeom>
          </p:spPr>
        </p:pic>
      </p:grpSp>
      <p:sp>
        <p:nvSpPr>
          <p:cNvPr id="29" name="TextBox 28">
            <a:extLst>
              <a:ext uri="{FF2B5EF4-FFF2-40B4-BE49-F238E27FC236}">
                <a16:creationId xmlns:a16="http://schemas.microsoft.com/office/drawing/2014/main" id="{0129E6D6-87F8-4B97-9CDD-0D382CAA98EB}"/>
              </a:ext>
            </a:extLst>
          </p:cNvPr>
          <p:cNvSpPr txBox="1"/>
          <p:nvPr/>
        </p:nvSpPr>
        <p:spPr>
          <a:xfrm>
            <a:off x="670999" y="585479"/>
            <a:ext cx="9267217"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Hyper-converged infrastructure has many advantages</a:t>
            </a:r>
          </a:p>
        </p:txBody>
      </p:sp>
      <p:grpSp>
        <p:nvGrpSpPr>
          <p:cNvPr id="7" name="Group 6">
            <a:extLst>
              <a:ext uri="{FF2B5EF4-FFF2-40B4-BE49-F238E27FC236}">
                <a16:creationId xmlns:a16="http://schemas.microsoft.com/office/drawing/2014/main" id="{BFA9183A-3CA1-454E-BA53-6031DED5136D}"/>
              </a:ext>
            </a:extLst>
          </p:cNvPr>
          <p:cNvGrpSpPr/>
          <p:nvPr/>
        </p:nvGrpSpPr>
        <p:grpSpPr>
          <a:xfrm>
            <a:off x="10056495" y="1999267"/>
            <a:ext cx="1874520" cy="3925537"/>
            <a:chOff x="10056495" y="1999267"/>
            <a:chExt cx="1874520" cy="3925537"/>
          </a:xfrm>
        </p:grpSpPr>
        <p:sp>
          <p:nvSpPr>
            <p:cNvPr id="23" name="Rectangle 22">
              <a:extLst>
                <a:ext uri="{FF2B5EF4-FFF2-40B4-BE49-F238E27FC236}">
                  <a16:creationId xmlns:a16="http://schemas.microsoft.com/office/drawing/2014/main" id="{CCDA0F85-23C0-4355-B23F-FE149D1AA025}"/>
                </a:ext>
              </a:extLst>
            </p:cNvPr>
            <p:cNvSpPr/>
            <p:nvPr/>
          </p:nvSpPr>
          <p:spPr>
            <a:xfrm>
              <a:off x="10082422" y="1999267"/>
              <a:ext cx="1828800"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Unified </a:t>
              </a: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management</a:t>
              </a: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4" name="Rectangle 23">
              <a:extLst>
                <a:ext uri="{FF2B5EF4-FFF2-40B4-BE49-F238E27FC236}">
                  <a16:creationId xmlns:a16="http://schemas.microsoft.com/office/drawing/2014/main" id="{C721AD90-D51D-4FCD-9C02-8B79181DDE36}"/>
                </a:ext>
              </a:extLst>
            </p:cNvPr>
            <p:cNvSpPr/>
            <p:nvPr/>
          </p:nvSpPr>
          <p:spPr>
            <a:xfrm>
              <a:off x="10056495" y="4068462"/>
              <a:ext cx="1874520" cy="1856342"/>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End-to-end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visibility</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across the whole stack</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Consistent, unified </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experience across compute, networking, storage</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US" sz="1200">
                <a:solidFill>
                  <a:prstClr val="white">
                    <a:lumMod val="75000"/>
                  </a:prstClr>
                </a:solidFill>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Reduce Op Ex</a:t>
              </a:r>
            </a:p>
          </p:txBody>
        </p:sp>
        <p:pic>
          <p:nvPicPr>
            <p:cNvPr id="32" name="Picture 31">
              <a:extLst>
                <a:ext uri="{FF2B5EF4-FFF2-40B4-BE49-F238E27FC236}">
                  <a16:creationId xmlns:a16="http://schemas.microsoft.com/office/drawing/2014/main" id="{38028541-81FC-41C7-9646-FB5F2A19C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1780" y="2665589"/>
              <a:ext cx="1097280" cy="1097280"/>
            </a:xfrm>
            <a:prstGeom prst="rect">
              <a:avLst/>
            </a:prstGeom>
          </p:spPr>
        </p:pic>
      </p:grpSp>
      <p:grpSp>
        <p:nvGrpSpPr>
          <p:cNvPr id="4" name="Group 3">
            <a:extLst>
              <a:ext uri="{FF2B5EF4-FFF2-40B4-BE49-F238E27FC236}">
                <a16:creationId xmlns:a16="http://schemas.microsoft.com/office/drawing/2014/main" id="{8A99A7ED-E012-45EC-8F14-6514B1C0EFFC}"/>
              </a:ext>
            </a:extLst>
          </p:cNvPr>
          <p:cNvGrpSpPr/>
          <p:nvPr/>
        </p:nvGrpSpPr>
        <p:grpSpPr>
          <a:xfrm>
            <a:off x="2727325" y="2114684"/>
            <a:ext cx="1874520" cy="4007738"/>
            <a:chOff x="2727325" y="2114684"/>
            <a:chExt cx="1874520" cy="4007738"/>
          </a:xfrm>
        </p:grpSpPr>
        <p:sp>
          <p:nvSpPr>
            <p:cNvPr id="16" name="Rectangle 15">
              <a:extLst>
                <a:ext uri="{FF2B5EF4-FFF2-40B4-BE49-F238E27FC236}">
                  <a16:creationId xmlns:a16="http://schemas.microsoft.com/office/drawing/2014/main" id="{77E738A4-E0BC-465E-86BA-0397B9CD4E7F}"/>
                </a:ext>
              </a:extLst>
            </p:cNvPr>
            <p:cNvSpPr/>
            <p:nvPr/>
          </p:nvSpPr>
          <p:spPr>
            <a:xfrm>
              <a:off x="2736850" y="2114684"/>
              <a:ext cx="1828800" cy="3231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Innovate</a:t>
              </a: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 faster</a:t>
              </a: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7" name="Rectangle 16">
              <a:extLst>
                <a:ext uri="{FF2B5EF4-FFF2-40B4-BE49-F238E27FC236}">
                  <a16:creationId xmlns:a16="http://schemas.microsoft.com/office/drawing/2014/main" id="{173FC5FB-80EC-49C9-A4E8-1D6ED45E7964}"/>
                </a:ext>
              </a:extLst>
            </p:cNvPr>
            <p:cNvSpPr/>
            <p:nvPr/>
          </p:nvSpPr>
          <p:spPr>
            <a:xfrm>
              <a:off x="2727325" y="4068462"/>
              <a:ext cx="1874520" cy="2053960"/>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100x</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more servers sold every year than storage arrays</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indent="-171450">
                <a:lnSpc>
                  <a:spcPct val="107000"/>
                </a:lnSpc>
                <a:buFont typeface="Arial" panose="020B0604020202020204" pitchFamily="34" charset="0"/>
                <a:buChar char="•"/>
              </a:pPr>
              <a:r>
                <a:rPr lang="en-US" sz="1200" b="1">
                  <a:solidFill>
                    <a:prstClr val="white">
                      <a:lumMod val="75000"/>
                    </a:prstClr>
                  </a:solidFill>
                  <a:latin typeface="Segoe UI" panose="020B0502040204020203" pitchFamily="34" charset="0"/>
                  <a:ea typeface="Calibri" panose="020F0502020204030204" pitchFamily="34" charset="0"/>
                  <a:cs typeface="Segoe UI" panose="020B0502040204020203" pitchFamily="34" charset="0"/>
                </a:rPr>
                <a:t>Inflection point</a:t>
              </a:r>
              <a:r>
                <a:rPr lang="en-US" sz="1200">
                  <a:solidFill>
                    <a:prstClr val="white">
                      <a:lumMod val="75000"/>
                    </a:prstClr>
                  </a:solidFill>
                  <a:latin typeface="Segoe UI" panose="020B0502040204020203" pitchFamily="34" charset="0"/>
                  <a:ea typeface="Calibri" panose="020F0502020204030204" pitchFamily="34" charset="0"/>
                  <a:cs typeface="Segoe UI" panose="020B0502040204020203" pitchFamily="34" charset="0"/>
                </a:rPr>
                <a:t> in hardware, from NVMe to RDMA</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Innovations come to Windows Server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first</a:t>
              </a: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pic>
          <p:nvPicPr>
            <p:cNvPr id="27" name="Picture 26" descr="A picture containing object, clock&#10;&#10;Description generated with high confidence">
              <a:extLst>
                <a:ext uri="{FF2B5EF4-FFF2-40B4-BE49-F238E27FC236}">
                  <a16:creationId xmlns:a16="http://schemas.microsoft.com/office/drawing/2014/main" id="{87E9C611-A409-4F8E-84F4-29809D488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2610" y="2665589"/>
              <a:ext cx="1097280" cy="1097280"/>
            </a:xfrm>
            <a:prstGeom prst="rect">
              <a:avLst/>
            </a:prstGeom>
          </p:spPr>
        </p:pic>
      </p:grpSp>
      <p:grpSp>
        <p:nvGrpSpPr>
          <p:cNvPr id="6" name="Group 5">
            <a:extLst>
              <a:ext uri="{FF2B5EF4-FFF2-40B4-BE49-F238E27FC236}">
                <a16:creationId xmlns:a16="http://schemas.microsoft.com/office/drawing/2014/main" id="{A2D54364-8AC4-4244-80A2-83869B1DFEBA}"/>
              </a:ext>
            </a:extLst>
          </p:cNvPr>
          <p:cNvGrpSpPr/>
          <p:nvPr/>
        </p:nvGrpSpPr>
        <p:grpSpPr>
          <a:xfrm>
            <a:off x="7608941" y="2115709"/>
            <a:ext cx="1879121" cy="4006713"/>
            <a:chOff x="7608941" y="2115709"/>
            <a:chExt cx="1879121" cy="4006713"/>
          </a:xfrm>
        </p:grpSpPr>
        <p:sp>
          <p:nvSpPr>
            <p:cNvPr id="22" name="Rectangle 21">
              <a:extLst>
                <a:ext uri="{FF2B5EF4-FFF2-40B4-BE49-F238E27FC236}">
                  <a16:creationId xmlns:a16="http://schemas.microsoft.com/office/drawing/2014/main" id="{5FBC0F97-29E6-47B9-B8B3-68121BCEE177}"/>
                </a:ext>
              </a:extLst>
            </p:cNvPr>
            <p:cNvSpPr/>
            <p:nvPr/>
          </p:nvSpPr>
          <p:spPr>
            <a:xfrm>
              <a:off x="7659262" y="2115709"/>
              <a:ext cx="1828800" cy="32111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Single vendor</a:t>
              </a:r>
            </a:p>
          </p:txBody>
        </p:sp>
        <p:sp>
          <p:nvSpPr>
            <p:cNvPr id="25" name="Rectangle 24">
              <a:extLst>
                <a:ext uri="{FF2B5EF4-FFF2-40B4-BE49-F238E27FC236}">
                  <a16:creationId xmlns:a16="http://schemas.microsoft.com/office/drawing/2014/main" id="{CFE8F756-8162-4AB8-9B7C-F6C0CEE131B5}"/>
                </a:ext>
              </a:extLst>
            </p:cNvPr>
            <p:cNvSpPr/>
            <p:nvPr/>
          </p:nvSpPr>
          <p:spPr>
            <a:xfrm>
              <a:off x="7608941" y="4068462"/>
              <a:ext cx="1874520" cy="2053960"/>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Single source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for </a:t>
              </a:r>
              <a:r>
                <a:rPr kumimoji="0" lang="en-US" sz="120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procurement and support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Pre-validated</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no integration work</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With Windows, no separate licenses, and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included guests!</a:t>
              </a:r>
            </a:p>
          </p:txBody>
        </p:sp>
        <p:pic>
          <p:nvPicPr>
            <p:cNvPr id="39" name="Picture 38">
              <a:extLst>
                <a:ext uri="{FF2B5EF4-FFF2-40B4-BE49-F238E27FC236}">
                  <a16:creationId xmlns:a16="http://schemas.microsoft.com/office/drawing/2014/main" id="{126830B1-013A-43A7-83B7-8B854179B6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4226" y="2665589"/>
              <a:ext cx="1097280" cy="1097280"/>
            </a:xfrm>
            <a:prstGeom prst="rect">
              <a:avLst/>
            </a:prstGeom>
          </p:spPr>
        </p:pic>
      </p:grpSp>
      <p:grpSp>
        <p:nvGrpSpPr>
          <p:cNvPr id="5" name="Group 4">
            <a:extLst>
              <a:ext uri="{FF2B5EF4-FFF2-40B4-BE49-F238E27FC236}">
                <a16:creationId xmlns:a16="http://schemas.microsoft.com/office/drawing/2014/main" id="{E4973158-4A75-4DEB-8CDD-06CCC9AEDF42}"/>
              </a:ext>
            </a:extLst>
          </p:cNvPr>
          <p:cNvGrpSpPr/>
          <p:nvPr/>
        </p:nvGrpSpPr>
        <p:grpSpPr>
          <a:xfrm>
            <a:off x="5165725" y="1983109"/>
            <a:ext cx="1874520" cy="4549104"/>
            <a:chOff x="5165725" y="1983109"/>
            <a:chExt cx="1874520" cy="4549104"/>
          </a:xfrm>
        </p:grpSpPr>
        <p:sp>
          <p:nvSpPr>
            <p:cNvPr id="18" name="Rectangle 17">
              <a:extLst>
                <a:ext uri="{FF2B5EF4-FFF2-40B4-BE49-F238E27FC236}">
                  <a16:creationId xmlns:a16="http://schemas.microsoft.com/office/drawing/2014/main" id="{9947F187-1438-499C-864D-2EDE95050E98}"/>
                </a:ext>
              </a:extLst>
            </p:cNvPr>
            <p:cNvSpPr/>
            <p:nvPr/>
          </p:nvSpPr>
          <p:spPr>
            <a:xfrm>
              <a:off x="5168775" y="1983109"/>
              <a:ext cx="1828800" cy="58631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Simple scalability and expansion</a:t>
              </a:r>
            </a:p>
          </p:txBody>
        </p:sp>
        <p:sp>
          <p:nvSpPr>
            <p:cNvPr id="19" name="Rectangle 18">
              <a:extLst>
                <a:ext uri="{FF2B5EF4-FFF2-40B4-BE49-F238E27FC236}">
                  <a16:creationId xmlns:a16="http://schemas.microsoft.com/office/drawing/2014/main" id="{07945C80-77C9-4E97-86CF-32E1D2CC27CF}"/>
                </a:ext>
              </a:extLst>
            </p:cNvPr>
            <p:cNvSpPr/>
            <p:nvPr/>
          </p:nvSpPr>
          <p:spPr>
            <a:xfrm>
              <a:off x="5165725" y="4068462"/>
              <a:ext cx="1874520" cy="2463751"/>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Buy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what you need</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today, reduce Cap Ex</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Scale by adding servers,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one by one</a:t>
              </a: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Cloud-inspired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architecture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enables near-limitless scale</a:t>
              </a:r>
              <a:endPar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Built-in balancing </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makes planning easy</a:t>
              </a:r>
            </a:p>
          </p:txBody>
        </p:sp>
        <p:pic>
          <p:nvPicPr>
            <p:cNvPr id="41" name="Picture 40">
              <a:extLst>
                <a:ext uri="{FF2B5EF4-FFF2-40B4-BE49-F238E27FC236}">
                  <a16:creationId xmlns:a16="http://schemas.microsoft.com/office/drawing/2014/main" id="{48BDD910-DAAB-4E52-B958-E1A5D18BAB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1010" y="2665589"/>
              <a:ext cx="1097280" cy="1097280"/>
            </a:xfrm>
            <a:prstGeom prst="rect">
              <a:avLst/>
            </a:prstGeom>
          </p:spPr>
        </p:pic>
      </p:grpSp>
    </p:spTree>
    <p:extLst>
      <p:ext uri="{BB962C8B-B14F-4D97-AF65-F5344CB8AC3E}">
        <p14:creationId xmlns:p14="http://schemas.microsoft.com/office/powerpoint/2010/main" val="85719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B469B7F-C214-4F9B-A83B-6AE19A67CB97}"/>
              </a:ext>
            </a:extLst>
          </p:cNvPr>
          <p:cNvSpPr/>
          <p:nvPr/>
        </p:nvSpPr>
        <p:spPr>
          <a:xfrm>
            <a:off x="1524" y="0"/>
            <a:ext cx="12188952" cy="1673352"/>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D0A9E5D-A907-4560-A04A-1ADDA6A4DDF6}"/>
              </a:ext>
            </a:extLst>
          </p:cNvPr>
          <p:cNvSpPr/>
          <p:nvPr/>
        </p:nvSpPr>
        <p:spPr>
          <a:xfrm>
            <a:off x="9760048"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DAC59B4-28BB-41F5-B7A7-6126EC41CCFD}"/>
              </a:ext>
            </a:extLst>
          </p:cNvPr>
          <p:cNvSpPr/>
          <p:nvPr/>
        </p:nvSpPr>
        <p:spPr>
          <a:xfrm>
            <a:off x="4878070"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B7279887-38B7-4FA5-AE21-407AE24832C4}"/>
              </a:ext>
            </a:extLst>
          </p:cNvPr>
          <p:cNvSpPr/>
          <p:nvPr/>
        </p:nvSpPr>
        <p:spPr>
          <a:xfrm>
            <a:off x="7322019"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C536DE3-87FE-4E36-A6B9-36C6EAFBF131}"/>
              </a:ext>
            </a:extLst>
          </p:cNvPr>
          <p:cNvSpPr/>
          <p:nvPr/>
        </p:nvSpPr>
        <p:spPr>
          <a:xfrm>
            <a:off x="2438937"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BFA9183A-3CA1-454E-BA53-6031DED5136D}"/>
              </a:ext>
            </a:extLst>
          </p:cNvPr>
          <p:cNvGrpSpPr/>
          <p:nvPr/>
        </p:nvGrpSpPr>
        <p:grpSpPr>
          <a:xfrm>
            <a:off x="10056495" y="1999267"/>
            <a:ext cx="1874520" cy="3925537"/>
            <a:chOff x="10056495" y="1999267"/>
            <a:chExt cx="1874520" cy="3925537"/>
          </a:xfrm>
        </p:grpSpPr>
        <p:sp>
          <p:nvSpPr>
            <p:cNvPr id="23" name="Rectangle 22">
              <a:extLst>
                <a:ext uri="{FF2B5EF4-FFF2-40B4-BE49-F238E27FC236}">
                  <a16:creationId xmlns:a16="http://schemas.microsoft.com/office/drawing/2014/main" id="{CCDA0F85-23C0-4355-B23F-FE149D1AA025}"/>
                </a:ext>
              </a:extLst>
            </p:cNvPr>
            <p:cNvSpPr/>
            <p:nvPr/>
          </p:nvSpPr>
          <p:spPr>
            <a:xfrm>
              <a:off x="10082422" y="1999267"/>
              <a:ext cx="1828800"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Unified </a:t>
              </a: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management</a:t>
              </a: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4" name="Rectangle 23">
              <a:extLst>
                <a:ext uri="{FF2B5EF4-FFF2-40B4-BE49-F238E27FC236}">
                  <a16:creationId xmlns:a16="http://schemas.microsoft.com/office/drawing/2014/main" id="{C721AD90-D51D-4FCD-9C02-8B79181DDE36}"/>
                </a:ext>
              </a:extLst>
            </p:cNvPr>
            <p:cNvSpPr/>
            <p:nvPr/>
          </p:nvSpPr>
          <p:spPr>
            <a:xfrm>
              <a:off x="10056495" y="4068462"/>
              <a:ext cx="1874520" cy="1856342"/>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End-to-end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visibility</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across the whole stack</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Consistent, unified </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experience across compute, networking, storage</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US" sz="1200">
                <a:solidFill>
                  <a:prstClr val="white">
                    <a:lumMod val="75000"/>
                  </a:prstClr>
                </a:solidFill>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Reduce Op Ex</a:t>
              </a:r>
            </a:p>
          </p:txBody>
        </p:sp>
        <p:pic>
          <p:nvPicPr>
            <p:cNvPr id="32" name="Picture 31">
              <a:extLst>
                <a:ext uri="{FF2B5EF4-FFF2-40B4-BE49-F238E27FC236}">
                  <a16:creationId xmlns:a16="http://schemas.microsoft.com/office/drawing/2014/main" id="{38028541-81FC-41C7-9646-FB5F2A19C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1780" y="2665589"/>
              <a:ext cx="1097280" cy="1097280"/>
            </a:xfrm>
            <a:prstGeom prst="rect">
              <a:avLst/>
            </a:prstGeom>
          </p:spPr>
        </p:pic>
      </p:grpSp>
      <p:grpSp>
        <p:nvGrpSpPr>
          <p:cNvPr id="4" name="Group 3">
            <a:extLst>
              <a:ext uri="{FF2B5EF4-FFF2-40B4-BE49-F238E27FC236}">
                <a16:creationId xmlns:a16="http://schemas.microsoft.com/office/drawing/2014/main" id="{8A99A7ED-E012-45EC-8F14-6514B1C0EFFC}"/>
              </a:ext>
            </a:extLst>
          </p:cNvPr>
          <p:cNvGrpSpPr/>
          <p:nvPr/>
        </p:nvGrpSpPr>
        <p:grpSpPr>
          <a:xfrm>
            <a:off x="2727325" y="2114684"/>
            <a:ext cx="1874520" cy="4007738"/>
            <a:chOff x="2727325" y="2114684"/>
            <a:chExt cx="1874520" cy="4007738"/>
          </a:xfrm>
        </p:grpSpPr>
        <p:sp>
          <p:nvSpPr>
            <p:cNvPr id="16" name="Rectangle 15">
              <a:extLst>
                <a:ext uri="{FF2B5EF4-FFF2-40B4-BE49-F238E27FC236}">
                  <a16:creationId xmlns:a16="http://schemas.microsoft.com/office/drawing/2014/main" id="{77E738A4-E0BC-465E-86BA-0397B9CD4E7F}"/>
                </a:ext>
              </a:extLst>
            </p:cNvPr>
            <p:cNvSpPr/>
            <p:nvPr/>
          </p:nvSpPr>
          <p:spPr>
            <a:xfrm>
              <a:off x="2736850" y="2114684"/>
              <a:ext cx="1828800" cy="3231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Innovate</a:t>
              </a: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 faster</a:t>
              </a: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7" name="Rectangle 16">
              <a:extLst>
                <a:ext uri="{FF2B5EF4-FFF2-40B4-BE49-F238E27FC236}">
                  <a16:creationId xmlns:a16="http://schemas.microsoft.com/office/drawing/2014/main" id="{173FC5FB-80EC-49C9-A4E8-1D6ED45E7964}"/>
                </a:ext>
              </a:extLst>
            </p:cNvPr>
            <p:cNvSpPr/>
            <p:nvPr/>
          </p:nvSpPr>
          <p:spPr>
            <a:xfrm>
              <a:off x="2727325" y="4068462"/>
              <a:ext cx="1874520" cy="2053960"/>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100x</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more servers sold every year than storage arrays</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indent="-171450">
                <a:lnSpc>
                  <a:spcPct val="107000"/>
                </a:lnSpc>
                <a:buFont typeface="Arial" panose="020B0604020202020204" pitchFamily="34" charset="0"/>
                <a:buChar char="•"/>
              </a:pPr>
              <a:r>
                <a:rPr lang="en-US" sz="1200" b="1">
                  <a:solidFill>
                    <a:prstClr val="white">
                      <a:lumMod val="75000"/>
                    </a:prstClr>
                  </a:solidFill>
                  <a:latin typeface="Segoe UI" panose="020B0502040204020203" pitchFamily="34" charset="0"/>
                  <a:ea typeface="Calibri" panose="020F0502020204030204" pitchFamily="34" charset="0"/>
                  <a:cs typeface="Segoe UI" panose="020B0502040204020203" pitchFamily="34" charset="0"/>
                </a:rPr>
                <a:t>Inflection point</a:t>
              </a:r>
              <a:r>
                <a:rPr lang="en-US" sz="1200">
                  <a:solidFill>
                    <a:prstClr val="white">
                      <a:lumMod val="75000"/>
                    </a:prstClr>
                  </a:solidFill>
                  <a:latin typeface="Segoe UI" panose="020B0502040204020203" pitchFamily="34" charset="0"/>
                  <a:ea typeface="Calibri" panose="020F0502020204030204" pitchFamily="34" charset="0"/>
                  <a:cs typeface="Segoe UI" panose="020B0502040204020203" pitchFamily="34" charset="0"/>
                </a:rPr>
                <a:t> in hardware, from NVMe to RDMA</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Innovations come to Windows Server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first</a:t>
              </a: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pic>
          <p:nvPicPr>
            <p:cNvPr id="27" name="Picture 26" descr="A picture containing object, clock&#10;&#10;Description generated with high confidence">
              <a:extLst>
                <a:ext uri="{FF2B5EF4-FFF2-40B4-BE49-F238E27FC236}">
                  <a16:creationId xmlns:a16="http://schemas.microsoft.com/office/drawing/2014/main" id="{87E9C611-A409-4F8E-84F4-29809D488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2610" y="2665589"/>
              <a:ext cx="1097280" cy="1097280"/>
            </a:xfrm>
            <a:prstGeom prst="rect">
              <a:avLst/>
            </a:prstGeom>
          </p:spPr>
        </p:pic>
      </p:grpSp>
      <p:grpSp>
        <p:nvGrpSpPr>
          <p:cNvPr id="6" name="Group 5">
            <a:extLst>
              <a:ext uri="{FF2B5EF4-FFF2-40B4-BE49-F238E27FC236}">
                <a16:creationId xmlns:a16="http://schemas.microsoft.com/office/drawing/2014/main" id="{A2D54364-8AC4-4244-80A2-83869B1DFEBA}"/>
              </a:ext>
            </a:extLst>
          </p:cNvPr>
          <p:cNvGrpSpPr/>
          <p:nvPr/>
        </p:nvGrpSpPr>
        <p:grpSpPr>
          <a:xfrm>
            <a:off x="7608941" y="2115709"/>
            <a:ext cx="1879121" cy="4006713"/>
            <a:chOff x="7608941" y="2115709"/>
            <a:chExt cx="1879121" cy="4006713"/>
          </a:xfrm>
        </p:grpSpPr>
        <p:sp>
          <p:nvSpPr>
            <p:cNvPr id="22" name="Rectangle 21">
              <a:extLst>
                <a:ext uri="{FF2B5EF4-FFF2-40B4-BE49-F238E27FC236}">
                  <a16:creationId xmlns:a16="http://schemas.microsoft.com/office/drawing/2014/main" id="{5FBC0F97-29E6-47B9-B8B3-68121BCEE177}"/>
                </a:ext>
              </a:extLst>
            </p:cNvPr>
            <p:cNvSpPr/>
            <p:nvPr/>
          </p:nvSpPr>
          <p:spPr>
            <a:xfrm>
              <a:off x="7659262" y="2115709"/>
              <a:ext cx="1828800" cy="32111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Single vendor</a:t>
              </a:r>
            </a:p>
          </p:txBody>
        </p:sp>
        <p:sp>
          <p:nvSpPr>
            <p:cNvPr id="25" name="Rectangle 24">
              <a:extLst>
                <a:ext uri="{FF2B5EF4-FFF2-40B4-BE49-F238E27FC236}">
                  <a16:creationId xmlns:a16="http://schemas.microsoft.com/office/drawing/2014/main" id="{CFE8F756-8162-4AB8-9B7C-F6C0CEE131B5}"/>
                </a:ext>
              </a:extLst>
            </p:cNvPr>
            <p:cNvSpPr/>
            <p:nvPr/>
          </p:nvSpPr>
          <p:spPr>
            <a:xfrm>
              <a:off x="7608941" y="4068462"/>
              <a:ext cx="1874520" cy="2053960"/>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Single source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for </a:t>
              </a:r>
              <a:r>
                <a:rPr kumimoji="0" lang="en-US" sz="120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procurement and support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Pre-validated</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no integration work</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With Windows, no separate licenses, and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included guests!</a:t>
              </a:r>
            </a:p>
          </p:txBody>
        </p:sp>
        <p:pic>
          <p:nvPicPr>
            <p:cNvPr id="39" name="Picture 38">
              <a:extLst>
                <a:ext uri="{FF2B5EF4-FFF2-40B4-BE49-F238E27FC236}">
                  <a16:creationId xmlns:a16="http://schemas.microsoft.com/office/drawing/2014/main" id="{126830B1-013A-43A7-83B7-8B854179B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4226" y="2665589"/>
              <a:ext cx="1097280" cy="1097280"/>
            </a:xfrm>
            <a:prstGeom prst="rect">
              <a:avLst/>
            </a:prstGeom>
          </p:spPr>
        </p:pic>
      </p:grpSp>
      <p:grpSp>
        <p:nvGrpSpPr>
          <p:cNvPr id="5" name="Group 4">
            <a:extLst>
              <a:ext uri="{FF2B5EF4-FFF2-40B4-BE49-F238E27FC236}">
                <a16:creationId xmlns:a16="http://schemas.microsoft.com/office/drawing/2014/main" id="{E4973158-4A75-4DEB-8CDD-06CCC9AEDF42}"/>
              </a:ext>
            </a:extLst>
          </p:cNvPr>
          <p:cNvGrpSpPr/>
          <p:nvPr/>
        </p:nvGrpSpPr>
        <p:grpSpPr>
          <a:xfrm>
            <a:off x="5165725" y="1983109"/>
            <a:ext cx="1874520" cy="4549104"/>
            <a:chOff x="5165725" y="1983109"/>
            <a:chExt cx="1874520" cy="4549104"/>
          </a:xfrm>
        </p:grpSpPr>
        <p:sp>
          <p:nvSpPr>
            <p:cNvPr id="18" name="Rectangle 17">
              <a:extLst>
                <a:ext uri="{FF2B5EF4-FFF2-40B4-BE49-F238E27FC236}">
                  <a16:creationId xmlns:a16="http://schemas.microsoft.com/office/drawing/2014/main" id="{9947F187-1438-499C-864D-2EDE95050E98}"/>
                </a:ext>
              </a:extLst>
            </p:cNvPr>
            <p:cNvSpPr/>
            <p:nvPr/>
          </p:nvSpPr>
          <p:spPr>
            <a:xfrm>
              <a:off x="5168775" y="1983109"/>
              <a:ext cx="1828800" cy="58631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Simple scalability and expansion</a:t>
              </a:r>
            </a:p>
          </p:txBody>
        </p:sp>
        <p:sp>
          <p:nvSpPr>
            <p:cNvPr id="19" name="Rectangle 18">
              <a:extLst>
                <a:ext uri="{FF2B5EF4-FFF2-40B4-BE49-F238E27FC236}">
                  <a16:creationId xmlns:a16="http://schemas.microsoft.com/office/drawing/2014/main" id="{07945C80-77C9-4E97-86CF-32E1D2CC27CF}"/>
                </a:ext>
              </a:extLst>
            </p:cNvPr>
            <p:cNvSpPr/>
            <p:nvPr/>
          </p:nvSpPr>
          <p:spPr>
            <a:xfrm>
              <a:off x="5165725" y="4068462"/>
              <a:ext cx="1874520" cy="2463751"/>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Buy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what you need</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today, reduce Cap Ex</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Scale by adding servers,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one by one</a:t>
              </a: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Cloud-inspired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architecture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enables near-limitless scale</a:t>
              </a:r>
              <a:endPar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Built-in balancing </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makes planning easy</a:t>
              </a:r>
            </a:p>
          </p:txBody>
        </p:sp>
        <p:pic>
          <p:nvPicPr>
            <p:cNvPr id="41" name="Picture 40">
              <a:extLst>
                <a:ext uri="{FF2B5EF4-FFF2-40B4-BE49-F238E27FC236}">
                  <a16:creationId xmlns:a16="http://schemas.microsoft.com/office/drawing/2014/main" id="{48BDD910-DAAB-4E52-B958-E1A5D18BA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1010" y="2665589"/>
              <a:ext cx="1097280" cy="1097280"/>
            </a:xfrm>
            <a:prstGeom prst="rect">
              <a:avLst/>
            </a:prstGeom>
          </p:spPr>
        </p:pic>
      </p:grpSp>
      <p:sp>
        <p:nvSpPr>
          <p:cNvPr id="30" name="Rectangle 29">
            <a:extLst>
              <a:ext uri="{FF2B5EF4-FFF2-40B4-BE49-F238E27FC236}">
                <a16:creationId xmlns:a16="http://schemas.microsoft.com/office/drawing/2014/main" id="{95C407E0-BBB0-44F8-827A-3431E793CC89}"/>
              </a:ext>
            </a:extLst>
          </p:cNvPr>
          <p:cNvSpPr/>
          <p:nvPr/>
        </p:nvSpPr>
        <p:spPr>
          <a:xfrm>
            <a:off x="0" y="1691640"/>
            <a:ext cx="2423160" cy="5166360"/>
          </a:xfrm>
          <a:prstGeom prst="rect">
            <a:avLst/>
          </a:prstGeom>
          <a:gradFill>
            <a:gsLst>
              <a:gs pos="0">
                <a:srgbClr val="FFC000"/>
              </a:gs>
              <a:gs pos="100000">
                <a:srgbClr val="FFD44B"/>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EF5D9A89-DB58-4BD2-8892-680C41475349}"/>
              </a:ext>
            </a:extLst>
          </p:cNvPr>
          <p:cNvGrpSpPr/>
          <p:nvPr/>
        </p:nvGrpSpPr>
        <p:grpSpPr>
          <a:xfrm>
            <a:off x="287655" y="2114684"/>
            <a:ext cx="1874520" cy="4205356"/>
            <a:chOff x="287655" y="2114684"/>
            <a:chExt cx="1874520" cy="4205356"/>
          </a:xfrm>
        </p:grpSpPr>
        <p:sp>
          <p:nvSpPr>
            <p:cNvPr id="33" name="Rectangle 32">
              <a:extLst>
                <a:ext uri="{FF2B5EF4-FFF2-40B4-BE49-F238E27FC236}">
                  <a16:creationId xmlns:a16="http://schemas.microsoft.com/office/drawing/2014/main" id="{EC9CB9C9-8ED1-4C4C-B0BD-763DC7C6D92C}"/>
                </a:ext>
              </a:extLst>
            </p:cNvPr>
            <p:cNvSpPr/>
            <p:nvPr/>
          </p:nvSpPr>
          <p:spPr>
            <a:xfrm>
              <a:off x="297180" y="2114684"/>
              <a:ext cx="1828800"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chemeClr val="tx1">
                      <a:lumMod val="85000"/>
                      <a:lumOff val="15000"/>
                    </a:schemeClr>
                  </a:solidFill>
                  <a:effectLst/>
                  <a:uLnTx/>
                  <a:uFillTx/>
                  <a:latin typeface="Segoe UI Semibold" panose="020B0702040204020203" pitchFamily="34" charset="0"/>
                  <a:ea typeface="Calibri" panose="020F0502020204030204" pitchFamily="34" charset="0"/>
                  <a:cs typeface="Segoe UI Semibold" panose="020B0702040204020203" pitchFamily="34" charset="0"/>
                </a:rPr>
                <a:t>Lower costs</a:t>
              </a:r>
            </a:p>
          </p:txBody>
        </p:sp>
        <p:sp>
          <p:nvSpPr>
            <p:cNvPr id="34" name="Rectangle 33">
              <a:extLst>
                <a:ext uri="{FF2B5EF4-FFF2-40B4-BE49-F238E27FC236}">
                  <a16:creationId xmlns:a16="http://schemas.microsoft.com/office/drawing/2014/main" id="{9A719697-EFBA-46AF-80DB-6EDE71A07181}"/>
                </a:ext>
              </a:extLst>
            </p:cNvPr>
            <p:cNvSpPr/>
            <p:nvPr/>
          </p:nvSpPr>
          <p:spPr>
            <a:xfrm>
              <a:off x="287655" y="4068462"/>
              <a:ext cx="1874520" cy="2251578"/>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chemeClr val="tx1">
                      <a:lumMod val="85000"/>
                      <a:lumOff val="15000"/>
                    </a:schemeClr>
                  </a:solidFill>
                  <a:effectLst/>
                  <a:uLnTx/>
                  <a:uFillTx/>
                  <a:latin typeface="Segoe UI" panose="020B0502040204020203" pitchFamily="34" charset="0"/>
                  <a:ea typeface="Calibri" panose="020F0502020204030204" pitchFamily="34" charset="0"/>
                  <a:cs typeface="Segoe UI" panose="020B0502040204020203" pitchFamily="34" charset="0"/>
                </a:rPr>
                <a:t>No</a:t>
              </a:r>
              <a:r>
                <a:rPr kumimoji="0" lang="en-US" sz="1200" b="0" i="0" u="none" strike="noStrike" kern="1200" cap="none" spc="0" normalizeH="0" baseline="0" noProof="0">
                  <a:ln>
                    <a:noFill/>
                  </a:ln>
                  <a:solidFill>
                    <a:schemeClr val="tx1">
                      <a:lumMod val="85000"/>
                      <a:lumOff val="15000"/>
                    </a:schemeClr>
                  </a:soli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en-US" sz="1200" b="1" i="0" u="none" strike="noStrike" kern="1200" cap="none" spc="0" normalizeH="0" baseline="0" noProof="0">
                  <a:ln>
                    <a:noFill/>
                  </a:ln>
                  <a:solidFill>
                    <a:schemeClr val="tx1">
                      <a:lumMod val="85000"/>
                      <a:lumOff val="15000"/>
                    </a:schemeClr>
                  </a:solidFill>
                  <a:effectLst/>
                  <a:uLnTx/>
                  <a:uFillTx/>
                  <a:latin typeface="Segoe UI" panose="020B0502040204020203" pitchFamily="34" charset="0"/>
                  <a:ea typeface="Calibri" panose="020F0502020204030204" pitchFamily="34" charset="0"/>
                  <a:cs typeface="Segoe UI" panose="020B0502040204020203" pitchFamily="34" charset="0"/>
                </a:rPr>
                <a:t>proprietary</a:t>
              </a:r>
              <a:r>
                <a:rPr kumimoji="0" lang="en-US" sz="1200" b="0" i="0" u="none" strike="noStrike" kern="1200" cap="none" spc="0" normalizeH="0" baseline="0" noProof="0">
                  <a:ln>
                    <a:noFill/>
                  </a:ln>
                  <a:solidFill>
                    <a:schemeClr val="tx1">
                      <a:lumMod val="85000"/>
                      <a:lumOff val="15000"/>
                    </a:schemeClr>
                  </a:solidFill>
                  <a:effectLst/>
                  <a:uLnTx/>
                  <a:uFillTx/>
                  <a:latin typeface="Segoe UI" panose="020B0502040204020203" pitchFamily="34" charset="0"/>
                  <a:ea typeface="Calibri" panose="020F0502020204030204" pitchFamily="34" charset="0"/>
                  <a:cs typeface="Segoe UI" panose="020B0502040204020203" pitchFamily="34" charset="0"/>
                </a:rPr>
                <a:t> hardware or vendor lock-in</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chemeClr val="tx1">
                    <a:lumMod val="85000"/>
                    <a:lumOff val="15000"/>
                  </a:scheme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chemeClr val="tx1">
                      <a:lumMod val="85000"/>
                      <a:lumOff val="15000"/>
                    </a:schemeClr>
                  </a:solidFill>
                  <a:effectLst/>
                  <a:uLnTx/>
                  <a:uFillTx/>
                  <a:latin typeface="Segoe UI" panose="020B0502040204020203" pitchFamily="34" charset="0"/>
                  <a:ea typeface="Calibri" panose="020F0502020204030204" pitchFamily="34" charset="0"/>
                  <a:cs typeface="Segoe UI" panose="020B0502040204020203" pitchFamily="34" charset="0"/>
                </a:rPr>
                <a:t>Choice</a:t>
              </a:r>
              <a:r>
                <a:rPr kumimoji="0" lang="en-US" sz="1200" b="0" i="0" u="none" strike="noStrike" kern="1200" cap="none" spc="0" normalizeH="0" baseline="0" noProof="0">
                  <a:ln>
                    <a:noFill/>
                  </a:ln>
                  <a:solidFill>
                    <a:schemeClr val="tx1">
                      <a:lumMod val="85000"/>
                      <a:lumOff val="15000"/>
                    </a:schemeClr>
                  </a:solidFill>
                  <a:effectLst/>
                  <a:uLnTx/>
                  <a:uFillTx/>
                  <a:latin typeface="Segoe UI" panose="020B0502040204020203" pitchFamily="34" charset="0"/>
                  <a:ea typeface="Calibri" panose="020F0502020204030204" pitchFamily="34" charset="0"/>
                  <a:cs typeface="Segoe UI" panose="020B0502040204020203" pitchFamily="34" charset="0"/>
                </a:rPr>
                <a:t> of industry-standard servers and components</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lumMod val="85000"/>
                    <a:lumOff val="15000"/>
                  </a:scheme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chemeClr val="tx1">
                      <a:lumMod val="85000"/>
                      <a:lumOff val="15000"/>
                    </a:schemeClr>
                  </a:solidFill>
                  <a:effectLst/>
                  <a:uLnTx/>
                  <a:uFillTx/>
                  <a:latin typeface="Segoe UI" panose="020B0502040204020203" pitchFamily="34" charset="0"/>
                  <a:ea typeface="Calibri" panose="020F0502020204030204" pitchFamily="34" charset="0"/>
                  <a:cs typeface="Segoe UI" panose="020B0502040204020203" pitchFamily="34" charset="0"/>
                </a:rPr>
                <a:t>Reduce</a:t>
              </a:r>
              <a:r>
                <a:rPr kumimoji="0" lang="en-US" sz="1200" b="0" i="0" u="none" strike="noStrike" kern="1200" cap="none" spc="0" normalizeH="0" baseline="0" noProof="0">
                  <a:ln>
                    <a:noFill/>
                  </a:ln>
                  <a:solidFill>
                    <a:schemeClr val="tx1">
                      <a:lumMod val="85000"/>
                      <a:lumOff val="15000"/>
                    </a:schemeClr>
                  </a:solidFill>
                  <a:effectLst/>
                  <a:uLnTx/>
                  <a:uFillTx/>
                  <a:latin typeface="Segoe UI" panose="020B0502040204020203" pitchFamily="34" charset="0"/>
                  <a:ea typeface="Calibri" panose="020F0502020204030204" pitchFamily="34" charset="0"/>
                  <a:cs typeface="Segoe UI" panose="020B0502040204020203" pitchFamily="34" charset="0"/>
                </a:rPr>
                <a:t> datacenter footprint and power and cooling cost</a:t>
              </a:r>
            </a:p>
          </p:txBody>
        </p:sp>
        <p:pic>
          <p:nvPicPr>
            <p:cNvPr id="40" name="Picture 39" descr="A close up of a logo&#10;&#10;Description generated with very high confidence">
              <a:extLst>
                <a:ext uri="{FF2B5EF4-FFF2-40B4-BE49-F238E27FC236}">
                  <a16:creationId xmlns:a16="http://schemas.microsoft.com/office/drawing/2014/main" id="{DCCE503D-D927-45E2-939A-6A900E2743B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7715" y="2753075"/>
              <a:ext cx="914400" cy="914400"/>
            </a:xfrm>
            <a:prstGeom prst="rect">
              <a:avLst/>
            </a:prstGeom>
          </p:spPr>
        </p:pic>
      </p:grpSp>
      <p:sp>
        <p:nvSpPr>
          <p:cNvPr id="43" name="TextBox 42">
            <a:extLst>
              <a:ext uri="{FF2B5EF4-FFF2-40B4-BE49-F238E27FC236}">
                <a16:creationId xmlns:a16="http://schemas.microsoft.com/office/drawing/2014/main" id="{2CDE5AA1-99BD-4D46-8D03-9B602690DF9B}"/>
              </a:ext>
            </a:extLst>
          </p:cNvPr>
          <p:cNvSpPr txBox="1"/>
          <p:nvPr/>
        </p:nvSpPr>
        <p:spPr>
          <a:xfrm>
            <a:off x="670999" y="585479"/>
            <a:ext cx="10464147"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Advantages of Hyper-Converged Infrastructure </a:t>
            </a:r>
            <a:r>
              <a:rPr kumimoji="0" lang="en-US" sz="3000" b="1" i="0" u="none" strike="noStrike" kern="1200" cap="none" spc="0" normalizeH="0" baseline="0" noProof="0">
                <a:ln>
                  <a:noFill/>
                </a:ln>
                <a:solidFill>
                  <a:srgbClr val="FFD44B"/>
                </a:solidFill>
                <a:effectLst/>
                <a:uLnTx/>
                <a:uFillTx/>
                <a:latin typeface="Segoe UI" panose="020B0502040204020203" pitchFamily="34" charset="0"/>
                <a:ea typeface="+mn-ea"/>
                <a:cs typeface="Segoe UI" panose="020B0502040204020203" pitchFamily="34" charset="0"/>
              </a:rPr>
              <a:t>on Windows</a:t>
            </a:r>
          </a:p>
        </p:txBody>
      </p:sp>
    </p:spTree>
    <p:extLst>
      <p:ext uri="{BB962C8B-B14F-4D97-AF65-F5344CB8AC3E}">
        <p14:creationId xmlns:p14="http://schemas.microsoft.com/office/powerpoint/2010/main" val="13052388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6363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6B5305-5E0A-4B2B-93D0-0C0F1A5483F2}"/>
              </a:ext>
            </a:extLst>
          </p:cNvPr>
          <p:cNvSpPr/>
          <p:nvPr/>
        </p:nvSpPr>
        <p:spPr>
          <a:xfrm>
            <a:off x="0" y="0"/>
            <a:ext cx="12192000" cy="6858000"/>
          </a:xfrm>
          <a:prstGeom prst="rect">
            <a:avLst/>
          </a:prstGeom>
          <a:gradFill flip="none" rotWithShape="1">
            <a:gsLst>
              <a:gs pos="100000">
                <a:schemeClr val="tx1">
                  <a:alpha val="0"/>
                </a:schemeClr>
              </a:gs>
              <a:gs pos="0">
                <a:schemeClr val="tx1">
                  <a:alpha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3D153F09-BF70-492A-A0BE-CFD0BD7C5B45}"/>
              </a:ext>
            </a:extLst>
          </p:cNvPr>
          <p:cNvSpPr/>
          <p:nvPr/>
        </p:nvSpPr>
        <p:spPr>
          <a:xfrm>
            <a:off x="1524000" y="1792498"/>
            <a:ext cx="9144000"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Included in Windows Server Datacenter</a:t>
            </a:r>
            <a:endParaRPr lang="en-US" sz="3000" b="1">
              <a:solidFill>
                <a:prstClr val="white"/>
              </a:solidFill>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7B49BE69-E831-4BF1-B2D4-57A011775E16}"/>
              </a:ext>
            </a:extLst>
          </p:cNvPr>
          <p:cNvSpPr/>
          <p:nvPr/>
        </p:nvSpPr>
        <p:spPr>
          <a:xfrm>
            <a:off x="3990499" y="2722168"/>
            <a:ext cx="4211002" cy="2343334"/>
          </a:xfrm>
          <a:prstGeom prst="rect">
            <a:avLst/>
          </a:prstGeom>
        </p:spPr>
        <p:txBody>
          <a:bodyPr wrap="square">
            <a:spAutoFit/>
          </a:bodyPr>
          <a:lstStyle/>
          <a:p>
            <a:pPr marL="457200" marR="0" lvl="0" indent="-457200"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US" sz="2000">
                <a:solidFill>
                  <a:prstClr val="white"/>
                </a:solidFill>
                <a:latin typeface="Segoe UI Semibold" panose="020B0702040204020203" pitchFamily="34" charset="0"/>
                <a:cs typeface="Segoe UI Semibold" panose="020B0702040204020203" pitchFamily="34" charset="0"/>
              </a:rPr>
              <a:t>Hypervisor / compute</a:t>
            </a:r>
          </a:p>
          <a:p>
            <a:pPr marL="457200" marR="0" lvl="0" indent="-457200"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Software-defined storage</a:t>
            </a:r>
          </a:p>
          <a:p>
            <a:pPr marL="457200" marR="0" lvl="0" indent="-457200"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US" sz="2000">
                <a:solidFill>
                  <a:prstClr val="white"/>
                </a:solidFill>
                <a:latin typeface="Segoe UI Semibold" panose="020B0702040204020203" pitchFamily="34" charset="0"/>
                <a:cs typeface="Segoe UI Semibold" panose="020B0702040204020203" pitchFamily="34" charset="0"/>
              </a:rPr>
              <a:t>Software-defined networking</a:t>
            </a:r>
          </a:p>
          <a:p>
            <a:pPr marL="457200" indent="-457200">
              <a:lnSpc>
                <a:spcPct val="150000"/>
              </a:lnSpc>
              <a:buFont typeface="Wingdings" panose="05000000000000000000" pitchFamily="2" charset="2"/>
              <a:buChar char="ü"/>
              <a:defRPr/>
            </a:pPr>
            <a:r>
              <a:rPr lang="en-US" sz="2000">
                <a:solidFill>
                  <a:prstClr val="white"/>
                </a:solidFill>
                <a:latin typeface="Segoe UI Semibold" panose="020B0702040204020203" pitchFamily="34" charset="0"/>
                <a:cs typeface="Segoe UI Semibold" panose="020B0702040204020203" pitchFamily="34" charset="0"/>
              </a:rPr>
              <a:t>Management software</a:t>
            </a:r>
          </a:p>
          <a:p>
            <a:pPr marL="457200" marR="0" lvl="0" indent="-457200"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US" sz="2000">
                <a:solidFill>
                  <a:prstClr val="white"/>
                </a:solidFill>
                <a:latin typeface="Segoe UI Semibold" panose="020B0702040204020203" pitchFamily="34" charset="0"/>
                <a:cs typeface="Segoe UI Semibold" panose="020B0702040204020203" pitchFamily="34" charset="0"/>
              </a:rPr>
              <a:t>Unlimited guest licenses</a:t>
            </a:r>
          </a:p>
        </p:txBody>
      </p:sp>
      <p:sp>
        <p:nvSpPr>
          <p:cNvPr id="6" name="Rectangle 5">
            <a:extLst>
              <a:ext uri="{FF2B5EF4-FFF2-40B4-BE49-F238E27FC236}">
                <a16:creationId xmlns:a16="http://schemas.microsoft.com/office/drawing/2014/main" id="{373F17EE-A9F2-41A5-9BB2-D92E34F253C0}"/>
              </a:ext>
            </a:extLst>
          </p:cNvPr>
          <p:cNvSpPr/>
          <p:nvPr/>
        </p:nvSpPr>
        <p:spPr>
          <a:xfrm>
            <a:off x="3048000" y="5638585"/>
            <a:ext cx="6096000" cy="246221"/>
          </a:xfrm>
          <a:prstGeom prst="rect">
            <a:avLst/>
          </a:prstGeom>
        </p:spPr>
        <p:txBody>
          <a:bodyPr>
            <a:spAutoFit/>
          </a:bodyPr>
          <a:lstStyle/>
          <a:p>
            <a:pPr algn="ctr"/>
            <a:r>
              <a:rPr lang="en-US" sz="1000">
                <a:solidFill>
                  <a:srgbClr val="ABD5F9"/>
                </a:solidFill>
                <a:latin typeface="Segoe UI" panose="020B0502040204020203" pitchFamily="34" charset="0"/>
                <a:cs typeface="Segoe UI" panose="020B0502040204020203" pitchFamily="34" charset="0"/>
              </a:rPr>
              <a:t>Source: https://www.microsoft.com/en-us/cloud-platform/windows-server-pricing</a:t>
            </a:r>
          </a:p>
        </p:txBody>
      </p:sp>
    </p:spTree>
    <p:extLst>
      <p:ext uri="{BB962C8B-B14F-4D97-AF65-F5344CB8AC3E}">
        <p14:creationId xmlns:p14="http://schemas.microsoft.com/office/powerpoint/2010/main" val="44047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B469B7F-C214-4F9B-A83B-6AE19A67CB97}"/>
              </a:ext>
            </a:extLst>
          </p:cNvPr>
          <p:cNvSpPr/>
          <p:nvPr/>
        </p:nvSpPr>
        <p:spPr>
          <a:xfrm>
            <a:off x="1524" y="0"/>
            <a:ext cx="12188952" cy="1673352"/>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D0A9E5D-A907-4560-A04A-1ADDA6A4DDF6}"/>
              </a:ext>
            </a:extLst>
          </p:cNvPr>
          <p:cNvSpPr/>
          <p:nvPr/>
        </p:nvSpPr>
        <p:spPr>
          <a:xfrm>
            <a:off x="9760048"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DAC59B4-28BB-41F5-B7A7-6126EC41CCFD}"/>
              </a:ext>
            </a:extLst>
          </p:cNvPr>
          <p:cNvSpPr/>
          <p:nvPr/>
        </p:nvSpPr>
        <p:spPr>
          <a:xfrm>
            <a:off x="4878070"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B7279887-38B7-4FA5-AE21-407AE24832C4}"/>
              </a:ext>
            </a:extLst>
          </p:cNvPr>
          <p:cNvSpPr/>
          <p:nvPr/>
        </p:nvSpPr>
        <p:spPr>
          <a:xfrm>
            <a:off x="7322019"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C536DE3-87FE-4E36-A6B9-36C6EAFBF131}"/>
              </a:ext>
            </a:extLst>
          </p:cNvPr>
          <p:cNvSpPr/>
          <p:nvPr/>
        </p:nvSpPr>
        <p:spPr>
          <a:xfrm>
            <a:off x="2438937"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BFA9183A-3CA1-454E-BA53-6031DED5136D}"/>
              </a:ext>
            </a:extLst>
          </p:cNvPr>
          <p:cNvGrpSpPr/>
          <p:nvPr/>
        </p:nvGrpSpPr>
        <p:grpSpPr>
          <a:xfrm>
            <a:off x="10056495" y="1999267"/>
            <a:ext cx="1874520" cy="3925537"/>
            <a:chOff x="10056495" y="1999267"/>
            <a:chExt cx="1874520" cy="3925537"/>
          </a:xfrm>
        </p:grpSpPr>
        <p:sp>
          <p:nvSpPr>
            <p:cNvPr id="23" name="Rectangle 22">
              <a:extLst>
                <a:ext uri="{FF2B5EF4-FFF2-40B4-BE49-F238E27FC236}">
                  <a16:creationId xmlns:a16="http://schemas.microsoft.com/office/drawing/2014/main" id="{CCDA0F85-23C0-4355-B23F-FE149D1AA025}"/>
                </a:ext>
              </a:extLst>
            </p:cNvPr>
            <p:cNvSpPr/>
            <p:nvPr/>
          </p:nvSpPr>
          <p:spPr>
            <a:xfrm>
              <a:off x="10082422" y="1999267"/>
              <a:ext cx="1828800"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Unified </a:t>
              </a: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management</a:t>
              </a: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4" name="Rectangle 23">
              <a:extLst>
                <a:ext uri="{FF2B5EF4-FFF2-40B4-BE49-F238E27FC236}">
                  <a16:creationId xmlns:a16="http://schemas.microsoft.com/office/drawing/2014/main" id="{C721AD90-D51D-4FCD-9C02-8B79181DDE36}"/>
                </a:ext>
              </a:extLst>
            </p:cNvPr>
            <p:cNvSpPr/>
            <p:nvPr/>
          </p:nvSpPr>
          <p:spPr>
            <a:xfrm>
              <a:off x="10056495" y="4068462"/>
              <a:ext cx="1874520" cy="1856342"/>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End-to-end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visibility</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across the whole stack</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Consistent, unified </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experience across compute, networking, storage</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US" sz="1200">
                <a:solidFill>
                  <a:prstClr val="white">
                    <a:lumMod val="75000"/>
                  </a:prstClr>
                </a:solidFill>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Reduce Op Ex</a:t>
              </a:r>
            </a:p>
          </p:txBody>
        </p:sp>
        <p:pic>
          <p:nvPicPr>
            <p:cNvPr id="32" name="Picture 31">
              <a:extLst>
                <a:ext uri="{FF2B5EF4-FFF2-40B4-BE49-F238E27FC236}">
                  <a16:creationId xmlns:a16="http://schemas.microsoft.com/office/drawing/2014/main" id="{38028541-81FC-41C7-9646-FB5F2A19C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1780" y="2665589"/>
              <a:ext cx="1097280" cy="1097280"/>
            </a:xfrm>
            <a:prstGeom prst="rect">
              <a:avLst/>
            </a:prstGeom>
          </p:spPr>
        </p:pic>
      </p:grpSp>
      <p:grpSp>
        <p:nvGrpSpPr>
          <p:cNvPr id="4" name="Group 3">
            <a:extLst>
              <a:ext uri="{FF2B5EF4-FFF2-40B4-BE49-F238E27FC236}">
                <a16:creationId xmlns:a16="http://schemas.microsoft.com/office/drawing/2014/main" id="{8A99A7ED-E012-45EC-8F14-6514B1C0EFFC}"/>
              </a:ext>
            </a:extLst>
          </p:cNvPr>
          <p:cNvGrpSpPr/>
          <p:nvPr/>
        </p:nvGrpSpPr>
        <p:grpSpPr>
          <a:xfrm>
            <a:off x="2727325" y="2114684"/>
            <a:ext cx="1874520" cy="4007738"/>
            <a:chOff x="2727325" y="2114684"/>
            <a:chExt cx="1874520" cy="4007738"/>
          </a:xfrm>
        </p:grpSpPr>
        <p:sp>
          <p:nvSpPr>
            <p:cNvPr id="16" name="Rectangle 15">
              <a:extLst>
                <a:ext uri="{FF2B5EF4-FFF2-40B4-BE49-F238E27FC236}">
                  <a16:creationId xmlns:a16="http://schemas.microsoft.com/office/drawing/2014/main" id="{77E738A4-E0BC-465E-86BA-0397B9CD4E7F}"/>
                </a:ext>
              </a:extLst>
            </p:cNvPr>
            <p:cNvSpPr/>
            <p:nvPr/>
          </p:nvSpPr>
          <p:spPr>
            <a:xfrm>
              <a:off x="2736850" y="2114684"/>
              <a:ext cx="1828800" cy="3231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Innovate</a:t>
              </a: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 faster</a:t>
              </a: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7" name="Rectangle 16">
              <a:extLst>
                <a:ext uri="{FF2B5EF4-FFF2-40B4-BE49-F238E27FC236}">
                  <a16:creationId xmlns:a16="http://schemas.microsoft.com/office/drawing/2014/main" id="{173FC5FB-80EC-49C9-A4E8-1D6ED45E7964}"/>
                </a:ext>
              </a:extLst>
            </p:cNvPr>
            <p:cNvSpPr/>
            <p:nvPr/>
          </p:nvSpPr>
          <p:spPr>
            <a:xfrm>
              <a:off x="2727325" y="4068462"/>
              <a:ext cx="1874520" cy="2053960"/>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100x</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more servers sold every year than storage arrays</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indent="-171450">
                <a:lnSpc>
                  <a:spcPct val="107000"/>
                </a:lnSpc>
                <a:buFont typeface="Arial" panose="020B0604020202020204" pitchFamily="34" charset="0"/>
                <a:buChar char="•"/>
              </a:pPr>
              <a:r>
                <a:rPr lang="en-US" sz="1200" b="1">
                  <a:solidFill>
                    <a:prstClr val="white">
                      <a:lumMod val="75000"/>
                    </a:prstClr>
                  </a:solidFill>
                  <a:latin typeface="Segoe UI" panose="020B0502040204020203" pitchFamily="34" charset="0"/>
                  <a:ea typeface="Calibri" panose="020F0502020204030204" pitchFamily="34" charset="0"/>
                  <a:cs typeface="Segoe UI" panose="020B0502040204020203" pitchFamily="34" charset="0"/>
                </a:rPr>
                <a:t>Inflection point</a:t>
              </a:r>
              <a:r>
                <a:rPr lang="en-US" sz="1200">
                  <a:solidFill>
                    <a:prstClr val="white">
                      <a:lumMod val="75000"/>
                    </a:prstClr>
                  </a:solidFill>
                  <a:latin typeface="Segoe UI" panose="020B0502040204020203" pitchFamily="34" charset="0"/>
                  <a:ea typeface="Calibri" panose="020F0502020204030204" pitchFamily="34" charset="0"/>
                  <a:cs typeface="Segoe UI" panose="020B0502040204020203" pitchFamily="34" charset="0"/>
                </a:rPr>
                <a:t> in hardware, from NVMe to RDMA</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Innovations come to Windows Server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first</a:t>
              </a: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pic>
          <p:nvPicPr>
            <p:cNvPr id="27" name="Picture 26" descr="A picture containing object, clock&#10;&#10;Description generated with high confidence">
              <a:extLst>
                <a:ext uri="{FF2B5EF4-FFF2-40B4-BE49-F238E27FC236}">
                  <a16:creationId xmlns:a16="http://schemas.microsoft.com/office/drawing/2014/main" id="{87E9C611-A409-4F8E-84F4-29809D488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2610" y="2665589"/>
              <a:ext cx="1097280" cy="1097280"/>
            </a:xfrm>
            <a:prstGeom prst="rect">
              <a:avLst/>
            </a:prstGeom>
          </p:spPr>
        </p:pic>
      </p:grpSp>
      <p:grpSp>
        <p:nvGrpSpPr>
          <p:cNvPr id="6" name="Group 5">
            <a:extLst>
              <a:ext uri="{FF2B5EF4-FFF2-40B4-BE49-F238E27FC236}">
                <a16:creationId xmlns:a16="http://schemas.microsoft.com/office/drawing/2014/main" id="{A2D54364-8AC4-4244-80A2-83869B1DFEBA}"/>
              </a:ext>
            </a:extLst>
          </p:cNvPr>
          <p:cNvGrpSpPr/>
          <p:nvPr/>
        </p:nvGrpSpPr>
        <p:grpSpPr>
          <a:xfrm>
            <a:off x="7608941" y="2115709"/>
            <a:ext cx="1879121" cy="4006713"/>
            <a:chOff x="7608941" y="2115709"/>
            <a:chExt cx="1879121" cy="4006713"/>
          </a:xfrm>
        </p:grpSpPr>
        <p:sp>
          <p:nvSpPr>
            <p:cNvPr id="22" name="Rectangle 21">
              <a:extLst>
                <a:ext uri="{FF2B5EF4-FFF2-40B4-BE49-F238E27FC236}">
                  <a16:creationId xmlns:a16="http://schemas.microsoft.com/office/drawing/2014/main" id="{5FBC0F97-29E6-47B9-B8B3-68121BCEE177}"/>
                </a:ext>
              </a:extLst>
            </p:cNvPr>
            <p:cNvSpPr/>
            <p:nvPr/>
          </p:nvSpPr>
          <p:spPr>
            <a:xfrm>
              <a:off x="7659262" y="2115709"/>
              <a:ext cx="1828800" cy="32111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Single vendor</a:t>
              </a:r>
            </a:p>
          </p:txBody>
        </p:sp>
        <p:sp>
          <p:nvSpPr>
            <p:cNvPr id="25" name="Rectangle 24">
              <a:extLst>
                <a:ext uri="{FF2B5EF4-FFF2-40B4-BE49-F238E27FC236}">
                  <a16:creationId xmlns:a16="http://schemas.microsoft.com/office/drawing/2014/main" id="{CFE8F756-8162-4AB8-9B7C-F6C0CEE131B5}"/>
                </a:ext>
              </a:extLst>
            </p:cNvPr>
            <p:cNvSpPr/>
            <p:nvPr/>
          </p:nvSpPr>
          <p:spPr>
            <a:xfrm>
              <a:off x="7608941" y="4068462"/>
              <a:ext cx="1874520" cy="2053960"/>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Single source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for </a:t>
              </a:r>
              <a:r>
                <a:rPr kumimoji="0" lang="en-US" sz="120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procurement and support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Pre-validated</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no integration work</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With Windows, no separate licenses, and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included guests!</a:t>
              </a:r>
            </a:p>
          </p:txBody>
        </p:sp>
        <p:pic>
          <p:nvPicPr>
            <p:cNvPr id="39" name="Picture 38">
              <a:extLst>
                <a:ext uri="{FF2B5EF4-FFF2-40B4-BE49-F238E27FC236}">
                  <a16:creationId xmlns:a16="http://schemas.microsoft.com/office/drawing/2014/main" id="{126830B1-013A-43A7-83B7-8B854179B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4226" y="2665589"/>
              <a:ext cx="1097280" cy="1097280"/>
            </a:xfrm>
            <a:prstGeom prst="rect">
              <a:avLst/>
            </a:prstGeom>
          </p:spPr>
        </p:pic>
      </p:grpSp>
      <p:grpSp>
        <p:nvGrpSpPr>
          <p:cNvPr id="5" name="Group 4">
            <a:extLst>
              <a:ext uri="{FF2B5EF4-FFF2-40B4-BE49-F238E27FC236}">
                <a16:creationId xmlns:a16="http://schemas.microsoft.com/office/drawing/2014/main" id="{E4973158-4A75-4DEB-8CDD-06CCC9AEDF42}"/>
              </a:ext>
            </a:extLst>
          </p:cNvPr>
          <p:cNvGrpSpPr/>
          <p:nvPr/>
        </p:nvGrpSpPr>
        <p:grpSpPr>
          <a:xfrm>
            <a:off x="5165725" y="1983109"/>
            <a:ext cx="1874520" cy="4549104"/>
            <a:chOff x="5165725" y="1983109"/>
            <a:chExt cx="1874520" cy="4549104"/>
          </a:xfrm>
        </p:grpSpPr>
        <p:sp>
          <p:nvSpPr>
            <p:cNvPr id="18" name="Rectangle 17">
              <a:extLst>
                <a:ext uri="{FF2B5EF4-FFF2-40B4-BE49-F238E27FC236}">
                  <a16:creationId xmlns:a16="http://schemas.microsoft.com/office/drawing/2014/main" id="{9947F187-1438-499C-864D-2EDE95050E98}"/>
                </a:ext>
              </a:extLst>
            </p:cNvPr>
            <p:cNvSpPr/>
            <p:nvPr/>
          </p:nvSpPr>
          <p:spPr>
            <a:xfrm>
              <a:off x="5168775" y="1983109"/>
              <a:ext cx="1828800" cy="58631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Simple scalability and expansion</a:t>
              </a:r>
            </a:p>
          </p:txBody>
        </p:sp>
        <p:sp>
          <p:nvSpPr>
            <p:cNvPr id="19" name="Rectangle 18">
              <a:extLst>
                <a:ext uri="{FF2B5EF4-FFF2-40B4-BE49-F238E27FC236}">
                  <a16:creationId xmlns:a16="http://schemas.microsoft.com/office/drawing/2014/main" id="{07945C80-77C9-4E97-86CF-32E1D2CC27CF}"/>
                </a:ext>
              </a:extLst>
            </p:cNvPr>
            <p:cNvSpPr/>
            <p:nvPr/>
          </p:nvSpPr>
          <p:spPr>
            <a:xfrm>
              <a:off x="5165725" y="4068462"/>
              <a:ext cx="1874520" cy="2463751"/>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Buy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what you need</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today, reduce Cap Ex</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Scale by adding servers,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one by one</a:t>
              </a: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Cloud-inspired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architecture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enables near-limitless scale</a:t>
              </a:r>
              <a:endPar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Built-in balancing </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makes planning easy</a:t>
              </a:r>
            </a:p>
          </p:txBody>
        </p:sp>
        <p:pic>
          <p:nvPicPr>
            <p:cNvPr id="41" name="Picture 40">
              <a:extLst>
                <a:ext uri="{FF2B5EF4-FFF2-40B4-BE49-F238E27FC236}">
                  <a16:creationId xmlns:a16="http://schemas.microsoft.com/office/drawing/2014/main" id="{48BDD910-DAAB-4E52-B958-E1A5D18BA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1010" y="2665589"/>
              <a:ext cx="1097280" cy="1097280"/>
            </a:xfrm>
            <a:prstGeom prst="rect">
              <a:avLst/>
            </a:prstGeom>
          </p:spPr>
        </p:pic>
      </p:grpSp>
      <p:sp>
        <p:nvSpPr>
          <p:cNvPr id="42" name="Rectangle 41">
            <a:extLst>
              <a:ext uri="{FF2B5EF4-FFF2-40B4-BE49-F238E27FC236}">
                <a16:creationId xmlns:a16="http://schemas.microsoft.com/office/drawing/2014/main" id="{FF20190D-008F-4285-8E42-0F201B6A6165}"/>
              </a:ext>
            </a:extLst>
          </p:cNvPr>
          <p:cNvSpPr/>
          <p:nvPr/>
        </p:nvSpPr>
        <p:spPr>
          <a:xfrm>
            <a:off x="0"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985A3881-A497-4ED7-A544-296FED181CFE}"/>
              </a:ext>
            </a:extLst>
          </p:cNvPr>
          <p:cNvGrpSpPr/>
          <p:nvPr/>
        </p:nvGrpSpPr>
        <p:grpSpPr>
          <a:xfrm>
            <a:off x="287655" y="2114684"/>
            <a:ext cx="1874520" cy="4205356"/>
            <a:chOff x="287655" y="2114684"/>
            <a:chExt cx="1874520" cy="4205356"/>
          </a:xfrm>
        </p:grpSpPr>
        <p:sp>
          <p:nvSpPr>
            <p:cNvPr id="44" name="Rectangle 43">
              <a:extLst>
                <a:ext uri="{FF2B5EF4-FFF2-40B4-BE49-F238E27FC236}">
                  <a16:creationId xmlns:a16="http://schemas.microsoft.com/office/drawing/2014/main" id="{52E5A36F-2318-4970-BCFD-F6DE70D271F4}"/>
                </a:ext>
              </a:extLst>
            </p:cNvPr>
            <p:cNvSpPr/>
            <p:nvPr/>
          </p:nvSpPr>
          <p:spPr>
            <a:xfrm>
              <a:off x="297180" y="2114684"/>
              <a:ext cx="1828800"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Lower costs</a:t>
              </a:r>
            </a:p>
          </p:txBody>
        </p:sp>
        <p:sp>
          <p:nvSpPr>
            <p:cNvPr id="45" name="Rectangle 44">
              <a:extLst>
                <a:ext uri="{FF2B5EF4-FFF2-40B4-BE49-F238E27FC236}">
                  <a16:creationId xmlns:a16="http://schemas.microsoft.com/office/drawing/2014/main" id="{A4640528-14CC-43DF-88AD-BD4E9ECA891A}"/>
                </a:ext>
              </a:extLst>
            </p:cNvPr>
            <p:cNvSpPr/>
            <p:nvPr/>
          </p:nvSpPr>
          <p:spPr>
            <a:xfrm>
              <a:off x="287655" y="4068462"/>
              <a:ext cx="1874520" cy="2251578"/>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No</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proprietary</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hardware or vendor lock-in</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Choice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of industry-standard servers and components</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Reduce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datacenter footprint and power and cooling cost</a:t>
              </a:r>
            </a:p>
          </p:txBody>
        </p:sp>
        <p:pic>
          <p:nvPicPr>
            <p:cNvPr id="46" name="Picture 45" descr="A close up of a logo&#10;&#10;Description generated with very high confidence">
              <a:extLst>
                <a:ext uri="{FF2B5EF4-FFF2-40B4-BE49-F238E27FC236}">
                  <a16:creationId xmlns:a16="http://schemas.microsoft.com/office/drawing/2014/main" id="{98C91772-8815-4A7C-A589-83837FB999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 y="2757029"/>
              <a:ext cx="914400" cy="914400"/>
            </a:xfrm>
            <a:prstGeom prst="rect">
              <a:avLst/>
            </a:prstGeom>
          </p:spPr>
        </p:pic>
      </p:grpSp>
      <p:sp>
        <p:nvSpPr>
          <p:cNvPr id="49" name="TextBox 48">
            <a:extLst>
              <a:ext uri="{FF2B5EF4-FFF2-40B4-BE49-F238E27FC236}">
                <a16:creationId xmlns:a16="http://schemas.microsoft.com/office/drawing/2014/main" id="{1E44625C-D936-4955-A1DC-4E5E3898F6A4}"/>
              </a:ext>
            </a:extLst>
          </p:cNvPr>
          <p:cNvSpPr txBox="1"/>
          <p:nvPr/>
        </p:nvSpPr>
        <p:spPr>
          <a:xfrm>
            <a:off x="670999" y="585479"/>
            <a:ext cx="10464147"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Advantages of Hyper-Converged Infrastructure </a:t>
            </a:r>
            <a:r>
              <a:rPr kumimoji="0" lang="en-US" sz="3000" b="1" i="0" u="none" strike="noStrike" kern="1200" cap="none" spc="0" normalizeH="0" baseline="0" noProof="0">
                <a:ln>
                  <a:noFill/>
                </a:ln>
                <a:solidFill>
                  <a:srgbClr val="FFD44B"/>
                </a:solidFill>
                <a:effectLst/>
                <a:uLnTx/>
                <a:uFillTx/>
                <a:latin typeface="Segoe UI" panose="020B0502040204020203" pitchFamily="34" charset="0"/>
                <a:ea typeface="+mn-ea"/>
                <a:cs typeface="Segoe UI" panose="020B0502040204020203" pitchFamily="34" charset="0"/>
              </a:rPr>
              <a:t>on Windows</a:t>
            </a:r>
          </a:p>
        </p:txBody>
      </p:sp>
    </p:spTree>
    <p:extLst>
      <p:ext uri="{BB962C8B-B14F-4D97-AF65-F5344CB8AC3E}">
        <p14:creationId xmlns:p14="http://schemas.microsoft.com/office/powerpoint/2010/main" val="1452727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B469B7F-C214-4F9B-A83B-6AE19A67CB97}"/>
              </a:ext>
            </a:extLst>
          </p:cNvPr>
          <p:cNvSpPr/>
          <p:nvPr/>
        </p:nvSpPr>
        <p:spPr>
          <a:xfrm>
            <a:off x="1524" y="0"/>
            <a:ext cx="12188952" cy="1673352"/>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D0A9E5D-A907-4560-A04A-1ADDA6A4DDF6}"/>
              </a:ext>
            </a:extLst>
          </p:cNvPr>
          <p:cNvSpPr/>
          <p:nvPr/>
        </p:nvSpPr>
        <p:spPr>
          <a:xfrm>
            <a:off x="9760048"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DAC59B4-28BB-41F5-B7A7-6126EC41CCFD}"/>
              </a:ext>
            </a:extLst>
          </p:cNvPr>
          <p:cNvSpPr/>
          <p:nvPr/>
        </p:nvSpPr>
        <p:spPr>
          <a:xfrm>
            <a:off x="4878070"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B7279887-38B7-4FA5-AE21-407AE24832C4}"/>
              </a:ext>
            </a:extLst>
          </p:cNvPr>
          <p:cNvSpPr/>
          <p:nvPr/>
        </p:nvSpPr>
        <p:spPr>
          <a:xfrm>
            <a:off x="7322019"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BFA9183A-3CA1-454E-BA53-6031DED5136D}"/>
              </a:ext>
            </a:extLst>
          </p:cNvPr>
          <p:cNvGrpSpPr/>
          <p:nvPr/>
        </p:nvGrpSpPr>
        <p:grpSpPr>
          <a:xfrm>
            <a:off x="10056495" y="1999267"/>
            <a:ext cx="1874520" cy="3925537"/>
            <a:chOff x="10056495" y="1999267"/>
            <a:chExt cx="1874520" cy="3925537"/>
          </a:xfrm>
        </p:grpSpPr>
        <p:sp>
          <p:nvSpPr>
            <p:cNvPr id="23" name="Rectangle 22">
              <a:extLst>
                <a:ext uri="{FF2B5EF4-FFF2-40B4-BE49-F238E27FC236}">
                  <a16:creationId xmlns:a16="http://schemas.microsoft.com/office/drawing/2014/main" id="{CCDA0F85-23C0-4355-B23F-FE149D1AA025}"/>
                </a:ext>
              </a:extLst>
            </p:cNvPr>
            <p:cNvSpPr/>
            <p:nvPr/>
          </p:nvSpPr>
          <p:spPr>
            <a:xfrm>
              <a:off x="10082422" y="1999267"/>
              <a:ext cx="1828800"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Unified </a:t>
              </a: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management</a:t>
              </a: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4" name="Rectangle 23">
              <a:extLst>
                <a:ext uri="{FF2B5EF4-FFF2-40B4-BE49-F238E27FC236}">
                  <a16:creationId xmlns:a16="http://schemas.microsoft.com/office/drawing/2014/main" id="{C721AD90-D51D-4FCD-9C02-8B79181DDE36}"/>
                </a:ext>
              </a:extLst>
            </p:cNvPr>
            <p:cNvSpPr/>
            <p:nvPr/>
          </p:nvSpPr>
          <p:spPr>
            <a:xfrm>
              <a:off x="10056495" y="4068462"/>
              <a:ext cx="1874520" cy="1856342"/>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End-to-end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visibility</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across the whole stack</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Consistent, unified </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experience across compute, networking, storage</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US" sz="1200">
                <a:solidFill>
                  <a:prstClr val="white">
                    <a:lumMod val="75000"/>
                  </a:prstClr>
                </a:solidFill>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Reduce Op Ex</a:t>
              </a:r>
            </a:p>
          </p:txBody>
        </p:sp>
        <p:pic>
          <p:nvPicPr>
            <p:cNvPr id="32" name="Picture 31">
              <a:extLst>
                <a:ext uri="{FF2B5EF4-FFF2-40B4-BE49-F238E27FC236}">
                  <a16:creationId xmlns:a16="http://schemas.microsoft.com/office/drawing/2014/main" id="{38028541-81FC-41C7-9646-FB5F2A19C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1780" y="2665589"/>
              <a:ext cx="1097280" cy="1097280"/>
            </a:xfrm>
            <a:prstGeom prst="rect">
              <a:avLst/>
            </a:prstGeom>
          </p:spPr>
        </p:pic>
      </p:grpSp>
      <p:grpSp>
        <p:nvGrpSpPr>
          <p:cNvPr id="6" name="Group 5">
            <a:extLst>
              <a:ext uri="{FF2B5EF4-FFF2-40B4-BE49-F238E27FC236}">
                <a16:creationId xmlns:a16="http://schemas.microsoft.com/office/drawing/2014/main" id="{A2D54364-8AC4-4244-80A2-83869B1DFEBA}"/>
              </a:ext>
            </a:extLst>
          </p:cNvPr>
          <p:cNvGrpSpPr/>
          <p:nvPr/>
        </p:nvGrpSpPr>
        <p:grpSpPr>
          <a:xfrm>
            <a:off x="7608941" y="2115709"/>
            <a:ext cx="1879121" cy="4006713"/>
            <a:chOff x="7608941" y="2115709"/>
            <a:chExt cx="1879121" cy="4006713"/>
          </a:xfrm>
        </p:grpSpPr>
        <p:sp>
          <p:nvSpPr>
            <p:cNvPr id="22" name="Rectangle 21">
              <a:extLst>
                <a:ext uri="{FF2B5EF4-FFF2-40B4-BE49-F238E27FC236}">
                  <a16:creationId xmlns:a16="http://schemas.microsoft.com/office/drawing/2014/main" id="{5FBC0F97-29E6-47B9-B8B3-68121BCEE177}"/>
                </a:ext>
              </a:extLst>
            </p:cNvPr>
            <p:cNvSpPr/>
            <p:nvPr/>
          </p:nvSpPr>
          <p:spPr>
            <a:xfrm>
              <a:off x="7659262" y="2115709"/>
              <a:ext cx="1828800" cy="32111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Single vendor</a:t>
              </a:r>
            </a:p>
          </p:txBody>
        </p:sp>
        <p:sp>
          <p:nvSpPr>
            <p:cNvPr id="25" name="Rectangle 24">
              <a:extLst>
                <a:ext uri="{FF2B5EF4-FFF2-40B4-BE49-F238E27FC236}">
                  <a16:creationId xmlns:a16="http://schemas.microsoft.com/office/drawing/2014/main" id="{CFE8F756-8162-4AB8-9B7C-F6C0CEE131B5}"/>
                </a:ext>
              </a:extLst>
            </p:cNvPr>
            <p:cNvSpPr/>
            <p:nvPr/>
          </p:nvSpPr>
          <p:spPr>
            <a:xfrm>
              <a:off x="7608941" y="4068462"/>
              <a:ext cx="1874520" cy="2053960"/>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Single source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for </a:t>
              </a:r>
              <a:r>
                <a:rPr kumimoji="0" lang="en-US" sz="120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procurement and support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Pre-validated</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no integration work</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With Windows, no separate licenses, and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included guests!</a:t>
              </a:r>
            </a:p>
          </p:txBody>
        </p:sp>
        <p:pic>
          <p:nvPicPr>
            <p:cNvPr id="39" name="Picture 38">
              <a:extLst>
                <a:ext uri="{FF2B5EF4-FFF2-40B4-BE49-F238E27FC236}">
                  <a16:creationId xmlns:a16="http://schemas.microsoft.com/office/drawing/2014/main" id="{126830B1-013A-43A7-83B7-8B854179B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4226" y="2665589"/>
              <a:ext cx="1097280" cy="1097280"/>
            </a:xfrm>
            <a:prstGeom prst="rect">
              <a:avLst/>
            </a:prstGeom>
          </p:spPr>
        </p:pic>
      </p:grpSp>
      <p:grpSp>
        <p:nvGrpSpPr>
          <p:cNvPr id="5" name="Group 4">
            <a:extLst>
              <a:ext uri="{FF2B5EF4-FFF2-40B4-BE49-F238E27FC236}">
                <a16:creationId xmlns:a16="http://schemas.microsoft.com/office/drawing/2014/main" id="{E4973158-4A75-4DEB-8CDD-06CCC9AEDF42}"/>
              </a:ext>
            </a:extLst>
          </p:cNvPr>
          <p:cNvGrpSpPr/>
          <p:nvPr/>
        </p:nvGrpSpPr>
        <p:grpSpPr>
          <a:xfrm>
            <a:off x="5165725" y="1983109"/>
            <a:ext cx="1874520" cy="4549104"/>
            <a:chOff x="5165725" y="1983109"/>
            <a:chExt cx="1874520" cy="4549104"/>
          </a:xfrm>
        </p:grpSpPr>
        <p:sp>
          <p:nvSpPr>
            <p:cNvPr id="18" name="Rectangle 17">
              <a:extLst>
                <a:ext uri="{FF2B5EF4-FFF2-40B4-BE49-F238E27FC236}">
                  <a16:creationId xmlns:a16="http://schemas.microsoft.com/office/drawing/2014/main" id="{9947F187-1438-499C-864D-2EDE95050E98}"/>
                </a:ext>
              </a:extLst>
            </p:cNvPr>
            <p:cNvSpPr/>
            <p:nvPr/>
          </p:nvSpPr>
          <p:spPr>
            <a:xfrm>
              <a:off x="5168775" y="1983109"/>
              <a:ext cx="1828800" cy="58631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Simple scalability and expansion</a:t>
              </a:r>
            </a:p>
          </p:txBody>
        </p:sp>
        <p:sp>
          <p:nvSpPr>
            <p:cNvPr id="19" name="Rectangle 18">
              <a:extLst>
                <a:ext uri="{FF2B5EF4-FFF2-40B4-BE49-F238E27FC236}">
                  <a16:creationId xmlns:a16="http://schemas.microsoft.com/office/drawing/2014/main" id="{07945C80-77C9-4E97-86CF-32E1D2CC27CF}"/>
                </a:ext>
              </a:extLst>
            </p:cNvPr>
            <p:cNvSpPr/>
            <p:nvPr/>
          </p:nvSpPr>
          <p:spPr>
            <a:xfrm>
              <a:off x="5165725" y="4068462"/>
              <a:ext cx="1874520" cy="2463751"/>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Buy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what you need</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today, reduce Cap Ex</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Scale by adding servers,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one by one</a:t>
              </a: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Cloud-inspired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architecture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enables near-limitless scale</a:t>
              </a:r>
              <a:endPar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Built-in balancing </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makes planning easy</a:t>
              </a:r>
            </a:p>
          </p:txBody>
        </p:sp>
        <p:pic>
          <p:nvPicPr>
            <p:cNvPr id="41" name="Picture 40">
              <a:extLst>
                <a:ext uri="{FF2B5EF4-FFF2-40B4-BE49-F238E27FC236}">
                  <a16:creationId xmlns:a16="http://schemas.microsoft.com/office/drawing/2014/main" id="{48BDD910-DAAB-4E52-B958-E1A5D18BA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010" y="2665589"/>
              <a:ext cx="1097280" cy="1097280"/>
            </a:xfrm>
            <a:prstGeom prst="rect">
              <a:avLst/>
            </a:prstGeom>
          </p:spPr>
        </p:pic>
      </p:grpSp>
      <p:sp>
        <p:nvSpPr>
          <p:cNvPr id="42" name="Rectangle 41">
            <a:extLst>
              <a:ext uri="{FF2B5EF4-FFF2-40B4-BE49-F238E27FC236}">
                <a16:creationId xmlns:a16="http://schemas.microsoft.com/office/drawing/2014/main" id="{FF20190D-008F-4285-8E42-0F201B6A6165}"/>
              </a:ext>
            </a:extLst>
          </p:cNvPr>
          <p:cNvSpPr/>
          <p:nvPr/>
        </p:nvSpPr>
        <p:spPr>
          <a:xfrm>
            <a:off x="0"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985A3881-A497-4ED7-A544-296FED181CFE}"/>
              </a:ext>
            </a:extLst>
          </p:cNvPr>
          <p:cNvGrpSpPr/>
          <p:nvPr/>
        </p:nvGrpSpPr>
        <p:grpSpPr>
          <a:xfrm>
            <a:off x="287655" y="2114684"/>
            <a:ext cx="1874520" cy="4205356"/>
            <a:chOff x="287655" y="2114684"/>
            <a:chExt cx="1874520" cy="4205356"/>
          </a:xfrm>
        </p:grpSpPr>
        <p:sp>
          <p:nvSpPr>
            <p:cNvPr id="44" name="Rectangle 43">
              <a:extLst>
                <a:ext uri="{FF2B5EF4-FFF2-40B4-BE49-F238E27FC236}">
                  <a16:creationId xmlns:a16="http://schemas.microsoft.com/office/drawing/2014/main" id="{52E5A36F-2318-4970-BCFD-F6DE70D271F4}"/>
                </a:ext>
              </a:extLst>
            </p:cNvPr>
            <p:cNvSpPr/>
            <p:nvPr/>
          </p:nvSpPr>
          <p:spPr>
            <a:xfrm>
              <a:off x="297180" y="2114684"/>
              <a:ext cx="1828800"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Lower costs</a:t>
              </a:r>
            </a:p>
          </p:txBody>
        </p:sp>
        <p:sp>
          <p:nvSpPr>
            <p:cNvPr id="45" name="Rectangle 44">
              <a:extLst>
                <a:ext uri="{FF2B5EF4-FFF2-40B4-BE49-F238E27FC236}">
                  <a16:creationId xmlns:a16="http://schemas.microsoft.com/office/drawing/2014/main" id="{A4640528-14CC-43DF-88AD-BD4E9ECA891A}"/>
                </a:ext>
              </a:extLst>
            </p:cNvPr>
            <p:cNvSpPr/>
            <p:nvPr/>
          </p:nvSpPr>
          <p:spPr>
            <a:xfrm>
              <a:off x="287655" y="4068462"/>
              <a:ext cx="1874520" cy="2251578"/>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No</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proprietary</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hardware or vendor lock-in</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Choice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of industry-standard servers and components</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Reduce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datacenter footprint and power and cooling cost</a:t>
              </a:r>
            </a:p>
          </p:txBody>
        </p:sp>
        <p:pic>
          <p:nvPicPr>
            <p:cNvPr id="46" name="Picture 45" descr="A close up of a logo&#10;&#10;Description generated with very high confidence">
              <a:extLst>
                <a:ext uri="{FF2B5EF4-FFF2-40B4-BE49-F238E27FC236}">
                  <a16:creationId xmlns:a16="http://schemas.microsoft.com/office/drawing/2014/main" id="{98C91772-8815-4A7C-A589-83837FB999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 y="2757029"/>
              <a:ext cx="914400" cy="914400"/>
            </a:xfrm>
            <a:prstGeom prst="rect">
              <a:avLst/>
            </a:prstGeom>
          </p:spPr>
        </p:pic>
      </p:grpSp>
      <p:sp>
        <p:nvSpPr>
          <p:cNvPr id="30" name="Rectangle 29">
            <a:extLst>
              <a:ext uri="{FF2B5EF4-FFF2-40B4-BE49-F238E27FC236}">
                <a16:creationId xmlns:a16="http://schemas.microsoft.com/office/drawing/2014/main" id="{191E33C2-8344-44C0-AF59-79F9BECC5B93}"/>
              </a:ext>
            </a:extLst>
          </p:cNvPr>
          <p:cNvSpPr/>
          <p:nvPr/>
        </p:nvSpPr>
        <p:spPr>
          <a:xfrm>
            <a:off x="2438937" y="1691640"/>
            <a:ext cx="2423160" cy="5166360"/>
          </a:xfrm>
          <a:prstGeom prst="rect">
            <a:avLst/>
          </a:prstGeom>
          <a:gradFill>
            <a:gsLst>
              <a:gs pos="0">
                <a:srgbClr val="FFC000"/>
              </a:gs>
              <a:gs pos="100000">
                <a:srgbClr val="FFD44B"/>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78B28EC8-FFF7-4DBA-AAAD-A322DEDCA2EB}"/>
              </a:ext>
            </a:extLst>
          </p:cNvPr>
          <p:cNvGrpSpPr/>
          <p:nvPr/>
        </p:nvGrpSpPr>
        <p:grpSpPr>
          <a:xfrm>
            <a:off x="2727325" y="2114684"/>
            <a:ext cx="1874520" cy="4007738"/>
            <a:chOff x="2727325" y="2114684"/>
            <a:chExt cx="1874520" cy="4007738"/>
          </a:xfrm>
        </p:grpSpPr>
        <p:sp>
          <p:nvSpPr>
            <p:cNvPr id="33" name="Rectangle 32">
              <a:extLst>
                <a:ext uri="{FF2B5EF4-FFF2-40B4-BE49-F238E27FC236}">
                  <a16:creationId xmlns:a16="http://schemas.microsoft.com/office/drawing/2014/main" id="{5FD4F77F-7664-40D5-BA3C-F18654D0D367}"/>
                </a:ext>
              </a:extLst>
            </p:cNvPr>
            <p:cNvSpPr/>
            <p:nvPr/>
          </p:nvSpPr>
          <p:spPr>
            <a:xfrm>
              <a:off x="2906046" y="2114684"/>
              <a:ext cx="1490408" cy="3231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chemeClr val="tx1">
                      <a:lumMod val="85000"/>
                      <a:lumOff val="15000"/>
                    </a:schemeClr>
                  </a:solidFill>
                  <a:effectLst/>
                  <a:uLnTx/>
                  <a:uFillTx/>
                  <a:latin typeface="Segoe UI Semibold" panose="020B0702040204020203" pitchFamily="34" charset="0"/>
                  <a:ea typeface="Calibri" panose="020F0502020204030204" pitchFamily="34" charset="0"/>
                  <a:cs typeface="Segoe UI Semibold" panose="020B0702040204020203" pitchFamily="34" charset="0"/>
                </a:rPr>
                <a:t>Innovate</a:t>
              </a:r>
              <a:r>
                <a:rPr kumimoji="0" lang="en-US" sz="1500" b="0" i="0" u="none" strike="noStrike" kern="1200" cap="none" spc="0" normalizeH="0" baseline="0" noProof="0">
                  <a:ln>
                    <a:noFill/>
                  </a:ln>
                  <a:solidFill>
                    <a:schemeClr val="tx1">
                      <a:lumMod val="85000"/>
                      <a:lumOff val="15000"/>
                    </a:schemeClr>
                  </a:solidFill>
                  <a:effectLst/>
                  <a:uLnTx/>
                  <a:uFillTx/>
                  <a:latin typeface="Segoe UI Semibold" panose="020B0702040204020203" pitchFamily="34" charset="0"/>
                  <a:ea typeface="Calibri" panose="020F0502020204030204" pitchFamily="34" charset="0"/>
                  <a:cs typeface="Segoe UI Semibold" panose="020B0702040204020203" pitchFamily="34" charset="0"/>
                </a:rPr>
                <a:t> faster</a:t>
              </a:r>
              <a:endParaRPr kumimoji="0" lang="en-US" sz="1500" b="0" i="0" u="none" strike="noStrike" kern="1200" cap="none" spc="0" normalizeH="0" baseline="0" noProof="0">
                <a:ln>
                  <a:noFill/>
                </a:ln>
                <a:solidFill>
                  <a:schemeClr val="tx1">
                    <a:lumMod val="85000"/>
                    <a:lumOff val="15000"/>
                  </a:schemeClr>
                </a:solidFill>
                <a:effectLst/>
                <a:uLnTx/>
                <a:uFillTx/>
                <a:latin typeface="Segoe UI Semibold" panose="020B0702040204020203" pitchFamily="34" charset="0"/>
                <a:cs typeface="Segoe UI Semibold" panose="020B0702040204020203" pitchFamily="34" charset="0"/>
              </a:endParaRPr>
            </a:p>
          </p:txBody>
        </p:sp>
        <p:sp>
          <p:nvSpPr>
            <p:cNvPr id="34" name="Rectangle 33">
              <a:extLst>
                <a:ext uri="{FF2B5EF4-FFF2-40B4-BE49-F238E27FC236}">
                  <a16:creationId xmlns:a16="http://schemas.microsoft.com/office/drawing/2014/main" id="{E1AF9440-E53F-4AB0-92CA-27027F5FE50C}"/>
                </a:ext>
              </a:extLst>
            </p:cNvPr>
            <p:cNvSpPr/>
            <p:nvPr/>
          </p:nvSpPr>
          <p:spPr>
            <a:xfrm>
              <a:off x="2727325" y="4068462"/>
              <a:ext cx="1874520" cy="2053960"/>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chemeClr val="tx1">
                      <a:lumMod val="85000"/>
                      <a:lumOff val="15000"/>
                    </a:schemeClr>
                  </a:solidFill>
                  <a:effectLst/>
                  <a:uLnTx/>
                  <a:uFillTx/>
                  <a:latin typeface="Segoe UI" panose="020B0502040204020203" pitchFamily="34" charset="0"/>
                  <a:ea typeface="Calibri" panose="020F0502020204030204" pitchFamily="34" charset="0"/>
                  <a:cs typeface="Segoe UI" panose="020B0502040204020203" pitchFamily="34" charset="0"/>
                </a:rPr>
                <a:t>100x</a:t>
              </a:r>
              <a:r>
                <a:rPr kumimoji="0" lang="en-US" sz="1200" b="0" i="0" u="none" strike="noStrike" kern="1200" cap="none" spc="0" normalizeH="0" baseline="0" noProof="0">
                  <a:ln>
                    <a:noFill/>
                  </a:ln>
                  <a:solidFill>
                    <a:schemeClr val="tx1">
                      <a:lumMod val="85000"/>
                      <a:lumOff val="15000"/>
                    </a:schemeClr>
                  </a:solidFill>
                  <a:effectLst/>
                  <a:uLnTx/>
                  <a:uFillTx/>
                  <a:latin typeface="Segoe UI" panose="020B0502040204020203" pitchFamily="34" charset="0"/>
                  <a:ea typeface="Calibri" panose="020F0502020204030204" pitchFamily="34" charset="0"/>
                  <a:cs typeface="Segoe UI" panose="020B0502040204020203" pitchFamily="34" charset="0"/>
                </a:rPr>
                <a:t> more servers sold every year than storage arrays</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lumMod val="85000"/>
                    <a:lumOff val="15000"/>
                  </a:scheme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indent="-171450">
                <a:lnSpc>
                  <a:spcPct val="107000"/>
                </a:lnSpc>
                <a:buFont typeface="Arial" panose="020B0604020202020204" pitchFamily="34" charset="0"/>
                <a:buChar char="•"/>
              </a:pPr>
              <a:r>
                <a:rPr lang="en-US" sz="1200" b="1">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Inflection point</a:t>
              </a:r>
              <a:r>
                <a:rPr lang="en-US" sz="120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 in hardware, from NVMe to RDMA</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lumMod val="85000"/>
                    <a:lumOff val="15000"/>
                  </a:scheme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85000"/>
                      <a:lumOff val="15000"/>
                    </a:schemeClr>
                  </a:solidFill>
                  <a:effectLst/>
                  <a:uLnTx/>
                  <a:uFillTx/>
                  <a:latin typeface="Segoe UI" panose="020B0502040204020203" pitchFamily="34" charset="0"/>
                  <a:ea typeface="Calibri" panose="020F0502020204030204" pitchFamily="34" charset="0"/>
                  <a:cs typeface="Segoe UI" panose="020B0502040204020203" pitchFamily="34" charset="0"/>
                </a:rPr>
                <a:t>Innovations come to Windows Server </a:t>
              </a:r>
              <a:r>
                <a:rPr kumimoji="0" lang="en-US" sz="1200" b="1" i="0" u="none" strike="noStrike" kern="1200" cap="none" spc="0" normalizeH="0" baseline="0" noProof="0">
                  <a:ln>
                    <a:noFill/>
                  </a:ln>
                  <a:solidFill>
                    <a:schemeClr val="tx1">
                      <a:lumMod val="85000"/>
                      <a:lumOff val="15000"/>
                    </a:schemeClr>
                  </a:solidFill>
                  <a:effectLst/>
                  <a:uLnTx/>
                  <a:uFillTx/>
                  <a:latin typeface="Segoe UI" panose="020B0502040204020203" pitchFamily="34" charset="0"/>
                  <a:ea typeface="Calibri" panose="020F0502020204030204" pitchFamily="34" charset="0"/>
                  <a:cs typeface="Segoe UI" panose="020B0502040204020203" pitchFamily="34" charset="0"/>
                </a:rPr>
                <a:t>first</a:t>
              </a:r>
              <a:endParaRPr kumimoji="0" lang="en-US" sz="1200" b="0" i="0" u="none" strike="noStrike" kern="1200" cap="none" spc="0" normalizeH="0" baseline="0" noProof="0">
                <a:ln>
                  <a:noFill/>
                </a:ln>
                <a:solidFill>
                  <a:schemeClr val="tx1">
                    <a:lumMod val="85000"/>
                    <a:lumOff val="15000"/>
                  </a:schemeClr>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pic>
          <p:nvPicPr>
            <p:cNvPr id="40" name="Picture 39" descr="A picture containing object, clock&#10;&#10;Description generated with high confidence">
              <a:extLst>
                <a:ext uri="{FF2B5EF4-FFF2-40B4-BE49-F238E27FC236}">
                  <a16:creationId xmlns:a16="http://schemas.microsoft.com/office/drawing/2014/main" id="{D5AAAC3F-A89B-43F5-AEB4-B4F573A63A8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5700" y1="28700" x2="25700" y2="28700"/>
                          <a14:foregroundMark x1="34600" y1="23900" x2="34600" y2="23900"/>
                          <a14:foregroundMark x1="41800" y1="23900" x2="41800" y2="23900"/>
                          <a14:foregroundMark x1="49000" y1="27900" x2="49000" y2="27900"/>
                          <a14:foregroundMark x1="55400" y1="34300" x2="55400" y2="34300"/>
                          <a14:foregroundMark x1="53800" y1="43100" x2="53800" y2="43100"/>
                          <a14:foregroundMark x1="20100" y1="35100" x2="20100" y2="35100"/>
                          <a14:foregroundMark x1="19300" y1="43900" x2="19300" y2="43900"/>
                          <a14:foregroundMark x1="14500" y1="42300" x2="14500" y2="42300"/>
                        </a14:backgroundRemoval>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081821" y="2661635"/>
              <a:ext cx="1097280" cy="1097280"/>
            </a:xfrm>
            <a:prstGeom prst="rect">
              <a:avLst/>
            </a:prstGeom>
          </p:spPr>
        </p:pic>
      </p:grpSp>
      <p:sp>
        <p:nvSpPr>
          <p:cNvPr id="49" name="TextBox 48">
            <a:extLst>
              <a:ext uri="{FF2B5EF4-FFF2-40B4-BE49-F238E27FC236}">
                <a16:creationId xmlns:a16="http://schemas.microsoft.com/office/drawing/2014/main" id="{7B76755A-181F-41DC-985E-6EA88A22A982}"/>
              </a:ext>
            </a:extLst>
          </p:cNvPr>
          <p:cNvSpPr txBox="1"/>
          <p:nvPr/>
        </p:nvSpPr>
        <p:spPr>
          <a:xfrm>
            <a:off x="670999" y="585479"/>
            <a:ext cx="10464147"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Advantages of Hyper-Converged Infrastructure </a:t>
            </a:r>
            <a:r>
              <a:rPr kumimoji="0" lang="en-US" sz="3000" b="1" i="0" u="none" strike="noStrike" kern="1200" cap="none" spc="0" normalizeH="0" baseline="0" noProof="0">
                <a:ln>
                  <a:noFill/>
                </a:ln>
                <a:solidFill>
                  <a:srgbClr val="FFD44B"/>
                </a:solidFill>
                <a:effectLst/>
                <a:uLnTx/>
                <a:uFillTx/>
                <a:latin typeface="Segoe UI" panose="020B0502040204020203" pitchFamily="34" charset="0"/>
                <a:ea typeface="+mn-ea"/>
                <a:cs typeface="Segoe UI" panose="020B0502040204020203" pitchFamily="34" charset="0"/>
              </a:rPr>
              <a:t>on Windows</a:t>
            </a:r>
          </a:p>
        </p:txBody>
      </p:sp>
    </p:spTree>
    <p:extLst>
      <p:ext uri="{BB962C8B-B14F-4D97-AF65-F5344CB8AC3E}">
        <p14:creationId xmlns:p14="http://schemas.microsoft.com/office/powerpoint/2010/main" val="2397715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C6B"/>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CC5EC39-82C7-445D-9077-D4F8A21DC1EE}"/>
              </a:ext>
            </a:extLst>
          </p:cNvPr>
          <p:cNvSpPr txBox="1"/>
          <p:nvPr/>
        </p:nvSpPr>
        <p:spPr>
          <a:xfrm>
            <a:off x="2328623" y="338302"/>
            <a:ext cx="7534755"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Windows Server HCI is on the leading edge</a:t>
            </a:r>
          </a:p>
        </p:txBody>
      </p:sp>
      <p:sp>
        <p:nvSpPr>
          <p:cNvPr id="4" name="Rectangle 3">
            <a:extLst>
              <a:ext uri="{FF2B5EF4-FFF2-40B4-BE49-F238E27FC236}">
                <a16:creationId xmlns:a16="http://schemas.microsoft.com/office/drawing/2014/main" id="{43E47995-6634-488D-9106-4C1020CD8FD3}"/>
              </a:ext>
            </a:extLst>
          </p:cNvPr>
          <p:cNvSpPr/>
          <p:nvPr/>
        </p:nvSpPr>
        <p:spPr>
          <a:xfrm>
            <a:off x="7985264" y="1245870"/>
            <a:ext cx="3657600" cy="2194560"/>
          </a:xfrm>
          <a:prstGeom prst="rect">
            <a:avLst/>
          </a:prstGeom>
          <a:solidFill>
            <a:srgbClr val="0078D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8D7"/>
              </a:solidFill>
              <a:effectLst/>
              <a:uLnTx/>
              <a:uFillTx/>
              <a:latin typeface="Segoe UI" panose="020B0502040204020203" pitchFamily="34" charset="0"/>
              <a:ea typeface="+mn-ea"/>
              <a:cs typeface="Segoe UI" panose="020B0502040204020203" pitchFamily="34" charset="0"/>
            </a:endParaRPr>
          </a:p>
        </p:txBody>
      </p:sp>
      <p:sp>
        <p:nvSpPr>
          <p:cNvPr id="7" name="Rectangle 6">
            <a:extLst>
              <a:ext uri="{FF2B5EF4-FFF2-40B4-BE49-F238E27FC236}">
                <a16:creationId xmlns:a16="http://schemas.microsoft.com/office/drawing/2014/main" id="{6E67BD16-9350-4D7B-8909-431E9F0C7A3C}"/>
              </a:ext>
            </a:extLst>
          </p:cNvPr>
          <p:cNvSpPr/>
          <p:nvPr/>
        </p:nvSpPr>
        <p:spPr>
          <a:xfrm>
            <a:off x="4267198" y="3505808"/>
            <a:ext cx="3657600" cy="2194560"/>
          </a:xfrm>
          <a:prstGeom prst="rect">
            <a:avLst/>
          </a:prstGeom>
          <a:solidFill>
            <a:srgbClr val="0078D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8D7"/>
              </a:solidFill>
              <a:effectLst/>
              <a:uLnTx/>
              <a:uFillTx/>
              <a:latin typeface="Segoe UI" panose="020B0502040204020203" pitchFamily="34" charset="0"/>
              <a:ea typeface="+mn-ea"/>
              <a:cs typeface="Segoe UI" panose="020B0502040204020203" pitchFamily="34" charset="0"/>
            </a:endParaRPr>
          </a:p>
        </p:txBody>
      </p:sp>
      <p:sp>
        <p:nvSpPr>
          <p:cNvPr id="10" name="Rectangle 9">
            <a:extLst>
              <a:ext uri="{FF2B5EF4-FFF2-40B4-BE49-F238E27FC236}">
                <a16:creationId xmlns:a16="http://schemas.microsoft.com/office/drawing/2014/main" id="{84300C6D-E0C0-46F3-B6B1-440F3287B935}"/>
              </a:ext>
            </a:extLst>
          </p:cNvPr>
          <p:cNvSpPr/>
          <p:nvPr/>
        </p:nvSpPr>
        <p:spPr>
          <a:xfrm>
            <a:off x="549136" y="1245870"/>
            <a:ext cx="3657600" cy="2194560"/>
          </a:xfrm>
          <a:prstGeom prst="rect">
            <a:avLst/>
          </a:prstGeom>
          <a:solidFill>
            <a:srgbClr val="0078D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8D7"/>
              </a:solidFill>
              <a:effectLst/>
              <a:uLnTx/>
              <a:uFillTx/>
              <a:latin typeface="Segoe UI Semilight" panose="020B0402040204020203" pitchFamily="34" charset="0"/>
              <a:ea typeface="+mn-ea"/>
              <a:cs typeface="Segoe UI Semilight" panose="020B0402040204020203" pitchFamily="34" charset="0"/>
            </a:endParaRPr>
          </a:p>
        </p:txBody>
      </p:sp>
      <p:sp>
        <p:nvSpPr>
          <p:cNvPr id="17" name="Rectangle 16">
            <a:extLst>
              <a:ext uri="{FF2B5EF4-FFF2-40B4-BE49-F238E27FC236}">
                <a16:creationId xmlns:a16="http://schemas.microsoft.com/office/drawing/2014/main" id="{67EEBA9B-ED60-44E2-8D11-7F060129F833}"/>
              </a:ext>
            </a:extLst>
          </p:cNvPr>
          <p:cNvSpPr/>
          <p:nvPr/>
        </p:nvSpPr>
        <p:spPr>
          <a:xfrm>
            <a:off x="7985264" y="3505808"/>
            <a:ext cx="3657600" cy="2194560"/>
          </a:xfrm>
          <a:prstGeom prst="rect">
            <a:avLst/>
          </a:prstGeom>
          <a:solidFill>
            <a:srgbClr val="0078D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endParaRPr>
          </a:p>
        </p:txBody>
      </p:sp>
      <p:sp>
        <p:nvSpPr>
          <p:cNvPr id="18" name="Rectangle 17">
            <a:extLst>
              <a:ext uri="{FF2B5EF4-FFF2-40B4-BE49-F238E27FC236}">
                <a16:creationId xmlns:a16="http://schemas.microsoft.com/office/drawing/2014/main" id="{87C8502A-ED65-49E4-B59E-9A3674B7828E}"/>
              </a:ext>
            </a:extLst>
          </p:cNvPr>
          <p:cNvSpPr/>
          <p:nvPr/>
        </p:nvSpPr>
        <p:spPr>
          <a:xfrm>
            <a:off x="549136" y="3505808"/>
            <a:ext cx="3657600" cy="2194560"/>
          </a:xfrm>
          <a:prstGeom prst="rect">
            <a:avLst/>
          </a:prstGeom>
          <a:solidFill>
            <a:srgbClr val="0078D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8D7"/>
              </a:solidFill>
              <a:effectLst/>
              <a:uLnTx/>
              <a:uFillTx/>
              <a:latin typeface="Segoe UI" panose="020B0502040204020203" pitchFamily="34" charset="0"/>
              <a:ea typeface="+mn-ea"/>
              <a:cs typeface="Segoe UI" panose="020B0502040204020203" pitchFamily="34" charset="0"/>
            </a:endParaRPr>
          </a:p>
        </p:txBody>
      </p:sp>
      <p:sp>
        <p:nvSpPr>
          <p:cNvPr id="19" name="Rectangle 18">
            <a:extLst>
              <a:ext uri="{FF2B5EF4-FFF2-40B4-BE49-F238E27FC236}">
                <a16:creationId xmlns:a16="http://schemas.microsoft.com/office/drawing/2014/main" id="{45EEBB3B-E118-4F70-B53E-EC4E10866395}"/>
              </a:ext>
            </a:extLst>
          </p:cNvPr>
          <p:cNvSpPr/>
          <p:nvPr/>
        </p:nvSpPr>
        <p:spPr>
          <a:xfrm>
            <a:off x="4267198" y="1245870"/>
            <a:ext cx="3657600" cy="2194560"/>
          </a:xfrm>
          <a:prstGeom prst="rect">
            <a:avLst/>
          </a:prstGeom>
          <a:solidFill>
            <a:srgbClr val="0078D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endParaRPr>
          </a:p>
        </p:txBody>
      </p:sp>
      <p:sp>
        <p:nvSpPr>
          <p:cNvPr id="27" name="TextBox 26">
            <a:extLst>
              <a:ext uri="{FF2B5EF4-FFF2-40B4-BE49-F238E27FC236}">
                <a16:creationId xmlns:a16="http://schemas.microsoft.com/office/drawing/2014/main" id="{0A8B5681-A6AE-4ECF-B6DE-A7D35240BDB2}"/>
              </a:ext>
            </a:extLst>
          </p:cNvPr>
          <p:cNvSpPr txBox="1"/>
          <p:nvPr/>
        </p:nvSpPr>
        <p:spPr>
          <a:xfrm>
            <a:off x="1493495" y="2379169"/>
            <a:ext cx="176888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Persistent memory</a:t>
            </a:r>
          </a:p>
        </p:txBody>
      </p:sp>
      <p:sp>
        <p:nvSpPr>
          <p:cNvPr id="28" name="TextBox 27">
            <a:extLst>
              <a:ext uri="{FF2B5EF4-FFF2-40B4-BE49-F238E27FC236}">
                <a16:creationId xmlns:a16="http://schemas.microsoft.com/office/drawing/2014/main" id="{964F5CC8-9038-4CBA-8FDA-FB7674F459EF}"/>
              </a:ext>
            </a:extLst>
          </p:cNvPr>
          <p:cNvSpPr txBox="1"/>
          <p:nvPr/>
        </p:nvSpPr>
        <p:spPr>
          <a:xfrm>
            <a:off x="5028174" y="2379169"/>
            <a:ext cx="213564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Intel Xeon® Scalable®</a:t>
            </a:r>
          </a:p>
        </p:txBody>
      </p:sp>
      <p:sp>
        <p:nvSpPr>
          <p:cNvPr id="30" name="TextBox 29">
            <a:extLst>
              <a:ext uri="{FF2B5EF4-FFF2-40B4-BE49-F238E27FC236}">
                <a16:creationId xmlns:a16="http://schemas.microsoft.com/office/drawing/2014/main" id="{721F4587-C2B1-4332-854A-B8370928B122}"/>
              </a:ext>
            </a:extLst>
          </p:cNvPr>
          <p:cNvSpPr txBox="1"/>
          <p:nvPr/>
        </p:nvSpPr>
        <p:spPr>
          <a:xfrm>
            <a:off x="1865969" y="4545056"/>
            <a:ext cx="102393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3D XPoint</a:t>
            </a:r>
          </a:p>
        </p:txBody>
      </p:sp>
      <p:sp>
        <p:nvSpPr>
          <p:cNvPr id="32" name="TextBox 31">
            <a:extLst>
              <a:ext uri="{FF2B5EF4-FFF2-40B4-BE49-F238E27FC236}">
                <a16:creationId xmlns:a16="http://schemas.microsoft.com/office/drawing/2014/main" id="{9BBE477D-09AD-4317-A421-FCAE82C37C3D}"/>
              </a:ext>
            </a:extLst>
          </p:cNvPr>
          <p:cNvSpPr txBox="1"/>
          <p:nvPr/>
        </p:nvSpPr>
        <p:spPr>
          <a:xfrm>
            <a:off x="8832001" y="4545056"/>
            <a:ext cx="196412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Intel Thunderbolt™ 3</a:t>
            </a:r>
          </a:p>
        </p:txBody>
      </p:sp>
      <p:sp>
        <p:nvSpPr>
          <p:cNvPr id="23" name="TextBox 22">
            <a:extLst>
              <a:ext uri="{FF2B5EF4-FFF2-40B4-BE49-F238E27FC236}">
                <a16:creationId xmlns:a16="http://schemas.microsoft.com/office/drawing/2014/main" id="{2B4202AD-D3F5-4C70-B9DA-61AA6C7ABABB}"/>
              </a:ext>
            </a:extLst>
          </p:cNvPr>
          <p:cNvSpPr txBox="1"/>
          <p:nvPr/>
        </p:nvSpPr>
        <p:spPr>
          <a:xfrm>
            <a:off x="1260201" y="2769427"/>
            <a:ext cx="22354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0BCEB"/>
                </a:solidFill>
                <a:effectLst/>
                <a:uLnTx/>
                <a:uFillTx/>
                <a:latin typeface="Segoe UI" panose="020B0502040204020203" pitchFamily="34" charset="0"/>
                <a:ea typeface="+mn-ea"/>
                <a:cs typeface="Segoe UI" panose="020B0502040204020203" pitchFamily="34" charset="0"/>
              </a:rPr>
              <a:t>Available to Windows Insiders,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0BCEB"/>
                </a:solidFill>
                <a:effectLst/>
                <a:uLnTx/>
                <a:uFillTx/>
                <a:latin typeface="Segoe UI" panose="020B0502040204020203" pitchFamily="34" charset="0"/>
                <a:ea typeface="+mn-ea"/>
                <a:cs typeface="Segoe UI" panose="020B0502040204020203" pitchFamily="34" charset="0"/>
              </a:rPr>
              <a:t>in Windows Server 2019</a:t>
            </a:r>
          </a:p>
        </p:txBody>
      </p:sp>
      <p:sp>
        <p:nvSpPr>
          <p:cNvPr id="36" name="TextBox 35">
            <a:extLst>
              <a:ext uri="{FF2B5EF4-FFF2-40B4-BE49-F238E27FC236}">
                <a16:creationId xmlns:a16="http://schemas.microsoft.com/office/drawing/2014/main" id="{C1A14594-707F-4E93-AC44-CBE86A4B33EB}"/>
              </a:ext>
            </a:extLst>
          </p:cNvPr>
          <p:cNvSpPr txBox="1"/>
          <p:nvPr/>
        </p:nvSpPr>
        <p:spPr>
          <a:xfrm>
            <a:off x="4627118" y="2769427"/>
            <a:ext cx="29377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0BCEB"/>
                </a:solidFill>
                <a:effectLst/>
                <a:uLnTx/>
                <a:uFillTx/>
                <a:latin typeface="Segoe UI" panose="020B0502040204020203" pitchFamily="34" charset="0"/>
                <a:ea typeface="+mn-ea"/>
                <a:cs typeface="Segoe UI" panose="020B0502040204020203" pitchFamily="34" charset="0"/>
              </a:rPr>
              <a:t>Supported since announcement</a:t>
            </a:r>
            <a:br>
              <a:rPr kumimoji="0" lang="en-US" sz="1200" b="0" i="0" u="none" strike="noStrike" kern="1200" cap="none" spc="0" normalizeH="0" baseline="0" noProof="0">
                <a:ln>
                  <a:noFill/>
                </a:ln>
                <a:solidFill>
                  <a:srgbClr val="80BCEB"/>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80BCEB"/>
                </a:solidFill>
                <a:effectLst/>
                <a:uLnTx/>
                <a:uFillTx/>
                <a:latin typeface="Segoe UI" panose="020B0502040204020203" pitchFamily="34" charset="0"/>
                <a:ea typeface="+mn-ea"/>
                <a:cs typeface="Segoe UI" panose="020B0502040204020203" pitchFamily="34" charset="0"/>
              </a:rPr>
              <a:t>on Windows Server 2016</a:t>
            </a:r>
          </a:p>
        </p:txBody>
      </p:sp>
      <p:pic>
        <p:nvPicPr>
          <p:cNvPr id="2" name="Picture 1">
            <a:extLst>
              <a:ext uri="{FF2B5EF4-FFF2-40B4-BE49-F238E27FC236}">
                <a16:creationId xmlns:a16="http://schemas.microsoft.com/office/drawing/2014/main" id="{5621BFCB-DDE2-47DA-929B-F704A63B0F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00" t="-2670" r="77489" b="13606"/>
          <a:stretch/>
        </p:blipFill>
        <p:spPr>
          <a:xfrm>
            <a:off x="9495616" y="3725298"/>
            <a:ext cx="636895" cy="731520"/>
          </a:xfrm>
          <a:prstGeom prst="rect">
            <a:avLst/>
          </a:prstGeom>
        </p:spPr>
      </p:pic>
      <p:sp>
        <p:nvSpPr>
          <p:cNvPr id="40" name="TextBox 39">
            <a:extLst>
              <a:ext uri="{FF2B5EF4-FFF2-40B4-BE49-F238E27FC236}">
                <a16:creationId xmlns:a16="http://schemas.microsoft.com/office/drawing/2014/main" id="{F69147E4-772F-4DC3-B248-BDBDC8C4DC51}"/>
              </a:ext>
            </a:extLst>
          </p:cNvPr>
          <p:cNvSpPr txBox="1"/>
          <p:nvPr/>
        </p:nvSpPr>
        <p:spPr>
          <a:xfrm>
            <a:off x="909056" y="4939538"/>
            <a:ext cx="29377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0BCEB"/>
                </a:solidFill>
                <a:effectLst/>
                <a:uLnTx/>
                <a:uFillTx/>
                <a:latin typeface="Segoe UI" panose="020B0502040204020203" pitchFamily="34" charset="0"/>
                <a:ea typeface="+mn-ea"/>
                <a:cs typeface="Segoe UI" panose="020B0502040204020203" pitchFamily="34" charset="0"/>
              </a:rPr>
              <a:t>Supported since announcement</a:t>
            </a:r>
            <a:br>
              <a:rPr kumimoji="0" lang="en-US" sz="1200" b="0" i="0" u="none" strike="noStrike" kern="1200" cap="none" spc="0" normalizeH="0" baseline="0" noProof="0">
                <a:ln>
                  <a:noFill/>
                </a:ln>
                <a:solidFill>
                  <a:srgbClr val="80BCEB"/>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80BCEB"/>
                </a:solidFill>
                <a:effectLst/>
                <a:uLnTx/>
                <a:uFillTx/>
                <a:latin typeface="Segoe UI" panose="020B0502040204020203" pitchFamily="34" charset="0"/>
                <a:ea typeface="+mn-ea"/>
                <a:cs typeface="Segoe UI" panose="020B0502040204020203" pitchFamily="34" charset="0"/>
              </a:rPr>
              <a:t>on Windows Server 2016</a:t>
            </a:r>
          </a:p>
        </p:txBody>
      </p:sp>
      <p:sp>
        <p:nvSpPr>
          <p:cNvPr id="41" name="TextBox 40">
            <a:extLst>
              <a:ext uri="{FF2B5EF4-FFF2-40B4-BE49-F238E27FC236}">
                <a16:creationId xmlns:a16="http://schemas.microsoft.com/office/drawing/2014/main" id="{29C8AABD-B1F8-4D04-BF0A-1962AEAF5697}"/>
              </a:ext>
            </a:extLst>
          </p:cNvPr>
          <p:cNvSpPr txBox="1"/>
          <p:nvPr/>
        </p:nvSpPr>
        <p:spPr>
          <a:xfrm>
            <a:off x="8892259" y="4939538"/>
            <a:ext cx="18436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0BCEB"/>
                </a:solidFill>
                <a:effectLst/>
                <a:uLnTx/>
                <a:uFillTx/>
                <a:latin typeface="Segoe UI" panose="020B0502040204020203" pitchFamily="34" charset="0"/>
                <a:ea typeface="+mn-ea"/>
                <a:cs typeface="Segoe UI" panose="020B0502040204020203" pitchFamily="34" charset="0"/>
              </a:rPr>
              <a:t>Blazing the trail for switchless networking</a:t>
            </a:r>
          </a:p>
        </p:txBody>
      </p:sp>
      <p:sp>
        <p:nvSpPr>
          <p:cNvPr id="44" name="TextBox 43">
            <a:extLst>
              <a:ext uri="{FF2B5EF4-FFF2-40B4-BE49-F238E27FC236}">
                <a16:creationId xmlns:a16="http://schemas.microsoft.com/office/drawing/2014/main" id="{CF513C65-F095-4207-8BE7-5488A649BB8D}"/>
              </a:ext>
            </a:extLst>
          </p:cNvPr>
          <p:cNvSpPr txBox="1"/>
          <p:nvPr/>
        </p:nvSpPr>
        <p:spPr>
          <a:xfrm>
            <a:off x="3697716" y="5971844"/>
            <a:ext cx="4796569"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of x86 hardware innovation</a:t>
            </a:r>
          </a:p>
        </p:txBody>
      </p:sp>
      <p:pic>
        <p:nvPicPr>
          <p:cNvPr id="47" name="Picture 46">
            <a:extLst>
              <a:ext uri="{FF2B5EF4-FFF2-40B4-BE49-F238E27FC236}">
                <a16:creationId xmlns:a16="http://schemas.microsoft.com/office/drawing/2014/main" id="{A75FE6F0-0607-4528-A2C9-5D3C973E1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424" y="1362505"/>
            <a:ext cx="1097280" cy="1097280"/>
          </a:xfrm>
          <a:prstGeom prst="rect">
            <a:avLst/>
          </a:prstGeom>
        </p:spPr>
      </p:pic>
      <p:pic>
        <p:nvPicPr>
          <p:cNvPr id="12" name="Picture 11" descr="A close up of a sign&#10;&#10;Description generated with very high confidence">
            <a:extLst>
              <a:ext uri="{FF2B5EF4-FFF2-40B4-BE49-F238E27FC236}">
                <a16:creationId xmlns:a16="http://schemas.microsoft.com/office/drawing/2014/main" id="{AC504F51-546E-46F1-AF88-84F5310D2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0736" y="1453945"/>
            <a:ext cx="914400" cy="914400"/>
          </a:xfrm>
          <a:prstGeom prst="rect">
            <a:avLst/>
          </a:prstGeom>
        </p:spPr>
      </p:pic>
      <p:pic>
        <p:nvPicPr>
          <p:cNvPr id="45" name="Picture 44" descr="A close up of a sign&#10;&#10;Description generated with high confidence">
            <a:extLst>
              <a:ext uri="{FF2B5EF4-FFF2-40B4-BE49-F238E27FC236}">
                <a16:creationId xmlns:a16="http://schemas.microsoft.com/office/drawing/2014/main" id="{B28CE10C-0188-4B66-B0DB-9BE4BB471C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7358" y="3568082"/>
            <a:ext cx="1097280" cy="1097280"/>
          </a:xfrm>
          <a:prstGeom prst="rect">
            <a:avLst/>
          </a:prstGeom>
        </p:spPr>
      </p:pic>
      <p:pic>
        <p:nvPicPr>
          <p:cNvPr id="9" name="Picture 8">
            <a:extLst>
              <a:ext uri="{FF2B5EF4-FFF2-40B4-BE49-F238E27FC236}">
                <a16:creationId xmlns:a16="http://schemas.microsoft.com/office/drawing/2014/main" id="{D99EE064-8360-4D59-B392-78D2F2C9B7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4518" y="1499665"/>
            <a:ext cx="822960" cy="822960"/>
          </a:xfrm>
          <a:prstGeom prst="rect">
            <a:avLst/>
          </a:prstGeom>
        </p:spPr>
      </p:pic>
      <p:grpSp>
        <p:nvGrpSpPr>
          <p:cNvPr id="34" name="Group 33">
            <a:extLst>
              <a:ext uri="{FF2B5EF4-FFF2-40B4-BE49-F238E27FC236}">
                <a16:creationId xmlns:a16="http://schemas.microsoft.com/office/drawing/2014/main" id="{33D63847-454B-47C7-8C26-679988189C4E}"/>
              </a:ext>
            </a:extLst>
          </p:cNvPr>
          <p:cNvGrpSpPr/>
          <p:nvPr/>
        </p:nvGrpSpPr>
        <p:grpSpPr>
          <a:xfrm>
            <a:off x="1391257" y="3967234"/>
            <a:ext cx="1973359" cy="400110"/>
            <a:chOff x="1590562" y="3542272"/>
            <a:chExt cx="1973359" cy="400110"/>
          </a:xfrm>
        </p:grpSpPr>
        <p:sp>
          <p:nvSpPr>
            <p:cNvPr id="13" name="TextBox 12">
              <a:extLst>
                <a:ext uri="{FF2B5EF4-FFF2-40B4-BE49-F238E27FC236}">
                  <a16:creationId xmlns:a16="http://schemas.microsoft.com/office/drawing/2014/main" id="{6AA8C46C-0552-4FA1-899A-BE8D512518E2}"/>
                </a:ext>
              </a:extLst>
            </p:cNvPr>
            <p:cNvSpPr txBox="1"/>
            <p:nvPr/>
          </p:nvSpPr>
          <p:spPr>
            <a:xfrm>
              <a:off x="1590562" y="3542272"/>
              <a:ext cx="14975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OPTANE™</a:t>
              </a:r>
            </a:p>
          </p:txBody>
        </p:sp>
        <p:grpSp>
          <p:nvGrpSpPr>
            <p:cNvPr id="24" name="Group 23">
              <a:extLst>
                <a:ext uri="{FF2B5EF4-FFF2-40B4-BE49-F238E27FC236}">
                  <a16:creationId xmlns:a16="http://schemas.microsoft.com/office/drawing/2014/main" id="{8E289F2F-4BA5-437D-99D6-2326DC274316}"/>
                </a:ext>
              </a:extLst>
            </p:cNvPr>
            <p:cNvGrpSpPr/>
            <p:nvPr/>
          </p:nvGrpSpPr>
          <p:grpSpPr>
            <a:xfrm>
              <a:off x="3088088" y="3584263"/>
              <a:ext cx="475833" cy="316129"/>
              <a:chOff x="3231973" y="4045735"/>
              <a:chExt cx="475833" cy="316129"/>
            </a:xfrm>
          </p:grpSpPr>
          <p:sp>
            <p:nvSpPr>
              <p:cNvPr id="20" name="Arrow: Chevron 19">
                <a:extLst>
                  <a:ext uri="{FF2B5EF4-FFF2-40B4-BE49-F238E27FC236}">
                    <a16:creationId xmlns:a16="http://schemas.microsoft.com/office/drawing/2014/main" id="{BB5D1C81-9999-4566-8CC1-1E3A0DF7BD9C}"/>
                  </a:ext>
                </a:extLst>
              </p:cNvPr>
              <p:cNvSpPr/>
              <p:nvPr/>
            </p:nvSpPr>
            <p:spPr>
              <a:xfrm>
                <a:off x="3231973" y="4045735"/>
                <a:ext cx="189677" cy="316129"/>
              </a:xfrm>
              <a:prstGeom prst="chevron">
                <a:avLst>
                  <a:gd name="adj" fmla="val 649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Arrow: Chevron 41">
                <a:extLst>
                  <a:ext uri="{FF2B5EF4-FFF2-40B4-BE49-F238E27FC236}">
                    <a16:creationId xmlns:a16="http://schemas.microsoft.com/office/drawing/2014/main" id="{724FA931-4945-4A30-86F5-BA759B5655FF}"/>
                  </a:ext>
                </a:extLst>
              </p:cNvPr>
              <p:cNvSpPr/>
              <p:nvPr/>
            </p:nvSpPr>
            <p:spPr>
              <a:xfrm>
                <a:off x="3375051" y="4045735"/>
                <a:ext cx="189677" cy="316129"/>
              </a:xfrm>
              <a:prstGeom prst="chevron">
                <a:avLst>
                  <a:gd name="adj" fmla="val 649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Arrow: Chevron 45">
                <a:extLst>
                  <a:ext uri="{FF2B5EF4-FFF2-40B4-BE49-F238E27FC236}">
                    <a16:creationId xmlns:a16="http://schemas.microsoft.com/office/drawing/2014/main" id="{79121154-1AE1-4139-A721-A6CA5FA86494}"/>
                  </a:ext>
                </a:extLst>
              </p:cNvPr>
              <p:cNvSpPr/>
              <p:nvPr/>
            </p:nvSpPr>
            <p:spPr>
              <a:xfrm>
                <a:off x="3518129" y="4045735"/>
                <a:ext cx="189677" cy="316129"/>
              </a:xfrm>
              <a:prstGeom prst="chevron">
                <a:avLst>
                  <a:gd name="adj" fmla="val 649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9" name="TextBox 28">
            <a:extLst>
              <a:ext uri="{FF2B5EF4-FFF2-40B4-BE49-F238E27FC236}">
                <a16:creationId xmlns:a16="http://schemas.microsoft.com/office/drawing/2014/main" id="{7CEF6B88-158E-4381-908D-A259815A7F6F}"/>
              </a:ext>
            </a:extLst>
          </p:cNvPr>
          <p:cNvSpPr txBox="1"/>
          <p:nvPr/>
        </p:nvSpPr>
        <p:spPr>
          <a:xfrm>
            <a:off x="9452427" y="2379169"/>
            <a:ext cx="72327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NVMe</a:t>
            </a:r>
          </a:p>
        </p:txBody>
      </p:sp>
      <p:sp>
        <p:nvSpPr>
          <p:cNvPr id="43" name="TextBox 42">
            <a:extLst>
              <a:ext uri="{FF2B5EF4-FFF2-40B4-BE49-F238E27FC236}">
                <a16:creationId xmlns:a16="http://schemas.microsoft.com/office/drawing/2014/main" id="{2CC3C212-8A54-4826-BC8C-1B82C7BB86E5}"/>
              </a:ext>
            </a:extLst>
          </p:cNvPr>
          <p:cNvSpPr txBox="1"/>
          <p:nvPr/>
        </p:nvSpPr>
        <p:spPr>
          <a:xfrm>
            <a:off x="8861531" y="2769427"/>
            <a:ext cx="1905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0BCEB"/>
                </a:solidFill>
                <a:effectLst/>
                <a:uLnTx/>
                <a:uFillTx/>
                <a:latin typeface="Segoe UI" panose="020B0502040204020203" pitchFamily="34" charset="0"/>
                <a:ea typeface="+mn-ea"/>
                <a:cs typeface="Segoe UI" panose="020B0502040204020203" pitchFamily="34" charset="0"/>
              </a:rPr>
              <a:t>Fully supported M.2, U.2, Add-In-Card (AIC)</a:t>
            </a:r>
          </a:p>
        </p:txBody>
      </p:sp>
      <p:sp>
        <p:nvSpPr>
          <p:cNvPr id="31" name="TextBox 30">
            <a:extLst>
              <a:ext uri="{FF2B5EF4-FFF2-40B4-BE49-F238E27FC236}">
                <a16:creationId xmlns:a16="http://schemas.microsoft.com/office/drawing/2014/main" id="{280B632D-5B92-4250-A217-84AF8DD90A79}"/>
              </a:ext>
            </a:extLst>
          </p:cNvPr>
          <p:cNvSpPr txBox="1"/>
          <p:nvPr/>
        </p:nvSpPr>
        <p:spPr>
          <a:xfrm>
            <a:off x="5730353" y="4545056"/>
            <a:ext cx="73129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RDMA</a:t>
            </a:r>
          </a:p>
        </p:txBody>
      </p:sp>
      <p:sp>
        <p:nvSpPr>
          <p:cNvPr id="35" name="TextBox 34">
            <a:extLst>
              <a:ext uri="{FF2B5EF4-FFF2-40B4-BE49-F238E27FC236}">
                <a16:creationId xmlns:a16="http://schemas.microsoft.com/office/drawing/2014/main" id="{35FBA25D-5EB9-4EF2-8F40-F859923CA1B0}"/>
              </a:ext>
            </a:extLst>
          </p:cNvPr>
          <p:cNvSpPr txBox="1"/>
          <p:nvPr/>
        </p:nvSpPr>
        <p:spPr>
          <a:xfrm>
            <a:off x="5080784" y="4939538"/>
            <a:ext cx="20304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0BCEB"/>
                </a:solidFill>
                <a:effectLst/>
                <a:uLnTx/>
                <a:uFillTx/>
                <a:latin typeface="Segoe UI" panose="020B0502040204020203" pitchFamily="34" charset="0"/>
                <a:ea typeface="+mn-ea"/>
                <a:cs typeface="Segoe UI" panose="020B0502040204020203" pitchFamily="34" charset="0"/>
              </a:rPr>
              <a:t>Unique to Windows software-defined storage</a:t>
            </a:r>
          </a:p>
        </p:txBody>
      </p:sp>
    </p:spTree>
    <p:extLst>
      <p:ext uri="{BB962C8B-B14F-4D97-AF65-F5344CB8AC3E}">
        <p14:creationId xmlns:p14="http://schemas.microsoft.com/office/powerpoint/2010/main" val="785145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B469B7F-C214-4F9B-A83B-6AE19A67CB97}"/>
              </a:ext>
            </a:extLst>
          </p:cNvPr>
          <p:cNvSpPr/>
          <p:nvPr/>
        </p:nvSpPr>
        <p:spPr>
          <a:xfrm>
            <a:off x="1524" y="0"/>
            <a:ext cx="12188952" cy="1673352"/>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D0A9E5D-A907-4560-A04A-1ADDA6A4DDF6}"/>
              </a:ext>
            </a:extLst>
          </p:cNvPr>
          <p:cNvSpPr/>
          <p:nvPr/>
        </p:nvSpPr>
        <p:spPr>
          <a:xfrm>
            <a:off x="9760048"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DAC59B4-28BB-41F5-B7A7-6126EC41CCFD}"/>
              </a:ext>
            </a:extLst>
          </p:cNvPr>
          <p:cNvSpPr/>
          <p:nvPr/>
        </p:nvSpPr>
        <p:spPr>
          <a:xfrm>
            <a:off x="4878070"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B7279887-38B7-4FA5-AE21-407AE24832C4}"/>
              </a:ext>
            </a:extLst>
          </p:cNvPr>
          <p:cNvSpPr/>
          <p:nvPr/>
        </p:nvSpPr>
        <p:spPr>
          <a:xfrm>
            <a:off x="7322019"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C536DE3-87FE-4E36-A6B9-36C6EAFBF131}"/>
              </a:ext>
            </a:extLst>
          </p:cNvPr>
          <p:cNvSpPr/>
          <p:nvPr/>
        </p:nvSpPr>
        <p:spPr>
          <a:xfrm>
            <a:off x="2438937"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BFA9183A-3CA1-454E-BA53-6031DED5136D}"/>
              </a:ext>
            </a:extLst>
          </p:cNvPr>
          <p:cNvGrpSpPr/>
          <p:nvPr/>
        </p:nvGrpSpPr>
        <p:grpSpPr>
          <a:xfrm>
            <a:off x="10056495" y="1999267"/>
            <a:ext cx="1874520" cy="3925537"/>
            <a:chOff x="10056495" y="1999267"/>
            <a:chExt cx="1874520" cy="3925537"/>
          </a:xfrm>
        </p:grpSpPr>
        <p:sp>
          <p:nvSpPr>
            <p:cNvPr id="23" name="Rectangle 22">
              <a:extLst>
                <a:ext uri="{FF2B5EF4-FFF2-40B4-BE49-F238E27FC236}">
                  <a16:creationId xmlns:a16="http://schemas.microsoft.com/office/drawing/2014/main" id="{CCDA0F85-23C0-4355-B23F-FE149D1AA025}"/>
                </a:ext>
              </a:extLst>
            </p:cNvPr>
            <p:cNvSpPr/>
            <p:nvPr/>
          </p:nvSpPr>
          <p:spPr>
            <a:xfrm>
              <a:off x="10082422" y="1999267"/>
              <a:ext cx="1828800"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Unified </a:t>
              </a: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management</a:t>
              </a: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4" name="Rectangle 23">
              <a:extLst>
                <a:ext uri="{FF2B5EF4-FFF2-40B4-BE49-F238E27FC236}">
                  <a16:creationId xmlns:a16="http://schemas.microsoft.com/office/drawing/2014/main" id="{C721AD90-D51D-4FCD-9C02-8B79181DDE36}"/>
                </a:ext>
              </a:extLst>
            </p:cNvPr>
            <p:cNvSpPr/>
            <p:nvPr/>
          </p:nvSpPr>
          <p:spPr>
            <a:xfrm>
              <a:off x="10056495" y="4068462"/>
              <a:ext cx="1874520" cy="1856342"/>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End-to-end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visibility</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across the whole stack</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Consistent, unified </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experience across compute, networking, storage</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US" sz="1200">
                <a:solidFill>
                  <a:prstClr val="white">
                    <a:lumMod val="75000"/>
                  </a:prstClr>
                </a:solidFill>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Reduce Op Ex</a:t>
              </a:r>
            </a:p>
          </p:txBody>
        </p:sp>
        <p:pic>
          <p:nvPicPr>
            <p:cNvPr id="32" name="Picture 31">
              <a:extLst>
                <a:ext uri="{FF2B5EF4-FFF2-40B4-BE49-F238E27FC236}">
                  <a16:creationId xmlns:a16="http://schemas.microsoft.com/office/drawing/2014/main" id="{38028541-81FC-41C7-9646-FB5F2A19C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1780" y="2665589"/>
              <a:ext cx="1097280" cy="1097280"/>
            </a:xfrm>
            <a:prstGeom prst="rect">
              <a:avLst/>
            </a:prstGeom>
          </p:spPr>
        </p:pic>
      </p:grpSp>
      <p:grpSp>
        <p:nvGrpSpPr>
          <p:cNvPr id="4" name="Group 3">
            <a:extLst>
              <a:ext uri="{FF2B5EF4-FFF2-40B4-BE49-F238E27FC236}">
                <a16:creationId xmlns:a16="http://schemas.microsoft.com/office/drawing/2014/main" id="{8A99A7ED-E012-45EC-8F14-6514B1C0EFFC}"/>
              </a:ext>
            </a:extLst>
          </p:cNvPr>
          <p:cNvGrpSpPr/>
          <p:nvPr/>
        </p:nvGrpSpPr>
        <p:grpSpPr>
          <a:xfrm>
            <a:off x="2727325" y="2114684"/>
            <a:ext cx="1874520" cy="4007738"/>
            <a:chOff x="2727325" y="2114684"/>
            <a:chExt cx="1874520" cy="4007738"/>
          </a:xfrm>
        </p:grpSpPr>
        <p:sp>
          <p:nvSpPr>
            <p:cNvPr id="16" name="Rectangle 15">
              <a:extLst>
                <a:ext uri="{FF2B5EF4-FFF2-40B4-BE49-F238E27FC236}">
                  <a16:creationId xmlns:a16="http://schemas.microsoft.com/office/drawing/2014/main" id="{77E738A4-E0BC-465E-86BA-0397B9CD4E7F}"/>
                </a:ext>
              </a:extLst>
            </p:cNvPr>
            <p:cNvSpPr/>
            <p:nvPr/>
          </p:nvSpPr>
          <p:spPr>
            <a:xfrm>
              <a:off x="2736850" y="2114684"/>
              <a:ext cx="1828800" cy="3231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Innovate</a:t>
              </a: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 faster</a:t>
              </a: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7" name="Rectangle 16">
              <a:extLst>
                <a:ext uri="{FF2B5EF4-FFF2-40B4-BE49-F238E27FC236}">
                  <a16:creationId xmlns:a16="http://schemas.microsoft.com/office/drawing/2014/main" id="{173FC5FB-80EC-49C9-A4E8-1D6ED45E7964}"/>
                </a:ext>
              </a:extLst>
            </p:cNvPr>
            <p:cNvSpPr/>
            <p:nvPr/>
          </p:nvSpPr>
          <p:spPr>
            <a:xfrm>
              <a:off x="2727325" y="4068462"/>
              <a:ext cx="1874520" cy="2053960"/>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100x</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more servers sold every year than storage arrays</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indent="-171450">
                <a:lnSpc>
                  <a:spcPct val="107000"/>
                </a:lnSpc>
                <a:buFont typeface="Arial" panose="020B0604020202020204" pitchFamily="34" charset="0"/>
                <a:buChar char="•"/>
              </a:pPr>
              <a:r>
                <a:rPr lang="en-US" sz="1200" b="1">
                  <a:solidFill>
                    <a:prstClr val="white">
                      <a:lumMod val="75000"/>
                    </a:prstClr>
                  </a:solidFill>
                  <a:latin typeface="Segoe UI" panose="020B0502040204020203" pitchFamily="34" charset="0"/>
                  <a:ea typeface="Calibri" panose="020F0502020204030204" pitchFamily="34" charset="0"/>
                  <a:cs typeface="Segoe UI" panose="020B0502040204020203" pitchFamily="34" charset="0"/>
                </a:rPr>
                <a:t>Inflection point</a:t>
              </a:r>
              <a:r>
                <a:rPr lang="en-US" sz="1200">
                  <a:solidFill>
                    <a:prstClr val="white">
                      <a:lumMod val="75000"/>
                    </a:prstClr>
                  </a:solidFill>
                  <a:latin typeface="Segoe UI" panose="020B0502040204020203" pitchFamily="34" charset="0"/>
                  <a:ea typeface="Calibri" panose="020F0502020204030204" pitchFamily="34" charset="0"/>
                  <a:cs typeface="Segoe UI" panose="020B0502040204020203" pitchFamily="34" charset="0"/>
                </a:rPr>
                <a:t> in hardware, from NVMe to RDMA</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Innovations come to Windows Server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first</a:t>
              </a: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pic>
          <p:nvPicPr>
            <p:cNvPr id="27" name="Picture 26" descr="A picture containing object, clock&#10;&#10;Description generated with high confidence">
              <a:extLst>
                <a:ext uri="{FF2B5EF4-FFF2-40B4-BE49-F238E27FC236}">
                  <a16:creationId xmlns:a16="http://schemas.microsoft.com/office/drawing/2014/main" id="{87E9C611-A409-4F8E-84F4-29809D488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2610" y="2665589"/>
              <a:ext cx="1097280" cy="1097280"/>
            </a:xfrm>
            <a:prstGeom prst="rect">
              <a:avLst/>
            </a:prstGeom>
          </p:spPr>
        </p:pic>
      </p:grpSp>
      <p:grpSp>
        <p:nvGrpSpPr>
          <p:cNvPr id="6" name="Group 5">
            <a:extLst>
              <a:ext uri="{FF2B5EF4-FFF2-40B4-BE49-F238E27FC236}">
                <a16:creationId xmlns:a16="http://schemas.microsoft.com/office/drawing/2014/main" id="{A2D54364-8AC4-4244-80A2-83869B1DFEBA}"/>
              </a:ext>
            </a:extLst>
          </p:cNvPr>
          <p:cNvGrpSpPr/>
          <p:nvPr/>
        </p:nvGrpSpPr>
        <p:grpSpPr>
          <a:xfrm>
            <a:off x="7608941" y="2115709"/>
            <a:ext cx="1879121" cy="4006713"/>
            <a:chOff x="7608941" y="2115709"/>
            <a:chExt cx="1879121" cy="4006713"/>
          </a:xfrm>
        </p:grpSpPr>
        <p:sp>
          <p:nvSpPr>
            <p:cNvPr id="22" name="Rectangle 21">
              <a:extLst>
                <a:ext uri="{FF2B5EF4-FFF2-40B4-BE49-F238E27FC236}">
                  <a16:creationId xmlns:a16="http://schemas.microsoft.com/office/drawing/2014/main" id="{5FBC0F97-29E6-47B9-B8B3-68121BCEE177}"/>
                </a:ext>
              </a:extLst>
            </p:cNvPr>
            <p:cNvSpPr/>
            <p:nvPr/>
          </p:nvSpPr>
          <p:spPr>
            <a:xfrm>
              <a:off x="7659262" y="2115709"/>
              <a:ext cx="1828800" cy="32111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Single vendor</a:t>
              </a:r>
            </a:p>
          </p:txBody>
        </p:sp>
        <p:sp>
          <p:nvSpPr>
            <p:cNvPr id="25" name="Rectangle 24">
              <a:extLst>
                <a:ext uri="{FF2B5EF4-FFF2-40B4-BE49-F238E27FC236}">
                  <a16:creationId xmlns:a16="http://schemas.microsoft.com/office/drawing/2014/main" id="{CFE8F756-8162-4AB8-9B7C-F6C0CEE131B5}"/>
                </a:ext>
              </a:extLst>
            </p:cNvPr>
            <p:cNvSpPr/>
            <p:nvPr/>
          </p:nvSpPr>
          <p:spPr>
            <a:xfrm>
              <a:off x="7608941" y="4068462"/>
              <a:ext cx="1874520" cy="2053960"/>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Single source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for </a:t>
              </a:r>
              <a:r>
                <a:rPr kumimoji="0" lang="en-US" sz="120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procurement and support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Pre-validated</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no integration work</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With Windows, no separate licenses, and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included guests!</a:t>
              </a:r>
            </a:p>
          </p:txBody>
        </p:sp>
        <p:pic>
          <p:nvPicPr>
            <p:cNvPr id="39" name="Picture 38">
              <a:extLst>
                <a:ext uri="{FF2B5EF4-FFF2-40B4-BE49-F238E27FC236}">
                  <a16:creationId xmlns:a16="http://schemas.microsoft.com/office/drawing/2014/main" id="{126830B1-013A-43A7-83B7-8B854179B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4226" y="2665589"/>
              <a:ext cx="1097280" cy="1097280"/>
            </a:xfrm>
            <a:prstGeom prst="rect">
              <a:avLst/>
            </a:prstGeom>
          </p:spPr>
        </p:pic>
      </p:grpSp>
      <p:grpSp>
        <p:nvGrpSpPr>
          <p:cNvPr id="5" name="Group 4">
            <a:extLst>
              <a:ext uri="{FF2B5EF4-FFF2-40B4-BE49-F238E27FC236}">
                <a16:creationId xmlns:a16="http://schemas.microsoft.com/office/drawing/2014/main" id="{E4973158-4A75-4DEB-8CDD-06CCC9AEDF42}"/>
              </a:ext>
            </a:extLst>
          </p:cNvPr>
          <p:cNvGrpSpPr/>
          <p:nvPr/>
        </p:nvGrpSpPr>
        <p:grpSpPr>
          <a:xfrm>
            <a:off x="5165725" y="1983109"/>
            <a:ext cx="1874520" cy="4549104"/>
            <a:chOff x="5165725" y="1983109"/>
            <a:chExt cx="1874520" cy="4549104"/>
          </a:xfrm>
        </p:grpSpPr>
        <p:sp>
          <p:nvSpPr>
            <p:cNvPr id="18" name="Rectangle 17">
              <a:extLst>
                <a:ext uri="{FF2B5EF4-FFF2-40B4-BE49-F238E27FC236}">
                  <a16:creationId xmlns:a16="http://schemas.microsoft.com/office/drawing/2014/main" id="{9947F187-1438-499C-864D-2EDE95050E98}"/>
                </a:ext>
              </a:extLst>
            </p:cNvPr>
            <p:cNvSpPr/>
            <p:nvPr/>
          </p:nvSpPr>
          <p:spPr>
            <a:xfrm>
              <a:off x="5168775" y="1983109"/>
              <a:ext cx="1828800" cy="58631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Simple scalability and expansion</a:t>
              </a:r>
            </a:p>
          </p:txBody>
        </p:sp>
        <p:sp>
          <p:nvSpPr>
            <p:cNvPr id="19" name="Rectangle 18">
              <a:extLst>
                <a:ext uri="{FF2B5EF4-FFF2-40B4-BE49-F238E27FC236}">
                  <a16:creationId xmlns:a16="http://schemas.microsoft.com/office/drawing/2014/main" id="{07945C80-77C9-4E97-86CF-32E1D2CC27CF}"/>
                </a:ext>
              </a:extLst>
            </p:cNvPr>
            <p:cNvSpPr/>
            <p:nvPr/>
          </p:nvSpPr>
          <p:spPr>
            <a:xfrm>
              <a:off x="5165725" y="4068462"/>
              <a:ext cx="1874520" cy="2463751"/>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Buy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what you need</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today, reduce Cap Ex</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Scale by adding servers,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one by one</a:t>
              </a: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Cloud-inspired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architecture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enables near-limitless scale</a:t>
              </a:r>
              <a:endPar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Built-in balancing </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makes planning easy</a:t>
              </a:r>
            </a:p>
          </p:txBody>
        </p:sp>
        <p:pic>
          <p:nvPicPr>
            <p:cNvPr id="41" name="Picture 40">
              <a:extLst>
                <a:ext uri="{FF2B5EF4-FFF2-40B4-BE49-F238E27FC236}">
                  <a16:creationId xmlns:a16="http://schemas.microsoft.com/office/drawing/2014/main" id="{48BDD910-DAAB-4E52-B958-E1A5D18BA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1010" y="2665589"/>
              <a:ext cx="1097280" cy="1097280"/>
            </a:xfrm>
            <a:prstGeom prst="rect">
              <a:avLst/>
            </a:prstGeom>
          </p:spPr>
        </p:pic>
      </p:grpSp>
      <p:sp>
        <p:nvSpPr>
          <p:cNvPr id="42" name="Rectangle 41">
            <a:extLst>
              <a:ext uri="{FF2B5EF4-FFF2-40B4-BE49-F238E27FC236}">
                <a16:creationId xmlns:a16="http://schemas.microsoft.com/office/drawing/2014/main" id="{FF20190D-008F-4285-8E42-0F201B6A6165}"/>
              </a:ext>
            </a:extLst>
          </p:cNvPr>
          <p:cNvSpPr/>
          <p:nvPr/>
        </p:nvSpPr>
        <p:spPr>
          <a:xfrm>
            <a:off x="0"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985A3881-A497-4ED7-A544-296FED181CFE}"/>
              </a:ext>
            </a:extLst>
          </p:cNvPr>
          <p:cNvGrpSpPr/>
          <p:nvPr/>
        </p:nvGrpSpPr>
        <p:grpSpPr>
          <a:xfrm>
            <a:off x="287655" y="2114684"/>
            <a:ext cx="1874520" cy="4205356"/>
            <a:chOff x="287655" y="2114684"/>
            <a:chExt cx="1874520" cy="4205356"/>
          </a:xfrm>
        </p:grpSpPr>
        <p:sp>
          <p:nvSpPr>
            <p:cNvPr id="44" name="Rectangle 43">
              <a:extLst>
                <a:ext uri="{FF2B5EF4-FFF2-40B4-BE49-F238E27FC236}">
                  <a16:creationId xmlns:a16="http://schemas.microsoft.com/office/drawing/2014/main" id="{52E5A36F-2318-4970-BCFD-F6DE70D271F4}"/>
                </a:ext>
              </a:extLst>
            </p:cNvPr>
            <p:cNvSpPr/>
            <p:nvPr/>
          </p:nvSpPr>
          <p:spPr>
            <a:xfrm>
              <a:off x="297180" y="2114684"/>
              <a:ext cx="1828800"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Lower costs</a:t>
              </a:r>
            </a:p>
          </p:txBody>
        </p:sp>
        <p:sp>
          <p:nvSpPr>
            <p:cNvPr id="45" name="Rectangle 44">
              <a:extLst>
                <a:ext uri="{FF2B5EF4-FFF2-40B4-BE49-F238E27FC236}">
                  <a16:creationId xmlns:a16="http://schemas.microsoft.com/office/drawing/2014/main" id="{A4640528-14CC-43DF-88AD-BD4E9ECA891A}"/>
                </a:ext>
              </a:extLst>
            </p:cNvPr>
            <p:cNvSpPr/>
            <p:nvPr/>
          </p:nvSpPr>
          <p:spPr>
            <a:xfrm>
              <a:off x="287655" y="4068462"/>
              <a:ext cx="1874520" cy="2251578"/>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No</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proprietary</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hardware or vendor lock-in</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Choice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of industry-standard servers and components</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Reduce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datacenter footprint and power and cooling cost</a:t>
              </a:r>
            </a:p>
          </p:txBody>
        </p:sp>
        <p:pic>
          <p:nvPicPr>
            <p:cNvPr id="46" name="Picture 45" descr="A close up of a logo&#10;&#10;Description generated with very high confidence">
              <a:extLst>
                <a:ext uri="{FF2B5EF4-FFF2-40B4-BE49-F238E27FC236}">
                  <a16:creationId xmlns:a16="http://schemas.microsoft.com/office/drawing/2014/main" id="{98C91772-8815-4A7C-A589-83837FB999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 y="2757029"/>
              <a:ext cx="914400" cy="914400"/>
            </a:xfrm>
            <a:prstGeom prst="rect">
              <a:avLst/>
            </a:prstGeom>
          </p:spPr>
        </p:pic>
      </p:grpSp>
      <p:sp>
        <p:nvSpPr>
          <p:cNvPr id="29" name="TextBox 28">
            <a:extLst>
              <a:ext uri="{FF2B5EF4-FFF2-40B4-BE49-F238E27FC236}">
                <a16:creationId xmlns:a16="http://schemas.microsoft.com/office/drawing/2014/main" id="{211F0278-6C91-4CBB-A315-DCF2CBED359A}"/>
              </a:ext>
            </a:extLst>
          </p:cNvPr>
          <p:cNvSpPr txBox="1"/>
          <p:nvPr/>
        </p:nvSpPr>
        <p:spPr>
          <a:xfrm>
            <a:off x="670999" y="585479"/>
            <a:ext cx="10464147"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Advantages of Hyper-Converged Infrastructure </a:t>
            </a:r>
            <a:r>
              <a:rPr kumimoji="0" lang="en-US" sz="3000" b="1" i="0" u="none" strike="noStrike" kern="1200" cap="none" spc="0" normalizeH="0" baseline="0" noProof="0">
                <a:ln>
                  <a:noFill/>
                </a:ln>
                <a:solidFill>
                  <a:srgbClr val="FFD44B"/>
                </a:solidFill>
                <a:effectLst/>
                <a:uLnTx/>
                <a:uFillTx/>
                <a:latin typeface="Segoe UI" panose="020B0502040204020203" pitchFamily="34" charset="0"/>
                <a:ea typeface="+mn-ea"/>
                <a:cs typeface="Segoe UI" panose="020B0502040204020203" pitchFamily="34" charset="0"/>
              </a:rPr>
              <a:t>on Windows</a:t>
            </a:r>
          </a:p>
        </p:txBody>
      </p:sp>
    </p:spTree>
    <p:extLst>
      <p:ext uri="{BB962C8B-B14F-4D97-AF65-F5344CB8AC3E}">
        <p14:creationId xmlns:p14="http://schemas.microsoft.com/office/powerpoint/2010/main" val="2110168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B469B7F-C214-4F9B-A83B-6AE19A67CB97}"/>
              </a:ext>
            </a:extLst>
          </p:cNvPr>
          <p:cNvSpPr/>
          <p:nvPr/>
        </p:nvSpPr>
        <p:spPr>
          <a:xfrm>
            <a:off x="1524" y="0"/>
            <a:ext cx="12188952" cy="1673352"/>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DAC59B4-28BB-41F5-B7A7-6126EC41CCFD}"/>
              </a:ext>
            </a:extLst>
          </p:cNvPr>
          <p:cNvSpPr/>
          <p:nvPr/>
        </p:nvSpPr>
        <p:spPr>
          <a:xfrm>
            <a:off x="4878070"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B7279887-38B7-4FA5-AE21-407AE24832C4}"/>
              </a:ext>
            </a:extLst>
          </p:cNvPr>
          <p:cNvSpPr/>
          <p:nvPr/>
        </p:nvSpPr>
        <p:spPr>
          <a:xfrm>
            <a:off x="7322019"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C536DE3-87FE-4E36-A6B9-36C6EAFBF131}"/>
              </a:ext>
            </a:extLst>
          </p:cNvPr>
          <p:cNvSpPr/>
          <p:nvPr/>
        </p:nvSpPr>
        <p:spPr>
          <a:xfrm>
            <a:off x="2438937"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A99A7ED-E012-45EC-8F14-6514B1C0EFFC}"/>
              </a:ext>
            </a:extLst>
          </p:cNvPr>
          <p:cNvGrpSpPr/>
          <p:nvPr/>
        </p:nvGrpSpPr>
        <p:grpSpPr>
          <a:xfrm>
            <a:off x="2727325" y="2114684"/>
            <a:ext cx="1874520" cy="4007738"/>
            <a:chOff x="2727325" y="2114684"/>
            <a:chExt cx="1874520" cy="4007738"/>
          </a:xfrm>
        </p:grpSpPr>
        <p:sp>
          <p:nvSpPr>
            <p:cNvPr id="16" name="Rectangle 15">
              <a:extLst>
                <a:ext uri="{FF2B5EF4-FFF2-40B4-BE49-F238E27FC236}">
                  <a16:creationId xmlns:a16="http://schemas.microsoft.com/office/drawing/2014/main" id="{77E738A4-E0BC-465E-86BA-0397B9CD4E7F}"/>
                </a:ext>
              </a:extLst>
            </p:cNvPr>
            <p:cNvSpPr/>
            <p:nvPr/>
          </p:nvSpPr>
          <p:spPr>
            <a:xfrm>
              <a:off x="2736850" y="2114684"/>
              <a:ext cx="1828800" cy="3231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Innovate</a:t>
              </a: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 faster</a:t>
              </a: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7" name="Rectangle 16">
              <a:extLst>
                <a:ext uri="{FF2B5EF4-FFF2-40B4-BE49-F238E27FC236}">
                  <a16:creationId xmlns:a16="http://schemas.microsoft.com/office/drawing/2014/main" id="{173FC5FB-80EC-49C9-A4E8-1D6ED45E7964}"/>
                </a:ext>
              </a:extLst>
            </p:cNvPr>
            <p:cNvSpPr/>
            <p:nvPr/>
          </p:nvSpPr>
          <p:spPr>
            <a:xfrm>
              <a:off x="2727325" y="4068462"/>
              <a:ext cx="1874520" cy="2053960"/>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100x</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more servers sold every year than storage arrays</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indent="-171450">
                <a:lnSpc>
                  <a:spcPct val="107000"/>
                </a:lnSpc>
                <a:buFont typeface="Arial" panose="020B0604020202020204" pitchFamily="34" charset="0"/>
                <a:buChar char="•"/>
              </a:pPr>
              <a:r>
                <a:rPr lang="en-US" sz="1200" b="1">
                  <a:solidFill>
                    <a:prstClr val="white">
                      <a:lumMod val="75000"/>
                    </a:prstClr>
                  </a:solidFill>
                  <a:latin typeface="Segoe UI" panose="020B0502040204020203" pitchFamily="34" charset="0"/>
                  <a:ea typeface="Calibri" panose="020F0502020204030204" pitchFamily="34" charset="0"/>
                  <a:cs typeface="Segoe UI" panose="020B0502040204020203" pitchFamily="34" charset="0"/>
                </a:rPr>
                <a:t>Inflection point</a:t>
              </a:r>
              <a:r>
                <a:rPr lang="en-US" sz="1200">
                  <a:solidFill>
                    <a:prstClr val="white">
                      <a:lumMod val="75000"/>
                    </a:prstClr>
                  </a:solidFill>
                  <a:latin typeface="Segoe UI" panose="020B0502040204020203" pitchFamily="34" charset="0"/>
                  <a:ea typeface="Calibri" panose="020F0502020204030204" pitchFamily="34" charset="0"/>
                  <a:cs typeface="Segoe UI" panose="020B0502040204020203" pitchFamily="34" charset="0"/>
                </a:rPr>
                <a:t> in hardware, from NVMe to RDMA</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Innovations come to Windows Server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first</a:t>
              </a: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pic>
          <p:nvPicPr>
            <p:cNvPr id="27" name="Picture 26" descr="A picture containing object, clock&#10;&#10;Description generated with high confidence">
              <a:extLst>
                <a:ext uri="{FF2B5EF4-FFF2-40B4-BE49-F238E27FC236}">
                  <a16:creationId xmlns:a16="http://schemas.microsoft.com/office/drawing/2014/main" id="{87E9C611-A409-4F8E-84F4-29809D488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2610" y="2665589"/>
              <a:ext cx="1097280" cy="1097280"/>
            </a:xfrm>
            <a:prstGeom prst="rect">
              <a:avLst/>
            </a:prstGeom>
          </p:spPr>
        </p:pic>
      </p:grpSp>
      <p:grpSp>
        <p:nvGrpSpPr>
          <p:cNvPr id="6" name="Group 5">
            <a:extLst>
              <a:ext uri="{FF2B5EF4-FFF2-40B4-BE49-F238E27FC236}">
                <a16:creationId xmlns:a16="http://schemas.microsoft.com/office/drawing/2014/main" id="{A2D54364-8AC4-4244-80A2-83869B1DFEBA}"/>
              </a:ext>
            </a:extLst>
          </p:cNvPr>
          <p:cNvGrpSpPr/>
          <p:nvPr/>
        </p:nvGrpSpPr>
        <p:grpSpPr>
          <a:xfrm>
            <a:off x="7608941" y="2115709"/>
            <a:ext cx="1879121" cy="4006713"/>
            <a:chOff x="7608941" y="2115709"/>
            <a:chExt cx="1879121" cy="4006713"/>
          </a:xfrm>
        </p:grpSpPr>
        <p:sp>
          <p:nvSpPr>
            <p:cNvPr id="22" name="Rectangle 21">
              <a:extLst>
                <a:ext uri="{FF2B5EF4-FFF2-40B4-BE49-F238E27FC236}">
                  <a16:creationId xmlns:a16="http://schemas.microsoft.com/office/drawing/2014/main" id="{5FBC0F97-29E6-47B9-B8B3-68121BCEE177}"/>
                </a:ext>
              </a:extLst>
            </p:cNvPr>
            <p:cNvSpPr/>
            <p:nvPr/>
          </p:nvSpPr>
          <p:spPr>
            <a:xfrm>
              <a:off x="7659262" y="2115709"/>
              <a:ext cx="1828800" cy="32111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Single vendor</a:t>
              </a:r>
            </a:p>
          </p:txBody>
        </p:sp>
        <p:sp>
          <p:nvSpPr>
            <p:cNvPr id="25" name="Rectangle 24">
              <a:extLst>
                <a:ext uri="{FF2B5EF4-FFF2-40B4-BE49-F238E27FC236}">
                  <a16:creationId xmlns:a16="http://schemas.microsoft.com/office/drawing/2014/main" id="{CFE8F756-8162-4AB8-9B7C-F6C0CEE131B5}"/>
                </a:ext>
              </a:extLst>
            </p:cNvPr>
            <p:cNvSpPr/>
            <p:nvPr/>
          </p:nvSpPr>
          <p:spPr>
            <a:xfrm>
              <a:off x="7608941" y="4068462"/>
              <a:ext cx="1874520" cy="2053960"/>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Single source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for </a:t>
              </a:r>
              <a:r>
                <a:rPr kumimoji="0" lang="en-US" sz="120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procurement and support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Pre-validated</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no integration work</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With Windows, no separate licenses, and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included guests!</a:t>
              </a:r>
            </a:p>
          </p:txBody>
        </p:sp>
        <p:pic>
          <p:nvPicPr>
            <p:cNvPr id="39" name="Picture 38">
              <a:extLst>
                <a:ext uri="{FF2B5EF4-FFF2-40B4-BE49-F238E27FC236}">
                  <a16:creationId xmlns:a16="http://schemas.microsoft.com/office/drawing/2014/main" id="{126830B1-013A-43A7-83B7-8B854179B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4226" y="2665589"/>
              <a:ext cx="1097280" cy="1097280"/>
            </a:xfrm>
            <a:prstGeom prst="rect">
              <a:avLst/>
            </a:prstGeom>
          </p:spPr>
        </p:pic>
      </p:grpSp>
      <p:grpSp>
        <p:nvGrpSpPr>
          <p:cNvPr id="5" name="Group 4">
            <a:extLst>
              <a:ext uri="{FF2B5EF4-FFF2-40B4-BE49-F238E27FC236}">
                <a16:creationId xmlns:a16="http://schemas.microsoft.com/office/drawing/2014/main" id="{E4973158-4A75-4DEB-8CDD-06CCC9AEDF42}"/>
              </a:ext>
            </a:extLst>
          </p:cNvPr>
          <p:cNvGrpSpPr/>
          <p:nvPr/>
        </p:nvGrpSpPr>
        <p:grpSpPr>
          <a:xfrm>
            <a:off x="5165725" y="1983109"/>
            <a:ext cx="1874520" cy="4549104"/>
            <a:chOff x="5165725" y="1983109"/>
            <a:chExt cx="1874520" cy="4549104"/>
          </a:xfrm>
        </p:grpSpPr>
        <p:sp>
          <p:nvSpPr>
            <p:cNvPr id="18" name="Rectangle 17">
              <a:extLst>
                <a:ext uri="{FF2B5EF4-FFF2-40B4-BE49-F238E27FC236}">
                  <a16:creationId xmlns:a16="http://schemas.microsoft.com/office/drawing/2014/main" id="{9947F187-1438-499C-864D-2EDE95050E98}"/>
                </a:ext>
              </a:extLst>
            </p:cNvPr>
            <p:cNvSpPr/>
            <p:nvPr/>
          </p:nvSpPr>
          <p:spPr>
            <a:xfrm>
              <a:off x="5168775" y="1983109"/>
              <a:ext cx="1828800" cy="58631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Simple scalability and expansion</a:t>
              </a:r>
            </a:p>
          </p:txBody>
        </p:sp>
        <p:sp>
          <p:nvSpPr>
            <p:cNvPr id="19" name="Rectangle 18">
              <a:extLst>
                <a:ext uri="{FF2B5EF4-FFF2-40B4-BE49-F238E27FC236}">
                  <a16:creationId xmlns:a16="http://schemas.microsoft.com/office/drawing/2014/main" id="{07945C80-77C9-4E97-86CF-32E1D2CC27CF}"/>
                </a:ext>
              </a:extLst>
            </p:cNvPr>
            <p:cNvSpPr/>
            <p:nvPr/>
          </p:nvSpPr>
          <p:spPr>
            <a:xfrm>
              <a:off x="5165725" y="4068462"/>
              <a:ext cx="1874520" cy="2463751"/>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Buy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what you need</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today, reduce Cap Ex</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Scale by adding servers,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one by one</a:t>
              </a: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Cloud-inspired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architecture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enables near-limitless scale</a:t>
              </a:r>
              <a:endPar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Built-in balancing </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makes planning easy</a:t>
              </a:r>
            </a:p>
          </p:txBody>
        </p:sp>
        <p:pic>
          <p:nvPicPr>
            <p:cNvPr id="41" name="Picture 40">
              <a:extLst>
                <a:ext uri="{FF2B5EF4-FFF2-40B4-BE49-F238E27FC236}">
                  <a16:creationId xmlns:a16="http://schemas.microsoft.com/office/drawing/2014/main" id="{48BDD910-DAAB-4E52-B958-E1A5D18BA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010" y="2665589"/>
              <a:ext cx="1097280" cy="1097280"/>
            </a:xfrm>
            <a:prstGeom prst="rect">
              <a:avLst/>
            </a:prstGeom>
          </p:spPr>
        </p:pic>
      </p:grpSp>
      <p:sp>
        <p:nvSpPr>
          <p:cNvPr id="42" name="Rectangle 41">
            <a:extLst>
              <a:ext uri="{FF2B5EF4-FFF2-40B4-BE49-F238E27FC236}">
                <a16:creationId xmlns:a16="http://schemas.microsoft.com/office/drawing/2014/main" id="{FF20190D-008F-4285-8E42-0F201B6A6165}"/>
              </a:ext>
            </a:extLst>
          </p:cNvPr>
          <p:cNvSpPr/>
          <p:nvPr/>
        </p:nvSpPr>
        <p:spPr>
          <a:xfrm>
            <a:off x="0" y="1691640"/>
            <a:ext cx="2423160" cy="516636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985A3881-A497-4ED7-A544-296FED181CFE}"/>
              </a:ext>
            </a:extLst>
          </p:cNvPr>
          <p:cNvGrpSpPr/>
          <p:nvPr/>
        </p:nvGrpSpPr>
        <p:grpSpPr>
          <a:xfrm>
            <a:off x="287655" y="2114684"/>
            <a:ext cx="1874520" cy="4205356"/>
            <a:chOff x="287655" y="2114684"/>
            <a:chExt cx="1874520" cy="4205356"/>
          </a:xfrm>
        </p:grpSpPr>
        <p:sp>
          <p:nvSpPr>
            <p:cNvPr id="44" name="Rectangle 43">
              <a:extLst>
                <a:ext uri="{FF2B5EF4-FFF2-40B4-BE49-F238E27FC236}">
                  <a16:creationId xmlns:a16="http://schemas.microsoft.com/office/drawing/2014/main" id="{52E5A36F-2318-4970-BCFD-F6DE70D271F4}"/>
                </a:ext>
              </a:extLst>
            </p:cNvPr>
            <p:cNvSpPr/>
            <p:nvPr/>
          </p:nvSpPr>
          <p:spPr>
            <a:xfrm>
              <a:off x="297180" y="2114684"/>
              <a:ext cx="1828800"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Segoe UI Semibold" panose="020B0702040204020203" pitchFamily="34" charset="0"/>
                  <a:ea typeface="Calibri" panose="020F0502020204030204" pitchFamily="34" charset="0"/>
                  <a:cs typeface="Segoe UI Semibold" panose="020B0702040204020203" pitchFamily="34" charset="0"/>
                </a:rPr>
                <a:t>Lower costs</a:t>
              </a:r>
            </a:p>
          </p:txBody>
        </p:sp>
        <p:sp>
          <p:nvSpPr>
            <p:cNvPr id="45" name="Rectangle 44">
              <a:extLst>
                <a:ext uri="{FF2B5EF4-FFF2-40B4-BE49-F238E27FC236}">
                  <a16:creationId xmlns:a16="http://schemas.microsoft.com/office/drawing/2014/main" id="{A4640528-14CC-43DF-88AD-BD4E9ECA891A}"/>
                </a:ext>
              </a:extLst>
            </p:cNvPr>
            <p:cNvSpPr/>
            <p:nvPr/>
          </p:nvSpPr>
          <p:spPr>
            <a:xfrm>
              <a:off x="287655" y="4068462"/>
              <a:ext cx="1874520" cy="2251578"/>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No</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proprietary</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hardware or vendor lock-in</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Choice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of industry-standard servers and components</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Reduce</a:t>
              </a:r>
              <a:r>
                <a:rPr kumimoji="0" lang="en-US" sz="1200" b="0" i="0" u="none" strike="noStrike" kern="1200" cap="none" spc="0" normalizeH="0" baseline="0" noProof="0">
                  <a:ln>
                    <a:noFill/>
                  </a:ln>
                  <a:solidFill>
                    <a:prstClr val="white">
                      <a:lumMod val="75000"/>
                    </a:prstClr>
                  </a:solidFill>
                  <a:effectLst/>
                  <a:uLnTx/>
                  <a:uFillTx/>
                  <a:latin typeface="Segoe UI" panose="020B0502040204020203" pitchFamily="34" charset="0"/>
                  <a:ea typeface="Calibri" panose="020F0502020204030204" pitchFamily="34" charset="0"/>
                  <a:cs typeface="Segoe UI" panose="020B0502040204020203" pitchFamily="34" charset="0"/>
                </a:rPr>
                <a:t> datacenter footprint and power and cooling cost</a:t>
              </a:r>
            </a:p>
          </p:txBody>
        </p:sp>
        <p:pic>
          <p:nvPicPr>
            <p:cNvPr id="46" name="Picture 45" descr="A close up of a logo&#10;&#10;Description generated with very high confidence">
              <a:extLst>
                <a:ext uri="{FF2B5EF4-FFF2-40B4-BE49-F238E27FC236}">
                  <a16:creationId xmlns:a16="http://schemas.microsoft.com/office/drawing/2014/main" id="{98C91772-8815-4A7C-A589-83837FB999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 y="2757029"/>
              <a:ext cx="914400" cy="914400"/>
            </a:xfrm>
            <a:prstGeom prst="rect">
              <a:avLst/>
            </a:prstGeom>
          </p:spPr>
        </p:pic>
      </p:grpSp>
      <p:sp>
        <p:nvSpPr>
          <p:cNvPr id="29" name="TextBox 28">
            <a:extLst>
              <a:ext uri="{FF2B5EF4-FFF2-40B4-BE49-F238E27FC236}">
                <a16:creationId xmlns:a16="http://schemas.microsoft.com/office/drawing/2014/main" id="{211F0278-6C91-4CBB-A315-DCF2CBED359A}"/>
              </a:ext>
            </a:extLst>
          </p:cNvPr>
          <p:cNvSpPr txBox="1"/>
          <p:nvPr/>
        </p:nvSpPr>
        <p:spPr>
          <a:xfrm>
            <a:off x="670999" y="585479"/>
            <a:ext cx="10464147"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Advantages of Hyper-Converged Infrastructure </a:t>
            </a:r>
            <a:r>
              <a:rPr kumimoji="0" lang="en-US" sz="3000" b="1" i="0" u="none" strike="noStrike" kern="1200" cap="none" spc="0" normalizeH="0" baseline="0" noProof="0">
                <a:ln>
                  <a:noFill/>
                </a:ln>
                <a:solidFill>
                  <a:srgbClr val="FFD44B"/>
                </a:solidFill>
                <a:effectLst/>
                <a:uLnTx/>
                <a:uFillTx/>
                <a:latin typeface="Segoe UI" panose="020B0502040204020203" pitchFamily="34" charset="0"/>
                <a:ea typeface="+mn-ea"/>
                <a:cs typeface="Segoe UI" panose="020B0502040204020203" pitchFamily="34" charset="0"/>
              </a:rPr>
              <a:t>on Windows</a:t>
            </a:r>
          </a:p>
        </p:txBody>
      </p:sp>
      <p:sp>
        <p:nvSpPr>
          <p:cNvPr id="30" name="Rectangle 29">
            <a:extLst>
              <a:ext uri="{FF2B5EF4-FFF2-40B4-BE49-F238E27FC236}">
                <a16:creationId xmlns:a16="http://schemas.microsoft.com/office/drawing/2014/main" id="{02E0B793-5697-46E9-BA80-D5B24956B374}"/>
              </a:ext>
            </a:extLst>
          </p:cNvPr>
          <p:cNvSpPr/>
          <p:nvPr/>
        </p:nvSpPr>
        <p:spPr>
          <a:xfrm>
            <a:off x="9760048" y="1691640"/>
            <a:ext cx="2423160" cy="5166360"/>
          </a:xfrm>
          <a:prstGeom prst="rect">
            <a:avLst/>
          </a:prstGeom>
          <a:gradFill>
            <a:gsLst>
              <a:gs pos="0">
                <a:srgbClr val="FFC000"/>
              </a:gs>
              <a:gs pos="100000">
                <a:srgbClr val="FFD44B"/>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E291C8CF-CA89-46F1-A40B-DF96B638FC76}"/>
              </a:ext>
            </a:extLst>
          </p:cNvPr>
          <p:cNvGrpSpPr/>
          <p:nvPr/>
        </p:nvGrpSpPr>
        <p:grpSpPr>
          <a:xfrm>
            <a:off x="10056495" y="2114684"/>
            <a:ext cx="1874520" cy="3925537"/>
            <a:chOff x="10056495" y="2114684"/>
            <a:chExt cx="1874520" cy="3925537"/>
          </a:xfrm>
        </p:grpSpPr>
        <p:sp>
          <p:nvSpPr>
            <p:cNvPr id="33" name="Rectangle 32">
              <a:extLst>
                <a:ext uri="{FF2B5EF4-FFF2-40B4-BE49-F238E27FC236}">
                  <a16:creationId xmlns:a16="http://schemas.microsoft.com/office/drawing/2014/main" id="{D2AD316F-7EED-4E42-9F95-D898743614B6}"/>
                </a:ext>
              </a:extLst>
            </p:cNvPr>
            <p:cNvSpPr/>
            <p:nvPr/>
          </p:nvSpPr>
          <p:spPr>
            <a:xfrm>
              <a:off x="10082422" y="2114684"/>
              <a:ext cx="1828800"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effectLst/>
                  <a:uLnTx/>
                  <a:uFillTx/>
                  <a:latin typeface="Segoe UI Semibold" panose="020B0702040204020203" pitchFamily="34" charset="0"/>
                  <a:ea typeface="Calibri" panose="020F0502020204030204" pitchFamily="34" charset="0"/>
                  <a:cs typeface="Segoe UI Semibold" panose="020B0702040204020203" pitchFamily="34" charset="0"/>
                </a:rPr>
                <a:t>Unified </a:t>
              </a:r>
              <a:r>
                <a:rPr kumimoji="0" lang="en-US" sz="1500" b="1" i="0" u="none" strike="noStrike" kern="1200" cap="none" spc="0" normalizeH="0" baseline="0" noProof="0">
                  <a:ln>
                    <a:noFill/>
                  </a:ln>
                  <a:effectLst/>
                  <a:uLnTx/>
                  <a:uFillTx/>
                  <a:latin typeface="Segoe UI Semibold" panose="020B0702040204020203" pitchFamily="34" charset="0"/>
                  <a:ea typeface="Calibri" panose="020F0502020204030204" pitchFamily="34" charset="0"/>
                  <a:cs typeface="Segoe UI Semibold" panose="020B0702040204020203" pitchFamily="34" charset="0"/>
                </a:rPr>
                <a:t>management</a:t>
              </a:r>
              <a:endParaRPr kumimoji="0" lang="en-US" sz="1500" b="0" i="0" u="none" strike="noStrike" kern="1200" cap="none" spc="0" normalizeH="0" baseline="0" noProof="0">
                <a:ln>
                  <a:noFill/>
                </a:ln>
                <a:effectLst/>
                <a:uLnTx/>
                <a:uFillTx/>
                <a:latin typeface="Segoe UI Semibold" panose="020B0702040204020203" pitchFamily="34" charset="0"/>
                <a:cs typeface="Segoe UI Semibold" panose="020B0702040204020203" pitchFamily="34" charset="0"/>
              </a:endParaRPr>
            </a:p>
          </p:txBody>
        </p:sp>
        <p:sp>
          <p:nvSpPr>
            <p:cNvPr id="34" name="Rectangle 33">
              <a:extLst>
                <a:ext uri="{FF2B5EF4-FFF2-40B4-BE49-F238E27FC236}">
                  <a16:creationId xmlns:a16="http://schemas.microsoft.com/office/drawing/2014/main" id="{4CFE6DC9-4910-408D-856C-4C3B8A27CEFC}"/>
                </a:ext>
              </a:extLst>
            </p:cNvPr>
            <p:cNvSpPr/>
            <p:nvPr/>
          </p:nvSpPr>
          <p:spPr>
            <a:xfrm>
              <a:off x="10056495" y="4183879"/>
              <a:ext cx="1874520" cy="1856342"/>
            </a:xfrm>
            <a:prstGeom prst="rect">
              <a:avLst/>
            </a:prstGeom>
          </p:spPr>
          <p:txBody>
            <a:bodyPr wrap="square">
              <a:sp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Segoe UI" panose="020B0502040204020203" pitchFamily="34" charset="0"/>
                  <a:ea typeface="Calibri" panose="020F0502020204030204" pitchFamily="34" charset="0"/>
                  <a:cs typeface="Segoe UI" panose="020B0502040204020203" pitchFamily="34" charset="0"/>
                </a:rPr>
                <a:t>End-to-end </a:t>
              </a:r>
              <a:r>
                <a:rPr kumimoji="0" lang="en-US" sz="1200" b="1" i="0" u="none" strike="noStrike" kern="1200" cap="none" spc="0" normalizeH="0" baseline="0" noProof="0">
                  <a:ln>
                    <a:noFill/>
                  </a:ln>
                  <a:effectLst/>
                  <a:uLnTx/>
                  <a:uFillTx/>
                  <a:latin typeface="Segoe UI" panose="020B0502040204020203" pitchFamily="34" charset="0"/>
                  <a:ea typeface="Calibri" panose="020F0502020204030204" pitchFamily="34" charset="0"/>
                  <a:cs typeface="Segoe UI" panose="020B0502040204020203" pitchFamily="34" charset="0"/>
                </a:rPr>
                <a:t>visibility</a:t>
              </a:r>
              <a:r>
                <a:rPr kumimoji="0" lang="en-US" sz="1200" b="0" i="0" u="none" strike="noStrike" kern="1200" cap="none" spc="0" normalizeH="0" baseline="0" noProof="0">
                  <a:ln>
                    <a:noFill/>
                  </a:ln>
                  <a:effectLst/>
                  <a:uLnTx/>
                  <a:uFillTx/>
                  <a:latin typeface="Segoe UI" panose="020B0502040204020203" pitchFamily="34" charset="0"/>
                  <a:ea typeface="Calibri" panose="020F0502020204030204" pitchFamily="34" charset="0"/>
                  <a:cs typeface="Segoe UI" panose="020B0502040204020203" pitchFamily="34" charset="0"/>
                </a:rPr>
                <a:t> across the whole stack</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effectLst/>
                <a:uLnTx/>
                <a:uFillTx/>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effectLst/>
                  <a:uLnTx/>
                  <a:uFillTx/>
                  <a:latin typeface="Segoe UI" panose="020B0502040204020203" pitchFamily="34" charset="0"/>
                  <a:ea typeface="Calibri" panose="020F0502020204030204" pitchFamily="34" charset="0"/>
                  <a:cs typeface="Segoe UI" panose="020B0502040204020203" pitchFamily="34" charset="0"/>
                </a:rPr>
                <a:t>Consistent, unified </a:t>
              </a:r>
              <a:r>
                <a:rPr kumimoji="0" lang="en-US" sz="1200" b="0" i="0" u="none" strike="noStrike" kern="1200" cap="none" spc="0" normalizeH="0" baseline="0" noProof="0">
                  <a:ln>
                    <a:noFill/>
                  </a:ln>
                  <a:effectLst/>
                  <a:uLnTx/>
                  <a:uFillTx/>
                  <a:latin typeface="Segoe UI" panose="020B0502040204020203" pitchFamily="34" charset="0"/>
                  <a:ea typeface="Calibri" panose="020F0502020204030204" pitchFamily="34" charset="0"/>
                  <a:cs typeface="Segoe UI" panose="020B0502040204020203" pitchFamily="34" charset="0"/>
                </a:rPr>
                <a:t>experience across compute, networking, storage</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US" sz="1200">
                <a:latin typeface="Segoe UI" panose="020B0502040204020203" pitchFamily="34" charset="0"/>
                <a:ea typeface="Calibri" panose="020F0502020204030204" pitchFamily="34" charset="0"/>
                <a:cs typeface="Segoe UI" panose="020B0502040204020203"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Segoe UI" panose="020B0502040204020203" pitchFamily="34" charset="0"/>
                  <a:ea typeface="Calibri" panose="020F0502020204030204" pitchFamily="34" charset="0"/>
                  <a:cs typeface="Segoe UI" panose="020B0502040204020203" pitchFamily="34" charset="0"/>
                </a:rPr>
                <a:t>Reduce Op Ex</a:t>
              </a:r>
            </a:p>
          </p:txBody>
        </p:sp>
        <p:pic>
          <p:nvPicPr>
            <p:cNvPr id="40" name="Picture 39">
              <a:extLst>
                <a:ext uri="{FF2B5EF4-FFF2-40B4-BE49-F238E27FC236}">
                  <a16:creationId xmlns:a16="http://schemas.microsoft.com/office/drawing/2014/main" id="{5666C8DC-C02B-4877-9E2D-2E6259A64CAF}"/>
                </a:ext>
              </a:extLst>
            </p:cNvPr>
            <p:cNvPicPr>
              <a:picLocks noChangeAspect="1"/>
            </p:cNvPicPr>
            <p:nvPr/>
          </p:nvPicPr>
          <p:blipFill>
            <a:blip r:embed="rId6"/>
            <a:stretch>
              <a:fillRect/>
            </a:stretch>
          </p:blipFill>
          <p:spPr>
            <a:xfrm>
              <a:off x="10446554" y="2661540"/>
              <a:ext cx="1097375" cy="1097375"/>
            </a:xfrm>
            <a:prstGeom prst="rect">
              <a:avLst/>
            </a:prstGeom>
          </p:spPr>
        </p:pic>
      </p:grpSp>
    </p:spTree>
    <p:extLst>
      <p:ext uri="{BB962C8B-B14F-4D97-AF65-F5344CB8AC3E}">
        <p14:creationId xmlns:p14="http://schemas.microsoft.com/office/powerpoint/2010/main" val="2561654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04FCF-6FEB-46BB-8B4E-3911EB6EE273}"/>
              </a:ext>
            </a:extLst>
          </p:cNvPr>
          <p:cNvPicPr>
            <a:picLocks noChangeAspect="1"/>
          </p:cNvPicPr>
          <p:nvPr/>
        </p:nvPicPr>
        <p:blipFill rotWithShape="1">
          <a:blip r:embed="rId3"/>
          <a:srcRect r="238"/>
          <a:stretch/>
        </p:blipFill>
        <p:spPr>
          <a:xfrm>
            <a:off x="1630925" y="535348"/>
            <a:ext cx="8930150" cy="5029200"/>
          </a:xfrm>
          <a:prstGeom prst="rect">
            <a:avLst/>
          </a:prstGeom>
          <a:ln w="19050">
            <a:solidFill>
              <a:srgbClr val="0078D7"/>
            </a:solidFill>
          </a:ln>
        </p:spPr>
      </p:pic>
      <p:sp>
        <p:nvSpPr>
          <p:cNvPr id="4" name="TextBox 3">
            <a:extLst>
              <a:ext uri="{FF2B5EF4-FFF2-40B4-BE49-F238E27FC236}">
                <a16:creationId xmlns:a16="http://schemas.microsoft.com/office/drawing/2014/main" id="{1C8A6CF1-7077-4EF7-93FB-A287569C8DBD}"/>
              </a:ext>
            </a:extLst>
          </p:cNvPr>
          <p:cNvSpPr txBox="1"/>
          <p:nvPr/>
        </p:nvSpPr>
        <p:spPr>
          <a:xfrm>
            <a:off x="3983370" y="5803838"/>
            <a:ext cx="4225259"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Windows Admin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lumMod val="75000"/>
                  </a:schemeClr>
                </a:solidFill>
                <a:effectLst/>
                <a:uLnTx/>
                <a:uFillTx/>
                <a:latin typeface="Segoe UI" panose="020B0502040204020203" pitchFamily="34" charset="0"/>
                <a:ea typeface="+mn-ea"/>
                <a:cs typeface="Segoe UI" panose="020B0502040204020203" pitchFamily="34" charset="0"/>
              </a:rPr>
              <a:t>announced at Microsoft Ignite 2017</a:t>
            </a:r>
          </a:p>
        </p:txBody>
      </p:sp>
    </p:spTree>
    <p:extLst>
      <p:ext uri="{BB962C8B-B14F-4D97-AF65-F5344CB8AC3E}">
        <p14:creationId xmlns:p14="http://schemas.microsoft.com/office/powerpoint/2010/main" val="3481149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A27A08-1877-4D5A-8588-E55EE48956F0}"/>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806219" y="5741019"/>
            <a:ext cx="1804401" cy="808746"/>
          </a:xfrm>
          <a:prstGeom prst="rect">
            <a:avLst/>
          </a:prstGeom>
        </p:spPr>
      </p:pic>
      <p:sp>
        <p:nvSpPr>
          <p:cNvPr id="4" name="TextBox 3">
            <a:extLst>
              <a:ext uri="{FF2B5EF4-FFF2-40B4-BE49-F238E27FC236}">
                <a16:creationId xmlns:a16="http://schemas.microsoft.com/office/drawing/2014/main" id="{1AF34C8C-CE48-427D-AC32-F78EF937FB98}"/>
              </a:ext>
            </a:extLst>
          </p:cNvPr>
          <p:cNvSpPr txBox="1"/>
          <p:nvPr/>
        </p:nvSpPr>
        <p:spPr>
          <a:xfrm>
            <a:off x="3836059" y="1637716"/>
            <a:ext cx="3047244" cy="4103303"/>
          </a:xfrm>
          <a:prstGeom prst="rect">
            <a:avLst/>
          </a:prstGeom>
          <a:noFill/>
        </p:spPr>
        <p:txBody>
          <a:bodyPr wrap="none" rtlCol="0">
            <a:spAutoFit/>
          </a:bodyPr>
          <a:lstStyle/>
          <a:p>
            <a:pPr lvl="0">
              <a:lnSpc>
                <a:spcPct val="125000"/>
              </a:lnSpc>
              <a:defRPr/>
            </a:pPr>
            <a:r>
              <a:rPr lang="en-US" sz="1500">
                <a:solidFill>
                  <a:prstClr val="white"/>
                </a:solidFill>
                <a:latin typeface="Segoe UI Semibold" panose="020B0702040204020203" pitchFamily="34" charset="0"/>
                <a:cs typeface="Segoe UI Semibold" panose="020B0702040204020203" pitchFamily="34" charset="0"/>
              </a:rPr>
              <a:t>Hyper-Converged Infrastructure</a:t>
            </a:r>
            <a:br>
              <a:rPr lang="en-US" sz="1500">
                <a:solidFill>
                  <a:prstClr val="white"/>
                </a:solidFill>
                <a:latin typeface="Segoe UI Semibold" panose="020B0702040204020203" pitchFamily="34" charset="0"/>
                <a:cs typeface="Segoe UI Semibold" panose="020B0702040204020203" pitchFamily="34" charset="0"/>
              </a:rPr>
            </a:br>
            <a:r>
              <a:rPr lang="en-US" sz="1500" noProof="0">
                <a:solidFill>
                  <a:srgbClr val="ABD5F9"/>
                </a:solidFill>
                <a:latin typeface="Segoe UI Semibold" panose="020B0702040204020203" pitchFamily="34" charset="0"/>
                <a:cs typeface="Segoe UI Semibold" panose="020B0702040204020203" pitchFamily="34" charset="0"/>
              </a:rPr>
              <a:t>Market Opportunity</a:t>
            </a: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25000"/>
              </a:lnSpc>
              <a:spcBef>
                <a:spcPts val="0"/>
              </a:spcBef>
              <a:spcAft>
                <a:spcPts val="0"/>
              </a:spcAft>
              <a:buClrTx/>
              <a:buSzTx/>
              <a:buFontTx/>
              <a:buNone/>
              <a:tabLst/>
              <a:defRPr/>
            </a:pPr>
            <a:endParaRPr lang="en-US" sz="1500">
              <a:solidFill>
                <a:prstClr val="white"/>
              </a:solidFill>
              <a:latin typeface="Segoe UI Semibold" panose="020B0702040204020203" pitchFamily="34" charset="0"/>
              <a:cs typeface="Segoe UI Semibold" panose="020B0702040204020203" pitchFamily="34" charset="0"/>
            </a:endParaRPr>
          </a:p>
          <a:p>
            <a:pPr lvl="0">
              <a:lnSpc>
                <a:spcPct val="125000"/>
              </a:lnSpc>
              <a:defRPr/>
            </a:pPr>
            <a:r>
              <a:rPr lang="en-US" sz="1500">
                <a:solidFill>
                  <a:prstClr val="white"/>
                </a:solidFill>
                <a:latin typeface="Segoe UI Semibold" panose="020B0702040204020203" pitchFamily="34" charset="0"/>
                <a:cs typeface="Segoe UI Semibold" panose="020B0702040204020203" pitchFamily="34" charset="0"/>
              </a:rPr>
              <a:t>Storage Spaces Direct</a:t>
            </a:r>
            <a:br>
              <a:rPr lang="en-US" sz="1500">
                <a:solidFill>
                  <a:prstClr val="white"/>
                </a:solidFill>
                <a:latin typeface="Segoe UI Semibold" panose="020B0702040204020203" pitchFamily="34" charset="0"/>
                <a:cs typeface="Segoe UI Semibold" panose="020B0702040204020203" pitchFamily="34" charset="0"/>
              </a:rPr>
            </a:br>
            <a:r>
              <a:rPr lang="en-US" sz="1500">
                <a:solidFill>
                  <a:srgbClr val="ABD5F9"/>
                </a:solidFill>
                <a:latin typeface="Segoe UI Semibold" panose="020B0702040204020203" pitchFamily="34" charset="0"/>
                <a:cs typeface="Segoe UI Semibold" panose="020B0702040204020203" pitchFamily="34" charset="0"/>
              </a:rPr>
              <a:t>10 Ways It’s Better in WS 2019</a:t>
            </a:r>
          </a:p>
          <a:p>
            <a:pPr lvl="0">
              <a:lnSpc>
                <a:spcPct val="125000"/>
              </a:lnSpc>
              <a:defRPr/>
            </a:pPr>
            <a:endParaRPr lang="en-US" sz="1500">
              <a:solidFill>
                <a:srgbClr val="ABD5F9"/>
              </a:solidFill>
              <a:latin typeface="Segoe UI Semibold" panose="020B0702040204020203" pitchFamily="34" charset="0"/>
              <a:cs typeface="Segoe UI Semibold" panose="020B0702040204020203" pitchFamily="34" charset="0"/>
            </a:endParaRPr>
          </a:p>
          <a:p>
            <a:pPr>
              <a:lnSpc>
                <a:spcPct val="125000"/>
              </a:lnSpc>
              <a:defRPr/>
            </a:pPr>
            <a:r>
              <a:rPr lang="en-US" sz="1500">
                <a:solidFill>
                  <a:prstClr val="white"/>
                </a:solidFill>
                <a:latin typeface="Segoe UI Semibold" panose="020B0702040204020203" pitchFamily="34" charset="0"/>
                <a:cs typeface="Segoe UI Semibold" panose="020B0702040204020203" pitchFamily="34" charset="0"/>
              </a:rPr>
              <a:t>Software Defined Networking</a:t>
            </a:r>
            <a:br>
              <a:rPr lang="en-US" sz="1500">
                <a:solidFill>
                  <a:prstClr val="white"/>
                </a:solidFill>
                <a:latin typeface="Segoe UI Semibold" panose="020B0702040204020203" pitchFamily="34" charset="0"/>
                <a:cs typeface="Segoe UI Semibold" panose="020B0702040204020203" pitchFamily="34" charset="0"/>
              </a:rPr>
            </a:br>
            <a:r>
              <a:rPr lang="en-US" sz="1500">
                <a:solidFill>
                  <a:srgbClr val="ABD5F9"/>
                </a:solidFill>
                <a:latin typeface="Segoe UI Semibold" panose="020B0702040204020203" pitchFamily="34" charset="0"/>
                <a:cs typeface="Segoe UI Semibold" panose="020B0702040204020203" pitchFamily="34" charset="0"/>
              </a:rPr>
              <a:t>Network Controller and Gateway</a:t>
            </a:r>
          </a:p>
          <a:p>
            <a:pPr>
              <a:lnSpc>
                <a:spcPct val="125000"/>
              </a:lnSpc>
              <a:defRPr/>
            </a:pPr>
            <a:r>
              <a:rPr lang="en-US" sz="1500">
                <a:solidFill>
                  <a:srgbClr val="ABD5F9"/>
                </a:solidFill>
                <a:latin typeface="Segoe UI Semibold" panose="020B0702040204020203" pitchFamily="34" charset="0"/>
                <a:cs typeface="Segoe UI Semibold" panose="020B0702040204020203" pitchFamily="34" charset="0"/>
              </a:rPr>
              <a:t>RDMA</a:t>
            </a:r>
          </a:p>
          <a:p>
            <a:pPr>
              <a:lnSpc>
                <a:spcPct val="125000"/>
              </a:lnSpc>
              <a:defRPr/>
            </a:pPr>
            <a:endParaRPr lang="en-US" sz="1500">
              <a:solidFill>
                <a:srgbClr val="ABD5F9"/>
              </a:solidFill>
              <a:latin typeface="Segoe UI Semibold" panose="020B0702040204020203" pitchFamily="34" charset="0"/>
              <a:cs typeface="Segoe UI Semibold" panose="020B0702040204020203" pitchFamily="34" charset="0"/>
            </a:endParaRPr>
          </a:p>
          <a:p>
            <a:pPr>
              <a:lnSpc>
                <a:spcPct val="125000"/>
              </a:lnSpc>
              <a:defRPr/>
            </a:pPr>
            <a:r>
              <a:rPr lang="en-US" sz="1500">
                <a:solidFill>
                  <a:prstClr val="white"/>
                </a:solidFill>
                <a:latin typeface="Segoe UI Semibold" panose="020B0702040204020203" pitchFamily="34" charset="0"/>
                <a:cs typeface="Segoe UI Semibold" panose="020B0702040204020203" pitchFamily="34" charset="0"/>
              </a:rPr>
              <a:t>Cluster Sets</a:t>
            </a:r>
            <a:br>
              <a:rPr lang="en-US" sz="1500">
                <a:solidFill>
                  <a:prstClr val="white"/>
                </a:solidFill>
                <a:latin typeface="Segoe UI Semibold" panose="020B0702040204020203" pitchFamily="34" charset="0"/>
                <a:cs typeface="Segoe UI Semibold" panose="020B0702040204020203" pitchFamily="34" charset="0"/>
              </a:rPr>
            </a:br>
            <a:r>
              <a:rPr lang="en-US" sz="1500">
                <a:solidFill>
                  <a:srgbClr val="ABD5F9"/>
                </a:solidFill>
                <a:latin typeface="Segoe UI Semibold" panose="020B0702040204020203" pitchFamily="34" charset="0"/>
                <a:cs typeface="Segoe UI Semibold" panose="020B0702040204020203" pitchFamily="34" charset="0"/>
              </a:rPr>
              <a:t>Scaling Out</a:t>
            </a:r>
          </a:p>
          <a:p>
            <a:pPr>
              <a:lnSpc>
                <a:spcPct val="125000"/>
              </a:lnSpc>
              <a:defRPr/>
            </a:pPr>
            <a:endParaRPr lang="en-US" sz="1500">
              <a:solidFill>
                <a:srgbClr val="ABD5F9"/>
              </a:solidFill>
              <a:latin typeface="Segoe UI Semibold" panose="020B0702040204020203" pitchFamily="34" charset="0"/>
              <a:cs typeface="Segoe UI Semibold" panose="020B0702040204020203" pitchFamily="34" charset="0"/>
            </a:endParaRPr>
          </a:p>
          <a:p>
            <a:pPr lvl="0">
              <a:lnSpc>
                <a:spcPct val="125000"/>
              </a:lnSpc>
              <a:defRPr/>
            </a:pPr>
            <a:endParaRPr lang="en-US" sz="1500">
              <a:solidFill>
                <a:prstClr val="white"/>
              </a:solidFill>
              <a:latin typeface="Segoe UI Semibold" panose="020B0702040204020203" pitchFamily="34" charset="0"/>
              <a:cs typeface="Segoe UI Semibold" panose="020B0702040204020203" pitchFamily="34" charset="0"/>
            </a:endParaRPr>
          </a:p>
        </p:txBody>
      </p:sp>
      <p:cxnSp>
        <p:nvCxnSpPr>
          <p:cNvPr id="12" name="Straight Connector 11">
            <a:extLst>
              <a:ext uri="{FF2B5EF4-FFF2-40B4-BE49-F238E27FC236}">
                <a16:creationId xmlns:a16="http://schemas.microsoft.com/office/drawing/2014/main" id="{7302D45D-DACA-4121-8BF0-F7E4EC8E342A}"/>
              </a:ext>
            </a:extLst>
          </p:cNvPr>
          <p:cNvCxnSpPr/>
          <p:nvPr/>
        </p:nvCxnSpPr>
        <p:spPr>
          <a:xfrm>
            <a:off x="2884278" y="1600200"/>
            <a:ext cx="0" cy="3657600"/>
          </a:xfrm>
          <a:prstGeom prst="line">
            <a:avLst/>
          </a:prstGeom>
          <a:ln w="28575">
            <a:solidFill>
              <a:srgbClr val="5EA6DC"/>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2004F2E-9160-4E66-BF85-6ACBC1A996E1}"/>
              </a:ext>
            </a:extLst>
          </p:cNvPr>
          <p:cNvSpPr txBox="1"/>
          <p:nvPr/>
        </p:nvSpPr>
        <p:spPr>
          <a:xfrm>
            <a:off x="848547" y="3228945"/>
            <a:ext cx="10839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0BCEB"/>
                </a:solidFill>
                <a:effectLst/>
                <a:uLnTx/>
                <a:uFillTx/>
                <a:latin typeface="Segoe UI Semibold" panose="020B0702040204020203" pitchFamily="34" charset="0"/>
                <a:ea typeface="+mn-ea"/>
                <a:cs typeface="Segoe UI Semibold" panose="020B0702040204020203" pitchFamily="34" charset="0"/>
              </a:rPr>
              <a:t>Agenda</a:t>
            </a:r>
          </a:p>
        </p:txBody>
      </p:sp>
    </p:spTree>
    <p:extLst>
      <p:ext uri="{BB962C8B-B14F-4D97-AF65-F5344CB8AC3E}">
        <p14:creationId xmlns:p14="http://schemas.microsoft.com/office/powerpoint/2010/main" val="35793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C657F96-DF97-44B0-BF6F-0BA021889F14}"/>
              </a:ext>
            </a:extLst>
          </p:cNvPr>
          <p:cNvSpPr/>
          <p:nvPr/>
        </p:nvSpPr>
        <p:spPr>
          <a:xfrm>
            <a:off x="6092952" y="0"/>
            <a:ext cx="6099048"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37A4E94-0409-40B1-A08B-7535997BD3DB}"/>
              </a:ext>
            </a:extLst>
          </p:cNvPr>
          <p:cNvSpPr txBox="1"/>
          <p:nvPr/>
        </p:nvSpPr>
        <p:spPr>
          <a:xfrm>
            <a:off x="758053" y="1074509"/>
            <a:ext cx="4575099" cy="4708981"/>
          </a:xfrm>
          <a:prstGeom prst="rect">
            <a:avLst/>
          </a:prstGeom>
          <a:noFill/>
        </p:spPr>
        <p:txBody>
          <a:bodyPr wrap="none" rtlCol="0">
            <a:spAutoFit/>
          </a:bodyPr>
          <a:lstStyle/>
          <a:p>
            <a:pPr marL="0" marR="0" lvl="0" indent="0" algn="l" defTabSz="914400" rtl="0" eaLnBrk="1" fontAlgn="auto" latinLnBrk="0" hangingPunct="1">
              <a:lnSpc>
                <a:spcPct val="200000"/>
              </a:lnSpc>
              <a:spcBef>
                <a:spcPts val="0"/>
              </a:spcBef>
              <a:spcAft>
                <a:spcPts val="0"/>
              </a:spcAft>
              <a:buClr>
                <a:prstClr val="black">
                  <a:lumMod val="50000"/>
                  <a:lumOff val="50000"/>
                </a:prstClr>
              </a:buClr>
              <a:buSzTx/>
              <a:buFontTx/>
              <a:buNone/>
              <a:tabLst/>
              <a:defRPr/>
            </a:pPr>
            <a:r>
              <a:rPr kumimoji="0" lang="en-US"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Install project 'Honolulu’ in under 2 minutes</a:t>
            </a:r>
          </a:p>
          <a:p>
            <a:pPr marL="0" marR="0" lvl="0" indent="0" algn="l" defTabSz="914400" rtl="0" eaLnBrk="1" fontAlgn="auto" latinLnBrk="0" hangingPunct="1">
              <a:lnSpc>
                <a:spcPct val="200000"/>
              </a:lnSpc>
              <a:spcBef>
                <a:spcPts val="0"/>
              </a:spcBef>
              <a:spcAft>
                <a:spcPts val="0"/>
              </a:spcAft>
              <a:buClr>
                <a:prstClr val="black">
                  <a:lumMod val="50000"/>
                  <a:lumOff val="50000"/>
                </a:prstClr>
              </a:buClr>
              <a:buSzTx/>
              <a:buFontTx/>
              <a:buNone/>
              <a:tabLst/>
              <a:defRPr/>
            </a:pPr>
            <a:r>
              <a:rPr kumimoji="0" lang="en-US"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New dashboard for Hyper-Converged Infrastructure</a:t>
            </a:r>
          </a:p>
          <a:p>
            <a:pPr marL="0" marR="0" lvl="0" indent="0" algn="l" defTabSz="914400" rtl="0" eaLnBrk="1" fontAlgn="auto" latinLnBrk="0" hangingPunct="1">
              <a:lnSpc>
                <a:spcPct val="200000"/>
              </a:lnSpc>
              <a:spcBef>
                <a:spcPts val="0"/>
              </a:spcBef>
              <a:spcAft>
                <a:spcPts val="0"/>
              </a:spcAft>
              <a:buClr>
                <a:prstClr val="black">
                  <a:lumMod val="50000"/>
                  <a:lumOff val="50000"/>
                </a:prstClr>
              </a:buClr>
              <a:buSzTx/>
              <a:buFontTx/>
              <a:buNone/>
              <a:tabLst/>
              <a:defRPr/>
            </a:pPr>
            <a:r>
              <a:rPr kumimoji="0" lang="en-US"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Hyper-V management</a:t>
            </a:r>
          </a:p>
          <a:p>
            <a:pPr marL="0" marR="0" lvl="0" indent="0" algn="l" defTabSz="914400" rtl="0" eaLnBrk="1" fontAlgn="auto" latinLnBrk="0" hangingPunct="1">
              <a:lnSpc>
                <a:spcPct val="200000"/>
              </a:lnSpc>
              <a:spcBef>
                <a:spcPts val="0"/>
              </a:spcBef>
              <a:spcAft>
                <a:spcPts val="0"/>
              </a:spcAft>
              <a:buClr>
                <a:prstClr val="black">
                  <a:lumMod val="50000"/>
                  <a:lumOff val="50000"/>
                </a:prstClr>
              </a:buClr>
              <a:buSzTx/>
              <a:buFontTx/>
              <a:buNone/>
              <a:tabLst/>
              <a:defRPr/>
            </a:pPr>
            <a:r>
              <a:rPr kumimoji="0" lang="en-US"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Storage Spaces management</a:t>
            </a:r>
          </a:p>
          <a:p>
            <a:pPr marL="0" marR="0" lvl="0" indent="0" algn="l" defTabSz="914400" rtl="0" eaLnBrk="1" fontAlgn="auto" latinLnBrk="0" hangingPunct="1">
              <a:lnSpc>
                <a:spcPct val="200000"/>
              </a:lnSpc>
              <a:spcBef>
                <a:spcPts val="0"/>
              </a:spcBef>
              <a:spcAft>
                <a:spcPts val="0"/>
              </a:spcAft>
              <a:buClr>
                <a:prstClr val="black">
                  <a:lumMod val="50000"/>
                  <a:lumOff val="50000"/>
                </a:prstClr>
              </a:buClr>
              <a:buSzTx/>
              <a:buFontTx/>
              <a:buNone/>
              <a:tabLst/>
              <a:defRPr/>
            </a:pPr>
            <a:r>
              <a:rPr kumimoji="0" lang="en-US"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Create virtual machine</a:t>
            </a:r>
          </a:p>
          <a:p>
            <a:pPr marL="0" marR="0" lvl="0" indent="0" algn="l" defTabSz="914400" rtl="0" eaLnBrk="1" fontAlgn="auto" latinLnBrk="0" hangingPunct="1">
              <a:lnSpc>
                <a:spcPct val="200000"/>
              </a:lnSpc>
              <a:spcBef>
                <a:spcPts val="0"/>
              </a:spcBef>
              <a:spcAft>
                <a:spcPts val="0"/>
              </a:spcAft>
              <a:buClr>
                <a:prstClr val="black">
                  <a:lumMod val="50000"/>
                  <a:lumOff val="50000"/>
                </a:prstClr>
              </a:buClr>
              <a:buSzTx/>
              <a:buFontTx/>
              <a:buNone/>
              <a:tabLst/>
              <a:defRPr/>
            </a:pPr>
            <a:r>
              <a:rPr kumimoji="0" lang="en-US"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Alerts and tolerating multiple failures</a:t>
            </a:r>
          </a:p>
          <a:p>
            <a:pPr marL="0" marR="0" lvl="0" indent="0" algn="l" defTabSz="914400" rtl="0" eaLnBrk="1" fontAlgn="auto" latinLnBrk="0" hangingPunct="1">
              <a:lnSpc>
                <a:spcPct val="200000"/>
              </a:lnSpc>
              <a:spcBef>
                <a:spcPts val="0"/>
              </a:spcBef>
              <a:spcAft>
                <a:spcPts val="0"/>
              </a:spcAft>
              <a:buClr>
                <a:prstClr val="black">
                  <a:lumMod val="50000"/>
                  <a:lumOff val="50000"/>
                </a:prstClr>
              </a:buClr>
              <a:buSzTx/>
              <a:buFontTx/>
              <a:buNone/>
              <a:tabLst/>
              <a:defRPr/>
            </a:pPr>
            <a:r>
              <a:rPr kumimoji="0" lang="en-US"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Storage class memory teaser</a:t>
            </a:r>
          </a:p>
          <a:p>
            <a:pPr marL="0" marR="0" lvl="0" indent="0" algn="l" defTabSz="914400" rtl="0" eaLnBrk="1" fontAlgn="auto" latinLnBrk="0" hangingPunct="1">
              <a:lnSpc>
                <a:spcPct val="200000"/>
              </a:lnSpc>
              <a:spcBef>
                <a:spcPts val="0"/>
              </a:spcBef>
              <a:spcAft>
                <a:spcPts val="0"/>
              </a:spcAft>
              <a:buClr>
                <a:prstClr val="black">
                  <a:lumMod val="50000"/>
                  <a:lumOff val="50000"/>
                </a:prstClr>
              </a:buClr>
              <a:buSzTx/>
              <a:buFontTx/>
              <a:buNone/>
              <a:tabLst/>
              <a:defRPr/>
            </a:pPr>
            <a:r>
              <a:rPr kumimoji="0" lang="en-US"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Scale out with self-balancing compute and storage</a:t>
            </a:r>
          </a:p>
          <a:p>
            <a:pPr marL="0" marR="0" lvl="0" indent="0" algn="l" defTabSz="914400" rtl="0" eaLnBrk="1" fontAlgn="auto" latinLnBrk="0" hangingPunct="1">
              <a:lnSpc>
                <a:spcPct val="200000"/>
              </a:lnSpc>
              <a:spcBef>
                <a:spcPts val="0"/>
              </a:spcBef>
              <a:spcAft>
                <a:spcPts val="0"/>
              </a:spcAft>
              <a:buClr>
                <a:prstClr val="black">
                  <a:lumMod val="50000"/>
                  <a:lumOff val="50000"/>
                </a:prstClr>
              </a:buClr>
              <a:buSzTx/>
              <a:buFontTx/>
              <a:buNone/>
              <a:tabLst/>
              <a:defRPr/>
            </a:pPr>
            <a:r>
              <a:rPr kumimoji="0" lang="en-US"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Deduplication and compression</a:t>
            </a:r>
          </a:p>
          <a:p>
            <a:pPr marL="0" marR="0" lvl="0" indent="0" algn="l" defTabSz="914400" rtl="0" eaLnBrk="1" fontAlgn="auto" latinLnBrk="0" hangingPunct="1">
              <a:lnSpc>
                <a:spcPct val="200000"/>
              </a:lnSpc>
              <a:spcBef>
                <a:spcPts val="0"/>
              </a:spcBef>
              <a:spcAft>
                <a:spcPts val="0"/>
              </a:spcAft>
              <a:buClr>
                <a:prstClr val="black">
                  <a:lumMod val="50000"/>
                  <a:lumOff val="50000"/>
                </a:prstClr>
              </a:buClr>
              <a:buSzTx/>
              <a:buFontTx/>
              <a:buNone/>
              <a:tabLst/>
              <a:defRPr/>
            </a:pPr>
            <a:r>
              <a:rPr kumimoji="0" lang="en-US" sz="15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Prepare for the worst with Azure Site Recovery</a:t>
            </a:r>
          </a:p>
        </p:txBody>
      </p:sp>
      <p:grpSp>
        <p:nvGrpSpPr>
          <p:cNvPr id="6" name="Group 5">
            <a:extLst>
              <a:ext uri="{FF2B5EF4-FFF2-40B4-BE49-F238E27FC236}">
                <a16:creationId xmlns:a16="http://schemas.microsoft.com/office/drawing/2014/main" id="{51470A3F-EEDE-4512-8195-12546A96E827}"/>
              </a:ext>
            </a:extLst>
          </p:cNvPr>
          <p:cNvGrpSpPr/>
          <p:nvPr/>
        </p:nvGrpSpPr>
        <p:grpSpPr>
          <a:xfrm>
            <a:off x="6349794" y="157297"/>
            <a:ext cx="5585365" cy="6543406"/>
            <a:chOff x="8919113" y="733096"/>
            <a:chExt cx="3352801" cy="3927897"/>
          </a:xfrm>
        </p:grpSpPr>
        <p:pic>
          <p:nvPicPr>
            <p:cNvPr id="7" name="Picture 6">
              <a:extLst>
                <a:ext uri="{FF2B5EF4-FFF2-40B4-BE49-F238E27FC236}">
                  <a16:creationId xmlns:a16="http://schemas.microsoft.com/office/drawing/2014/main" id="{EA6332A0-5E79-4D5F-A87A-AE41DFB1B400}"/>
                </a:ext>
              </a:extLst>
            </p:cNvPr>
            <p:cNvPicPr>
              <a:picLocks noChangeAspect="1"/>
            </p:cNvPicPr>
            <p:nvPr/>
          </p:nvPicPr>
          <p:blipFill>
            <a:blip r:embed="rId3"/>
            <a:stretch>
              <a:fillRect/>
            </a:stretch>
          </p:blipFill>
          <p:spPr>
            <a:xfrm>
              <a:off x="8919113" y="733096"/>
              <a:ext cx="1625600" cy="914400"/>
            </a:xfrm>
            <a:prstGeom prst="rect">
              <a:avLst/>
            </a:prstGeom>
          </p:spPr>
        </p:pic>
        <p:pic>
          <p:nvPicPr>
            <p:cNvPr id="8" name="Picture 7">
              <a:extLst>
                <a:ext uri="{FF2B5EF4-FFF2-40B4-BE49-F238E27FC236}">
                  <a16:creationId xmlns:a16="http://schemas.microsoft.com/office/drawing/2014/main" id="{23DD217A-D3D2-4B78-ADA3-3E7F70758A88}"/>
                </a:ext>
              </a:extLst>
            </p:cNvPr>
            <p:cNvPicPr>
              <a:picLocks noChangeAspect="1"/>
            </p:cNvPicPr>
            <p:nvPr/>
          </p:nvPicPr>
          <p:blipFill>
            <a:blip r:embed="rId4"/>
            <a:stretch>
              <a:fillRect/>
            </a:stretch>
          </p:blipFill>
          <p:spPr>
            <a:xfrm>
              <a:off x="10646314" y="733096"/>
              <a:ext cx="1625600" cy="914400"/>
            </a:xfrm>
            <a:prstGeom prst="rect">
              <a:avLst/>
            </a:prstGeom>
          </p:spPr>
        </p:pic>
        <p:pic>
          <p:nvPicPr>
            <p:cNvPr id="9" name="Picture 8">
              <a:extLst>
                <a:ext uri="{FF2B5EF4-FFF2-40B4-BE49-F238E27FC236}">
                  <a16:creationId xmlns:a16="http://schemas.microsoft.com/office/drawing/2014/main" id="{BBDFAB78-EB6D-4696-8B1C-785166EF9DC2}"/>
                </a:ext>
              </a:extLst>
            </p:cNvPr>
            <p:cNvPicPr>
              <a:picLocks noChangeAspect="1"/>
            </p:cNvPicPr>
            <p:nvPr/>
          </p:nvPicPr>
          <p:blipFill>
            <a:blip r:embed="rId5"/>
            <a:stretch>
              <a:fillRect/>
            </a:stretch>
          </p:blipFill>
          <p:spPr>
            <a:xfrm>
              <a:off x="8919113" y="1737595"/>
              <a:ext cx="1625600" cy="914400"/>
            </a:xfrm>
            <a:prstGeom prst="rect">
              <a:avLst/>
            </a:prstGeom>
          </p:spPr>
        </p:pic>
        <p:pic>
          <p:nvPicPr>
            <p:cNvPr id="10" name="Picture 9">
              <a:extLst>
                <a:ext uri="{FF2B5EF4-FFF2-40B4-BE49-F238E27FC236}">
                  <a16:creationId xmlns:a16="http://schemas.microsoft.com/office/drawing/2014/main" id="{9C1A1921-98F1-4279-BD9F-BF422200FA45}"/>
                </a:ext>
              </a:extLst>
            </p:cNvPr>
            <p:cNvPicPr>
              <a:picLocks noChangeAspect="1"/>
            </p:cNvPicPr>
            <p:nvPr/>
          </p:nvPicPr>
          <p:blipFill>
            <a:blip r:embed="rId6"/>
            <a:stretch>
              <a:fillRect/>
            </a:stretch>
          </p:blipFill>
          <p:spPr>
            <a:xfrm>
              <a:off x="10646314" y="1737595"/>
              <a:ext cx="1625600" cy="914400"/>
            </a:xfrm>
            <a:prstGeom prst="rect">
              <a:avLst/>
            </a:prstGeom>
          </p:spPr>
        </p:pic>
        <p:pic>
          <p:nvPicPr>
            <p:cNvPr id="11" name="Picture 10">
              <a:extLst>
                <a:ext uri="{FF2B5EF4-FFF2-40B4-BE49-F238E27FC236}">
                  <a16:creationId xmlns:a16="http://schemas.microsoft.com/office/drawing/2014/main" id="{862F5DCC-FDE0-4EE1-8564-65F163756DB9}"/>
                </a:ext>
              </a:extLst>
            </p:cNvPr>
            <p:cNvPicPr>
              <a:picLocks noChangeAspect="1"/>
            </p:cNvPicPr>
            <p:nvPr/>
          </p:nvPicPr>
          <p:blipFill>
            <a:blip r:embed="rId7"/>
            <a:stretch>
              <a:fillRect/>
            </a:stretch>
          </p:blipFill>
          <p:spPr>
            <a:xfrm>
              <a:off x="8919113" y="2742094"/>
              <a:ext cx="1625600" cy="914400"/>
            </a:xfrm>
            <a:prstGeom prst="rect">
              <a:avLst/>
            </a:prstGeom>
          </p:spPr>
        </p:pic>
        <p:pic>
          <p:nvPicPr>
            <p:cNvPr id="12" name="Picture 11">
              <a:extLst>
                <a:ext uri="{FF2B5EF4-FFF2-40B4-BE49-F238E27FC236}">
                  <a16:creationId xmlns:a16="http://schemas.microsoft.com/office/drawing/2014/main" id="{549A9F7F-A199-440D-8647-11148B537D69}"/>
                </a:ext>
              </a:extLst>
            </p:cNvPr>
            <p:cNvPicPr>
              <a:picLocks noChangeAspect="1"/>
            </p:cNvPicPr>
            <p:nvPr/>
          </p:nvPicPr>
          <p:blipFill>
            <a:blip r:embed="rId8"/>
            <a:stretch>
              <a:fillRect/>
            </a:stretch>
          </p:blipFill>
          <p:spPr>
            <a:xfrm>
              <a:off x="10646314" y="2742094"/>
              <a:ext cx="1625600" cy="914400"/>
            </a:xfrm>
            <a:prstGeom prst="rect">
              <a:avLst/>
            </a:prstGeom>
          </p:spPr>
        </p:pic>
        <p:pic>
          <p:nvPicPr>
            <p:cNvPr id="13" name="Picture 12">
              <a:extLst>
                <a:ext uri="{FF2B5EF4-FFF2-40B4-BE49-F238E27FC236}">
                  <a16:creationId xmlns:a16="http://schemas.microsoft.com/office/drawing/2014/main" id="{44B33A5B-97D6-48BC-B571-DABA552ACFCE}"/>
                </a:ext>
              </a:extLst>
            </p:cNvPr>
            <p:cNvPicPr>
              <a:picLocks noChangeAspect="1"/>
            </p:cNvPicPr>
            <p:nvPr/>
          </p:nvPicPr>
          <p:blipFill>
            <a:blip r:embed="rId9"/>
            <a:stretch>
              <a:fillRect/>
            </a:stretch>
          </p:blipFill>
          <p:spPr>
            <a:xfrm>
              <a:off x="8919113" y="3746593"/>
              <a:ext cx="1625600" cy="914400"/>
            </a:xfrm>
            <a:prstGeom prst="rect">
              <a:avLst/>
            </a:prstGeom>
          </p:spPr>
        </p:pic>
        <p:pic>
          <p:nvPicPr>
            <p:cNvPr id="14" name="Picture 13">
              <a:extLst>
                <a:ext uri="{FF2B5EF4-FFF2-40B4-BE49-F238E27FC236}">
                  <a16:creationId xmlns:a16="http://schemas.microsoft.com/office/drawing/2014/main" id="{9DF47EF7-C4EE-48D2-B7BD-132895B8B28F}"/>
                </a:ext>
              </a:extLst>
            </p:cNvPr>
            <p:cNvPicPr>
              <a:picLocks noChangeAspect="1"/>
            </p:cNvPicPr>
            <p:nvPr/>
          </p:nvPicPr>
          <p:blipFill>
            <a:blip r:embed="rId10"/>
            <a:stretch>
              <a:fillRect/>
            </a:stretch>
          </p:blipFill>
          <p:spPr>
            <a:xfrm>
              <a:off x="10646314" y="3746593"/>
              <a:ext cx="1625600" cy="914400"/>
            </a:xfrm>
            <a:prstGeom prst="rect">
              <a:avLst/>
            </a:prstGeom>
          </p:spPr>
        </p:pic>
      </p:grpSp>
    </p:spTree>
    <p:extLst>
      <p:ext uri="{BB962C8B-B14F-4D97-AF65-F5344CB8AC3E}">
        <p14:creationId xmlns:p14="http://schemas.microsoft.com/office/powerpoint/2010/main" val="142148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250"/>
                                        <p:tgtEl>
                                          <p:spTgt spid="5">
                                            <p:txEl>
                                              <p:pRg st="1" end="1"/>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50"/>
                                        <p:tgtEl>
                                          <p:spTgt spid="5">
                                            <p:txEl>
                                              <p:pRg st="2" end="2"/>
                                            </p:txEl>
                                          </p:spTgt>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250"/>
                                        <p:tgtEl>
                                          <p:spTgt spid="5">
                                            <p:txEl>
                                              <p:pRg st="3" end="3"/>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250"/>
                                        <p:tgtEl>
                                          <p:spTgt spid="5">
                                            <p:txEl>
                                              <p:pRg st="4" end="4"/>
                                            </p:txEl>
                                          </p:spTgt>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250"/>
                                        <p:tgtEl>
                                          <p:spTgt spid="5">
                                            <p:txEl>
                                              <p:pRg st="5" end="5"/>
                                            </p:tx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250"/>
                                        <p:tgtEl>
                                          <p:spTgt spid="5">
                                            <p:txEl>
                                              <p:pRg st="6" end="6"/>
                                            </p:txEl>
                                          </p:spTgt>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fade">
                                      <p:cBhvr>
                                        <p:cTn id="35" dur="250"/>
                                        <p:tgtEl>
                                          <p:spTgt spid="5">
                                            <p:txEl>
                                              <p:pRg st="7" end="7"/>
                                            </p:txEl>
                                          </p:spTgt>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250"/>
                                        <p:tgtEl>
                                          <p:spTgt spid="5">
                                            <p:txEl>
                                              <p:pRg st="8" end="8"/>
                                            </p:txEl>
                                          </p:spTgt>
                                        </p:tgtEl>
                                      </p:cBhvr>
                                    </p:animEffect>
                                  </p:childTnLst>
                                </p:cTn>
                              </p:par>
                            </p:childTnLst>
                          </p:cTn>
                        </p:par>
                        <p:par>
                          <p:cTn id="40" fill="hold">
                            <p:stCondLst>
                              <p:cond delay="2250"/>
                            </p:stCondLst>
                            <p:childTnLst>
                              <p:par>
                                <p:cTn id="41" presetID="10" presetClass="entr" presetSubtype="0" fill="hold" grpId="0" nodeType="after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animEffect transition="in" filter="fade">
                                      <p:cBhvr>
                                        <p:cTn id="43" dur="25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F4FDDCA-1FFC-49B7-AE2C-69995CCC804D}"/>
              </a:ext>
            </a:extLst>
          </p:cNvPr>
          <p:cNvSpPr/>
          <p:nvPr/>
        </p:nvSpPr>
        <p:spPr>
          <a:xfrm>
            <a:off x="6092952" y="0"/>
            <a:ext cx="60990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8315875-FE73-4592-8271-5CDC2194AA8D}"/>
              </a:ext>
            </a:extLst>
          </p:cNvPr>
          <p:cNvPicPr>
            <a:picLocks noChangeAspect="1"/>
          </p:cNvPicPr>
          <p:nvPr/>
        </p:nvPicPr>
        <p:blipFill>
          <a:blip r:embed="rId3"/>
          <a:stretch>
            <a:fillRect/>
          </a:stretch>
        </p:blipFill>
        <p:spPr>
          <a:xfrm>
            <a:off x="6329044" y="0"/>
            <a:ext cx="5626865" cy="6858000"/>
          </a:xfrm>
          <a:prstGeom prst="rect">
            <a:avLst/>
          </a:prstGeom>
        </p:spPr>
      </p:pic>
      <p:sp>
        <p:nvSpPr>
          <p:cNvPr id="5" name="Rectangle 4">
            <a:extLst>
              <a:ext uri="{FF2B5EF4-FFF2-40B4-BE49-F238E27FC236}">
                <a16:creationId xmlns:a16="http://schemas.microsoft.com/office/drawing/2014/main" id="{84A1AAAA-F862-4FE7-B026-6E0576759B78}"/>
              </a:ext>
            </a:extLst>
          </p:cNvPr>
          <p:cNvSpPr/>
          <p:nvPr/>
        </p:nvSpPr>
        <p:spPr>
          <a:xfrm>
            <a:off x="780941" y="2222607"/>
            <a:ext cx="4537166" cy="10926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Roboto"/>
                <a:ea typeface="+mn-ea"/>
                <a:cs typeface="+mn-cs"/>
              </a:rPr>
              <a:t>Watch the recording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Roboto"/>
                <a:ea typeface="+mn-ea"/>
                <a:cs typeface="+mn-cs"/>
              </a:rPr>
              <a:t>Manage and monitor your Windows Server 2016 hyper-converged infrastructure - </a:t>
            </a:r>
            <a:r>
              <a:rPr kumimoji="0" lang="en-US" sz="1500" b="1" i="0" u="none" strike="noStrike" kern="1200" cap="none" spc="0" normalizeH="0" baseline="0" noProof="0">
                <a:ln>
                  <a:noFill/>
                </a:ln>
                <a:solidFill>
                  <a:prstClr val="white"/>
                </a:solidFill>
                <a:effectLst/>
                <a:uLnTx/>
                <a:uFillTx/>
                <a:latin typeface="Roboto"/>
                <a:ea typeface="+mn-ea"/>
                <a:cs typeface="+mn-cs"/>
              </a:rPr>
              <a:t>BRK3123</a:t>
            </a:r>
          </a:p>
        </p:txBody>
      </p:sp>
      <p:sp>
        <p:nvSpPr>
          <p:cNvPr id="3" name="Rectangle 2">
            <a:extLst>
              <a:ext uri="{FF2B5EF4-FFF2-40B4-BE49-F238E27FC236}">
                <a16:creationId xmlns:a16="http://schemas.microsoft.com/office/drawing/2014/main" id="{40905A64-9D4C-4000-B7CE-593270EF65BE}"/>
              </a:ext>
            </a:extLst>
          </p:cNvPr>
          <p:cNvSpPr/>
          <p:nvPr/>
        </p:nvSpPr>
        <p:spPr>
          <a:xfrm>
            <a:off x="1248486" y="4404562"/>
            <a:ext cx="3602076" cy="23083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a:ln>
                  <a:noFill/>
                </a:ln>
                <a:solidFill>
                  <a:srgbClr val="00B0F0"/>
                </a:solidFill>
                <a:effectLst/>
                <a:uLnTx/>
                <a:uFillTx/>
                <a:latin typeface="Segoe UI Semibold" panose="020B0702040204020203" pitchFamily="34" charset="0"/>
                <a:ea typeface="+mn-ea"/>
                <a:cs typeface="Segoe UI Semibold" panose="020B0702040204020203" pitchFamily="34" charset="0"/>
              </a:rPr>
              <a:t>youtube.com/watch?v=CkZgq5RuJHs&amp;</a:t>
            </a:r>
          </a:p>
        </p:txBody>
      </p:sp>
      <p:pic>
        <p:nvPicPr>
          <p:cNvPr id="7" name="Graphic 6" descr="Link">
            <a:extLst>
              <a:ext uri="{FF2B5EF4-FFF2-40B4-BE49-F238E27FC236}">
                <a16:creationId xmlns:a16="http://schemas.microsoft.com/office/drawing/2014/main" id="{14DFDE9F-20FF-4154-9FDB-C4BD2297DC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20924" y="3631288"/>
            <a:ext cx="457200" cy="457200"/>
          </a:xfrm>
          <a:prstGeom prst="rect">
            <a:avLst/>
          </a:prstGeom>
        </p:spPr>
      </p:pic>
    </p:spTree>
    <p:extLst>
      <p:ext uri="{BB962C8B-B14F-4D97-AF65-F5344CB8AC3E}">
        <p14:creationId xmlns:p14="http://schemas.microsoft.com/office/powerpoint/2010/main" val="585400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FAQs – Windows Admin Center for HCI</a:t>
            </a:r>
          </a:p>
        </p:txBody>
      </p:sp>
      <p:sp>
        <p:nvSpPr>
          <p:cNvPr id="6" name="Text Placeholder 5"/>
          <p:cNvSpPr>
            <a:spLocks noGrp="1"/>
          </p:cNvSpPr>
          <p:nvPr>
            <p:ph type="body" sz="quarter" idx="10"/>
          </p:nvPr>
        </p:nvSpPr>
        <p:spPr>
          <a:xfrm>
            <a:off x="586390" y="1434370"/>
            <a:ext cx="11018520" cy="5084469"/>
          </a:xfrm>
        </p:spPr>
        <p:txBody>
          <a:bodyPr/>
          <a:lstStyle/>
          <a:p>
            <a:r>
              <a:rPr lang="en-US"/>
              <a:t>Q:	How long does it take to download and install?</a:t>
            </a:r>
          </a:p>
          <a:p>
            <a:r>
              <a:rPr lang="en-US">
                <a:solidFill>
                  <a:srgbClr val="0070C0"/>
                </a:solidFill>
                <a:latin typeface="+mj-lt"/>
              </a:rPr>
              <a:t>A:	Under 5 minutes.</a:t>
            </a:r>
          </a:p>
          <a:p>
            <a:pPr lvl="2"/>
            <a:endParaRPr lang="en-US"/>
          </a:p>
          <a:p>
            <a:r>
              <a:rPr lang="en-US"/>
              <a:t>Q:	Does it cost money?</a:t>
            </a:r>
          </a:p>
          <a:p>
            <a:r>
              <a:rPr lang="en-US">
                <a:solidFill>
                  <a:srgbClr val="0070C0"/>
                </a:solidFill>
                <a:latin typeface="+mj-lt"/>
              </a:rPr>
              <a:t>A:	No.</a:t>
            </a:r>
          </a:p>
          <a:p>
            <a:pPr lvl="2"/>
            <a:endParaRPr lang="en-US"/>
          </a:p>
          <a:p>
            <a:r>
              <a:rPr lang="en-US"/>
              <a:t>Q:	Does it require System Center?</a:t>
            </a:r>
          </a:p>
          <a:p>
            <a:r>
              <a:rPr lang="en-US">
                <a:solidFill>
                  <a:srgbClr val="0070C0"/>
                </a:solidFill>
                <a:latin typeface="+mj-lt"/>
              </a:rPr>
              <a:t>A:	No.</a:t>
            </a:r>
          </a:p>
          <a:p>
            <a:pPr lvl="2"/>
            <a:endParaRPr lang="en-US"/>
          </a:p>
          <a:p>
            <a:r>
              <a:rPr lang="en-US"/>
              <a:t>Q:	Does it require an Internet connection?</a:t>
            </a:r>
          </a:p>
          <a:p>
            <a:r>
              <a:rPr lang="en-US">
                <a:solidFill>
                  <a:srgbClr val="0070C0"/>
                </a:solidFill>
                <a:latin typeface="+mj-lt"/>
              </a:rPr>
              <a:t>A:	No.</a:t>
            </a:r>
          </a:p>
        </p:txBody>
      </p:sp>
    </p:spTree>
    <p:extLst>
      <p:ext uri="{BB962C8B-B14F-4D97-AF65-F5344CB8AC3E}">
        <p14:creationId xmlns:p14="http://schemas.microsoft.com/office/powerpoint/2010/main" val="386900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a:xfrm>
            <a:off x="381000" y="457200"/>
            <a:ext cx="11430000" cy="461665"/>
          </a:xfrm>
        </p:spPr>
        <p:txBody>
          <a:bodyPr/>
          <a:lstStyle/>
          <a:p>
            <a:pPr algn="ctr"/>
            <a:r>
              <a:rPr lang="en-US" sz="3000">
                <a:solidFill>
                  <a:schemeClr val="tx1">
                    <a:lumMod val="50000"/>
                    <a:lumOff val="50000"/>
                  </a:schemeClr>
                </a:solidFill>
              </a:rPr>
              <a:t>aka.ms/StorageSpacesDirect &gt; </a:t>
            </a:r>
            <a:r>
              <a:rPr lang="en-US" sz="3000">
                <a:solidFill>
                  <a:schemeClr val="tx1">
                    <a:lumMod val="90000"/>
                    <a:lumOff val="10000"/>
                  </a:schemeClr>
                </a:solidFill>
              </a:rPr>
              <a:t>Manage in Windows Admin Center</a:t>
            </a:r>
          </a:p>
        </p:txBody>
      </p:sp>
      <p:pic>
        <p:nvPicPr>
          <p:cNvPr id="2" name="Picture 1">
            <a:extLst>
              <a:ext uri="{FF2B5EF4-FFF2-40B4-BE49-F238E27FC236}">
                <a16:creationId xmlns:a16="http://schemas.microsoft.com/office/drawing/2014/main" id="{9892FA52-0E84-4976-A4A8-D2E45CE5A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830" y="1347496"/>
            <a:ext cx="4491690" cy="3399787"/>
          </a:xfrm>
          <a:prstGeom prst="rect">
            <a:avLst/>
          </a:prstGeom>
          <a:ln>
            <a:noFill/>
          </a:ln>
          <a:effectLst>
            <a:outerShdw dist="38100" dir="2700000" algn="tl" rotWithShape="0">
              <a:prstClr val="black">
                <a:alpha val="20000"/>
              </a:prstClr>
            </a:outerShdw>
          </a:effectLst>
        </p:spPr>
      </p:pic>
      <p:pic>
        <p:nvPicPr>
          <p:cNvPr id="3" name="Picture 2">
            <a:extLst>
              <a:ext uri="{FF2B5EF4-FFF2-40B4-BE49-F238E27FC236}">
                <a16:creationId xmlns:a16="http://schemas.microsoft.com/office/drawing/2014/main" id="{D15F51D7-0B25-4E3E-9BE8-D7F4332AA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5791" y="2162697"/>
            <a:ext cx="4480418" cy="3396206"/>
          </a:xfrm>
          <a:prstGeom prst="rect">
            <a:avLst/>
          </a:prstGeom>
          <a:ln>
            <a:noFill/>
          </a:ln>
          <a:effectLst>
            <a:outerShdw dist="38100" dir="2700000" algn="tl" rotWithShape="0">
              <a:prstClr val="black">
                <a:alpha val="20000"/>
              </a:prstClr>
            </a:outerShdw>
          </a:effectLst>
        </p:spPr>
      </p:pic>
      <p:pic>
        <p:nvPicPr>
          <p:cNvPr id="4" name="Picture 3">
            <a:extLst>
              <a:ext uri="{FF2B5EF4-FFF2-40B4-BE49-F238E27FC236}">
                <a16:creationId xmlns:a16="http://schemas.microsoft.com/office/drawing/2014/main" id="{5899F02E-F303-4A36-B0CC-A4CFAD8255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3922" y="2978799"/>
            <a:ext cx="4484780" cy="3389601"/>
          </a:xfrm>
          <a:prstGeom prst="rect">
            <a:avLst/>
          </a:prstGeom>
          <a:ln>
            <a:noFill/>
          </a:ln>
          <a:effectLst>
            <a:outerShdw dist="38100" dir="2700000" algn="tl" rotWithShape="0">
              <a:prstClr val="black">
                <a:alpha val="20000"/>
              </a:prstClr>
            </a:outerShdw>
          </a:effectLst>
        </p:spPr>
      </p:pic>
    </p:spTree>
    <p:extLst>
      <p:ext uri="{BB962C8B-B14F-4D97-AF65-F5344CB8AC3E}">
        <p14:creationId xmlns:p14="http://schemas.microsoft.com/office/powerpoint/2010/main" val="1953701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829B82-A61C-4F4A-99F0-EC624B5BD164}"/>
              </a:ext>
            </a:extLst>
          </p:cNvPr>
          <p:cNvSpPr/>
          <p:nvPr/>
        </p:nvSpPr>
        <p:spPr>
          <a:xfrm>
            <a:off x="1930718" y="2690336"/>
            <a:ext cx="8330565" cy="1477328"/>
          </a:xfrm>
          <a:prstGeom prst="rect">
            <a:avLst/>
          </a:prstGeom>
        </p:spPr>
        <p:txBody>
          <a:bodyPr wrap="square">
            <a:spAutoFit/>
          </a:bodyPr>
          <a:lstStyle/>
          <a:p>
            <a:pPr lvl="0" algn="ctr">
              <a:defRPr/>
            </a:pPr>
            <a:r>
              <a:rPr lang="en-US" sz="3000" b="1">
                <a:solidFill>
                  <a:srgbClr val="FFD44B"/>
                </a:solidFill>
                <a:latin typeface="Segoe UI" panose="020B0502040204020203" pitchFamily="34" charset="0"/>
                <a:cs typeface="Segoe UI" panose="020B0502040204020203" pitchFamily="34" charset="0"/>
              </a:rPr>
              <a:t>Windows Server</a:t>
            </a:r>
            <a:r>
              <a:rPr lang="en-US" sz="3000" b="1">
                <a:solidFill>
                  <a:prstClr val="white"/>
                </a:solidFill>
                <a:latin typeface="Segoe UI" panose="020B0502040204020203" pitchFamily="34" charset="0"/>
                <a:cs typeface="Segoe UI" panose="020B0502040204020203" pitchFamily="34" charset="0"/>
              </a:rPr>
              <a:t> offers the fastest, most affordable, and (soon) most easily managed path to </a:t>
            </a:r>
            <a:r>
              <a:rPr lang="en-US" sz="3000" b="1">
                <a:solidFill>
                  <a:srgbClr val="FFD44B"/>
                </a:solidFill>
                <a:latin typeface="Segoe UI" panose="020B0502040204020203" pitchFamily="34" charset="0"/>
                <a:cs typeface="Segoe UI" panose="020B0502040204020203" pitchFamily="34" charset="0"/>
              </a:rPr>
              <a:t>Hyper-Converged Infrastructure.</a:t>
            </a:r>
            <a:endParaRPr kumimoji="0" lang="en-US" sz="3000" b="0" i="0" u="none" strike="noStrike" kern="1200" cap="none" spc="0" normalizeH="0" baseline="0" noProof="0">
              <a:ln>
                <a:noFill/>
              </a:ln>
              <a:solidFill>
                <a:srgbClr val="FFD44B"/>
              </a:solidFill>
              <a:effectLst/>
              <a:uLnTx/>
              <a:uFillTx/>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568716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A27A08-1877-4D5A-8588-E55EE48956F0}"/>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806219" y="5741019"/>
            <a:ext cx="1804401" cy="808746"/>
          </a:xfrm>
          <a:prstGeom prst="rect">
            <a:avLst/>
          </a:prstGeom>
        </p:spPr>
      </p:pic>
      <p:sp>
        <p:nvSpPr>
          <p:cNvPr id="4" name="TextBox 3">
            <a:extLst>
              <a:ext uri="{FF2B5EF4-FFF2-40B4-BE49-F238E27FC236}">
                <a16:creationId xmlns:a16="http://schemas.microsoft.com/office/drawing/2014/main" id="{1AF34C8C-CE48-427D-AC32-F78EF937FB98}"/>
              </a:ext>
            </a:extLst>
          </p:cNvPr>
          <p:cNvSpPr txBox="1"/>
          <p:nvPr/>
        </p:nvSpPr>
        <p:spPr>
          <a:xfrm>
            <a:off x="3836058" y="1637716"/>
            <a:ext cx="4895345" cy="4218719"/>
          </a:xfrm>
          <a:prstGeom prst="rect">
            <a:avLst/>
          </a:prstGeom>
          <a:noFill/>
        </p:spPr>
        <p:txBody>
          <a:bodyPr wrap="square" rtlCol="0">
            <a:spAutoFit/>
          </a:bodyPr>
          <a:lstStyle/>
          <a:p>
            <a:pPr lvl="0">
              <a:lnSpc>
                <a:spcPct val="125000"/>
              </a:lnSpc>
              <a:defRPr/>
            </a:pPr>
            <a: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t>Hyper-Converged Infrastructure</a:t>
            </a:r>
            <a:b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br>
            <a:r>
              <a:rPr lang="en-US" sz="1500" noProof="0">
                <a:solidFill>
                  <a:schemeClr val="accent1">
                    <a:lumMod val="25000"/>
                    <a:lumOff val="75000"/>
                  </a:schemeClr>
                </a:solidFill>
                <a:latin typeface="Segoe UI Semibold" panose="020B0702040204020203" pitchFamily="34" charset="0"/>
                <a:cs typeface="Segoe UI Semibold" panose="020B0702040204020203" pitchFamily="34" charset="0"/>
              </a:rPr>
              <a:t>Market Opportunity</a:t>
            </a:r>
            <a:endParaRPr kumimoji="0" lang="en-US" sz="1500" b="0" i="0" u="none" strike="noStrike" kern="1200" cap="none" spc="0" normalizeH="0" baseline="0" noProof="0">
              <a:ln>
                <a:noFill/>
              </a:ln>
              <a:solidFill>
                <a:schemeClr val="accent1">
                  <a:lumMod val="25000"/>
                  <a:lumOff val="75000"/>
                </a:schemeClr>
              </a:solidFill>
              <a:effectLst/>
              <a:uLnTx/>
              <a:uFillTx/>
              <a:latin typeface="Segoe UI Semibold" panose="020B0702040204020203" pitchFamily="34" charset="0"/>
              <a:cs typeface="Segoe UI Semibold" panose="020B0702040204020203" pitchFamily="34" charset="0"/>
            </a:endParaRPr>
          </a:p>
          <a:p>
            <a:pPr marL="0" marR="0" lvl="0" indent="0" algn="l" defTabSz="914400" rtl="0" eaLnBrk="1" fontAlgn="auto" latinLnBrk="0" hangingPunct="1">
              <a:lnSpc>
                <a:spcPct val="125000"/>
              </a:lnSpc>
              <a:spcBef>
                <a:spcPts val="0"/>
              </a:spcBef>
              <a:spcAft>
                <a:spcPts val="0"/>
              </a:spcAft>
              <a:buClrTx/>
              <a:buSzTx/>
              <a:buFontTx/>
              <a:buNone/>
              <a:tabLst/>
              <a:defRPr/>
            </a:pPr>
            <a:endParaRPr lang="en-US" sz="1500">
              <a:solidFill>
                <a:prstClr val="white"/>
              </a:solidFill>
              <a:latin typeface="Segoe UI Semibold" panose="020B0702040204020203" pitchFamily="34" charset="0"/>
              <a:cs typeface="Segoe UI Semibold" panose="020B0702040204020203" pitchFamily="34" charset="0"/>
            </a:endParaRPr>
          </a:p>
          <a:p>
            <a:pPr lvl="0">
              <a:lnSpc>
                <a:spcPct val="125000"/>
              </a:lnSpc>
              <a:defRPr/>
            </a:pPr>
            <a:r>
              <a:rPr lang="en-US">
                <a:solidFill>
                  <a:prstClr val="white"/>
                </a:solidFill>
                <a:latin typeface="Segoe UI Semibold" panose="020B0702040204020203" pitchFamily="34" charset="0"/>
                <a:cs typeface="Segoe UI Semibold" panose="020B0702040204020203" pitchFamily="34" charset="0"/>
              </a:rPr>
              <a:t>Storage Spaces Direct</a:t>
            </a:r>
            <a:br>
              <a:rPr lang="en-US">
                <a:solidFill>
                  <a:prstClr val="white"/>
                </a:solidFill>
                <a:latin typeface="Segoe UI Semibold" panose="020B0702040204020203" pitchFamily="34" charset="0"/>
                <a:cs typeface="Segoe UI Semibold" panose="020B0702040204020203" pitchFamily="34" charset="0"/>
              </a:rPr>
            </a:br>
            <a:r>
              <a:rPr lang="en-US">
                <a:solidFill>
                  <a:srgbClr val="ABD5F9"/>
                </a:solidFill>
                <a:latin typeface="Segoe UI Semibold" panose="020B0702040204020203" pitchFamily="34" charset="0"/>
                <a:cs typeface="Segoe UI Semibold" panose="020B0702040204020203" pitchFamily="34" charset="0"/>
              </a:rPr>
              <a:t>10 Ways It’s Better in WS 2019</a:t>
            </a:r>
          </a:p>
          <a:p>
            <a:pPr lvl="0">
              <a:lnSpc>
                <a:spcPct val="125000"/>
              </a:lnSpc>
              <a:defRPr/>
            </a:pPr>
            <a:endParaRPr lang="en-US" sz="1500">
              <a:solidFill>
                <a:srgbClr val="ABD5F9"/>
              </a:solidFill>
              <a:latin typeface="Segoe UI Semibold" panose="020B0702040204020203" pitchFamily="34" charset="0"/>
              <a:cs typeface="Segoe UI Semibold" panose="020B0702040204020203" pitchFamily="34" charset="0"/>
            </a:endParaRPr>
          </a:p>
          <a:p>
            <a:pPr>
              <a:lnSpc>
                <a:spcPct val="125000"/>
              </a:lnSpc>
              <a:defRPr/>
            </a:pPr>
            <a: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t>Software Defined Networking</a:t>
            </a:r>
            <a:b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br>
            <a: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t>Network Controller and Gateway</a:t>
            </a:r>
          </a:p>
          <a:p>
            <a:pPr>
              <a:lnSpc>
                <a:spcPct val="125000"/>
              </a:lnSpc>
              <a:defRPr/>
            </a:pPr>
            <a: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t>RDMA</a:t>
            </a:r>
          </a:p>
          <a:p>
            <a:pPr>
              <a:lnSpc>
                <a:spcPct val="125000"/>
              </a:lnSpc>
              <a:defRPr/>
            </a:pPr>
            <a:endParaRPr lang="en-US" sz="1500">
              <a:solidFill>
                <a:schemeClr val="accent1">
                  <a:lumMod val="25000"/>
                  <a:lumOff val="75000"/>
                </a:schemeClr>
              </a:solidFill>
              <a:latin typeface="Segoe UI Semibold" panose="020B0702040204020203" pitchFamily="34" charset="0"/>
              <a:cs typeface="Segoe UI Semibold" panose="020B0702040204020203" pitchFamily="34" charset="0"/>
            </a:endParaRPr>
          </a:p>
          <a:p>
            <a:pPr>
              <a:lnSpc>
                <a:spcPct val="125000"/>
              </a:lnSpc>
              <a:defRPr/>
            </a:pPr>
            <a: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t>Cluster Sets</a:t>
            </a:r>
            <a:b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br>
            <a: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t>Scaling Out</a:t>
            </a:r>
          </a:p>
          <a:p>
            <a:pPr>
              <a:lnSpc>
                <a:spcPct val="125000"/>
              </a:lnSpc>
              <a:defRPr/>
            </a:pPr>
            <a:endParaRPr lang="en-US" sz="1500">
              <a:solidFill>
                <a:srgbClr val="ABD5F9"/>
              </a:solidFill>
              <a:latin typeface="Segoe UI Semibold" panose="020B0702040204020203" pitchFamily="34" charset="0"/>
              <a:cs typeface="Segoe UI Semibold" panose="020B0702040204020203" pitchFamily="34" charset="0"/>
            </a:endParaRPr>
          </a:p>
          <a:p>
            <a:pPr lvl="0">
              <a:lnSpc>
                <a:spcPct val="125000"/>
              </a:lnSpc>
              <a:defRPr/>
            </a:pPr>
            <a:endParaRPr lang="en-US" sz="1500">
              <a:solidFill>
                <a:prstClr val="white"/>
              </a:solidFill>
              <a:latin typeface="Segoe UI Semibold" panose="020B0702040204020203" pitchFamily="34" charset="0"/>
              <a:cs typeface="Segoe UI Semibold" panose="020B0702040204020203" pitchFamily="34" charset="0"/>
            </a:endParaRPr>
          </a:p>
        </p:txBody>
      </p:sp>
      <p:cxnSp>
        <p:nvCxnSpPr>
          <p:cNvPr id="12" name="Straight Connector 11">
            <a:extLst>
              <a:ext uri="{FF2B5EF4-FFF2-40B4-BE49-F238E27FC236}">
                <a16:creationId xmlns:a16="http://schemas.microsoft.com/office/drawing/2014/main" id="{7302D45D-DACA-4121-8BF0-F7E4EC8E342A}"/>
              </a:ext>
            </a:extLst>
          </p:cNvPr>
          <p:cNvCxnSpPr/>
          <p:nvPr/>
        </p:nvCxnSpPr>
        <p:spPr>
          <a:xfrm>
            <a:off x="2884278" y="1600200"/>
            <a:ext cx="0" cy="3657600"/>
          </a:xfrm>
          <a:prstGeom prst="line">
            <a:avLst/>
          </a:prstGeom>
          <a:ln w="28575">
            <a:solidFill>
              <a:srgbClr val="5EA6DC"/>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2004F2E-9160-4E66-BF85-6ACBC1A996E1}"/>
              </a:ext>
            </a:extLst>
          </p:cNvPr>
          <p:cNvSpPr txBox="1"/>
          <p:nvPr/>
        </p:nvSpPr>
        <p:spPr>
          <a:xfrm>
            <a:off x="848547" y="3228945"/>
            <a:ext cx="10839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0BCEB"/>
                </a:solidFill>
                <a:effectLst/>
                <a:uLnTx/>
                <a:uFillTx/>
                <a:latin typeface="Segoe UI Semibold" panose="020B0702040204020203" pitchFamily="34" charset="0"/>
                <a:ea typeface="+mn-ea"/>
                <a:cs typeface="Segoe UI Semibold" panose="020B0702040204020203" pitchFamily="34" charset="0"/>
              </a:rPr>
              <a:t>Agenda</a:t>
            </a:r>
          </a:p>
        </p:txBody>
      </p:sp>
    </p:spTree>
    <p:extLst>
      <p:ext uri="{BB962C8B-B14F-4D97-AF65-F5344CB8AC3E}">
        <p14:creationId xmlns:p14="http://schemas.microsoft.com/office/powerpoint/2010/main" val="300159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E670E-8223-4B38-BEE3-CCF4B0531663}"/>
              </a:ext>
            </a:extLst>
          </p:cNvPr>
          <p:cNvSpPr txBox="1"/>
          <p:nvPr/>
        </p:nvSpPr>
        <p:spPr>
          <a:xfrm>
            <a:off x="609600" y="2767281"/>
            <a:ext cx="10972800" cy="132343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5EA6DC"/>
                </a:solidFill>
                <a:effectLst/>
                <a:uLnTx/>
                <a:uFillTx/>
                <a:latin typeface="Segoe UI" panose="020B0502040204020203" pitchFamily="34" charset="0"/>
                <a:ea typeface="+mn-ea"/>
                <a:cs typeface="Segoe UI" panose="020B0502040204020203" pitchFamily="34" charset="0"/>
              </a:rPr>
              <a:t>– 1 –</a:t>
            </a:r>
          </a:p>
          <a:p>
            <a:pPr lvl="0" algn="ctr">
              <a:defRPr/>
            </a:pPr>
            <a:r>
              <a:rPr lang="en-US" sz="4000" b="1">
                <a:solidFill>
                  <a:prstClr val="white"/>
                </a:solidFill>
                <a:latin typeface="Segoe UI" panose="020B0502040204020203" pitchFamily="34" charset="0"/>
                <a:cs typeface="Segoe UI" panose="020B0502040204020203" pitchFamily="34" charset="0"/>
              </a:rPr>
              <a:t>Relaxed hardware requirements</a:t>
            </a:r>
          </a:p>
        </p:txBody>
      </p:sp>
    </p:spTree>
    <p:extLst>
      <p:ext uri="{BB962C8B-B14F-4D97-AF65-F5344CB8AC3E}">
        <p14:creationId xmlns:p14="http://schemas.microsoft.com/office/powerpoint/2010/main" val="2778962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715BA48-630B-4759-AD9B-51A070E48183}"/>
              </a:ext>
            </a:extLst>
          </p:cNvPr>
          <p:cNvSpPr/>
          <p:nvPr/>
        </p:nvSpPr>
        <p:spPr>
          <a:xfrm>
            <a:off x="981609" y="1460008"/>
            <a:ext cx="3355848" cy="4954841"/>
          </a:xfrm>
          <a:prstGeom prst="rect">
            <a:avLst/>
          </a:prstGeom>
          <a:solidFill>
            <a:schemeClr val="tx1">
              <a:lumMod val="10000"/>
              <a:lumOff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2000">
              <a:solidFill>
                <a:srgbClr val="ABD5F9"/>
              </a:solidFill>
              <a:latin typeface="Segoe UI Semibold" panose="020B0702040204020203" pitchFamily="34" charset="0"/>
              <a:cs typeface="Segoe UI Semibold" panose="020B0702040204020203" pitchFamily="34" charset="0"/>
            </a:endParaRPr>
          </a:p>
        </p:txBody>
      </p:sp>
      <p:sp>
        <p:nvSpPr>
          <p:cNvPr id="45" name="Rectangle 44">
            <a:extLst>
              <a:ext uri="{FF2B5EF4-FFF2-40B4-BE49-F238E27FC236}">
                <a16:creationId xmlns:a16="http://schemas.microsoft.com/office/drawing/2014/main" id="{FD45CC64-C2D8-4270-AEBA-A8B5D18C0FD4}"/>
              </a:ext>
            </a:extLst>
          </p:cNvPr>
          <p:cNvSpPr/>
          <p:nvPr/>
        </p:nvSpPr>
        <p:spPr>
          <a:xfrm>
            <a:off x="7854543" y="1460009"/>
            <a:ext cx="3355848" cy="4954841"/>
          </a:xfrm>
          <a:prstGeom prst="rect">
            <a:avLst/>
          </a:prstGeom>
          <a:solidFill>
            <a:schemeClr val="tx1">
              <a:lumMod val="10000"/>
              <a:lumOff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2000">
              <a:solidFill>
                <a:srgbClr val="ABD5F9"/>
              </a:solidFill>
              <a:latin typeface="Segoe UI Semibold" panose="020B0702040204020203" pitchFamily="34" charset="0"/>
              <a:cs typeface="Segoe UI Semibold" panose="020B0702040204020203" pitchFamily="34" charset="0"/>
            </a:endParaRPr>
          </a:p>
        </p:txBody>
      </p:sp>
      <p:sp>
        <p:nvSpPr>
          <p:cNvPr id="46" name="Rectangle 45">
            <a:extLst>
              <a:ext uri="{FF2B5EF4-FFF2-40B4-BE49-F238E27FC236}">
                <a16:creationId xmlns:a16="http://schemas.microsoft.com/office/drawing/2014/main" id="{AFA47E11-C5CB-41E6-BD94-C5EC61E7590E}"/>
              </a:ext>
            </a:extLst>
          </p:cNvPr>
          <p:cNvSpPr/>
          <p:nvPr/>
        </p:nvSpPr>
        <p:spPr>
          <a:xfrm>
            <a:off x="4418076" y="1460009"/>
            <a:ext cx="3355848" cy="4954841"/>
          </a:xfrm>
          <a:prstGeom prst="rect">
            <a:avLst/>
          </a:prstGeom>
          <a:solidFill>
            <a:schemeClr val="tx1">
              <a:lumMod val="10000"/>
              <a:lumOff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2000">
              <a:solidFill>
                <a:srgbClr val="ABD5F9"/>
              </a:solidFill>
              <a:latin typeface="Segoe UI Semibold" panose="020B0702040204020203" pitchFamily="34" charset="0"/>
              <a:cs typeface="Segoe UI Semibold" panose="020B0702040204020203" pitchFamily="34" charset="0"/>
            </a:endParaRPr>
          </a:p>
        </p:txBody>
      </p:sp>
      <p:sp>
        <p:nvSpPr>
          <p:cNvPr id="17" name="Title 16"/>
          <p:cNvSpPr>
            <a:spLocks noGrp="1"/>
          </p:cNvSpPr>
          <p:nvPr>
            <p:ph type="title"/>
          </p:nvPr>
        </p:nvSpPr>
        <p:spPr/>
        <p:txBody>
          <a:bodyPr/>
          <a:lstStyle/>
          <a:p>
            <a:r>
              <a:rPr lang="en-US"/>
              <a:t>Hardware requirements</a:t>
            </a:r>
          </a:p>
        </p:txBody>
      </p:sp>
      <p:grpSp>
        <p:nvGrpSpPr>
          <p:cNvPr id="62" name="Group 61">
            <a:extLst>
              <a:ext uri="{FF2B5EF4-FFF2-40B4-BE49-F238E27FC236}">
                <a16:creationId xmlns:a16="http://schemas.microsoft.com/office/drawing/2014/main" id="{764E6D6F-4CB1-4C86-8E80-888A61D9FBDB}"/>
              </a:ext>
            </a:extLst>
          </p:cNvPr>
          <p:cNvGrpSpPr/>
          <p:nvPr/>
        </p:nvGrpSpPr>
        <p:grpSpPr>
          <a:xfrm>
            <a:off x="7245317" y="322719"/>
            <a:ext cx="4646338" cy="822960"/>
            <a:chOff x="7245317" y="322719"/>
            <a:chExt cx="4646338" cy="822960"/>
          </a:xfrm>
        </p:grpSpPr>
        <p:grpSp>
          <p:nvGrpSpPr>
            <p:cNvPr id="63" name="Group 62">
              <a:extLst>
                <a:ext uri="{FF2B5EF4-FFF2-40B4-BE49-F238E27FC236}">
                  <a16:creationId xmlns:a16="http://schemas.microsoft.com/office/drawing/2014/main" id="{49EFEA49-F9F3-4D57-93C0-B415EA9D46A8}"/>
                </a:ext>
              </a:extLst>
            </p:cNvPr>
            <p:cNvGrpSpPr/>
            <p:nvPr/>
          </p:nvGrpSpPr>
          <p:grpSpPr>
            <a:xfrm>
              <a:off x="8917908" y="322719"/>
              <a:ext cx="2973747" cy="822960"/>
              <a:chOff x="8478996" y="703457"/>
              <a:chExt cx="2973747" cy="822960"/>
            </a:xfrm>
          </p:grpSpPr>
          <p:grpSp>
            <p:nvGrpSpPr>
              <p:cNvPr id="65" name="Group 64">
                <a:extLst>
                  <a:ext uri="{FF2B5EF4-FFF2-40B4-BE49-F238E27FC236}">
                    <a16:creationId xmlns:a16="http://schemas.microsoft.com/office/drawing/2014/main" id="{21FE0085-3D67-4C10-BD93-4FD5B18A932C}"/>
                  </a:ext>
                </a:extLst>
              </p:cNvPr>
              <p:cNvGrpSpPr/>
              <p:nvPr/>
            </p:nvGrpSpPr>
            <p:grpSpPr>
              <a:xfrm>
                <a:off x="8478996" y="703457"/>
                <a:ext cx="1371600" cy="822960"/>
                <a:chOff x="8478996" y="703457"/>
                <a:chExt cx="1371600" cy="822960"/>
              </a:xfrm>
            </p:grpSpPr>
            <p:sp>
              <p:nvSpPr>
                <p:cNvPr id="72" name="Rectangle 71">
                  <a:extLst>
                    <a:ext uri="{FF2B5EF4-FFF2-40B4-BE49-F238E27FC236}">
                      <a16:creationId xmlns:a16="http://schemas.microsoft.com/office/drawing/2014/main" id="{BE4482F7-F8EA-4962-BCC7-D60568B78642}"/>
                    </a:ext>
                  </a:extLst>
                </p:cNvPr>
                <p:cNvSpPr/>
                <p:nvPr/>
              </p:nvSpPr>
              <p:spPr bwMode="auto">
                <a:xfrm>
                  <a:off x="8478996" y="703457"/>
                  <a:ext cx="1371600" cy="822960"/>
                </a:xfrm>
                <a:prstGeom prst="rect">
                  <a:avLst/>
                </a:prstGeom>
                <a:solidFill>
                  <a:srgbClr val="0070C0"/>
                </a:solidFill>
                <a:ln>
                  <a:noFill/>
                  <a:headEnd type="none" w="med" len="med"/>
                  <a:tailEnd type="none" w="med" len="med"/>
                </a:ln>
                <a:effectLst>
                  <a:outerShdw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73" name="Group 72">
                  <a:extLst>
                    <a:ext uri="{FF2B5EF4-FFF2-40B4-BE49-F238E27FC236}">
                      <a16:creationId xmlns:a16="http://schemas.microsoft.com/office/drawing/2014/main" id="{EB0CEE05-4B2C-4CE8-9F4F-4AB49F3A36E0}"/>
                    </a:ext>
                  </a:extLst>
                </p:cNvPr>
                <p:cNvGrpSpPr/>
                <p:nvPr/>
              </p:nvGrpSpPr>
              <p:grpSpPr>
                <a:xfrm>
                  <a:off x="8709543" y="865638"/>
                  <a:ext cx="910506" cy="498598"/>
                  <a:chOff x="8709543" y="861906"/>
                  <a:chExt cx="910506" cy="498598"/>
                </a:xfrm>
              </p:grpSpPr>
              <p:pic>
                <p:nvPicPr>
                  <p:cNvPr id="74" name="Picture 73">
                    <a:extLst>
                      <a:ext uri="{FF2B5EF4-FFF2-40B4-BE49-F238E27FC236}">
                        <a16:creationId xmlns:a16="http://schemas.microsoft.com/office/drawing/2014/main" id="{33A40759-91F4-4277-B151-7F5326F663F8}"/>
                      </a:ext>
                    </a:extLst>
                  </p:cNvPr>
                  <p:cNvPicPr>
                    <a:picLocks noChangeAspect="1"/>
                  </p:cNvPicPr>
                  <p:nvPr/>
                </p:nvPicPr>
                <p:blipFill>
                  <a:blip r:embed="rId3"/>
                  <a:stretch>
                    <a:fillRect/>
                  </a:stretch>
                </p:blipFill>
                <p:spPr>
                  <a:xfrm>
                    <a:off x="8709543" y="1069455"/>
                    <a:ext cx="274320" cy="274320"/>
                  </a:xfrm>
                  <a:prstGeom prst="rect">
                    <a:avLst/>
                  </a:prstGeom>
                </p:spPr>
              </p:pic>
              <p:sp>
                <p:nvSpPr>
                  <p:cNvPr id="75" name="TextBox 74">
                    <a:extLst>
                      <a:ext uri="{FF2B5EF4-FFF2-40B4-BE49-F238E27FC236}">
                        <a16:creationId xmlns:a16="http://schemas.microsoft.com/office/drawing/2014/main" id="{0AE7921D-92CE-43D2-B8F0-718C62984195}"/>
                      </a:ext>
                    </a:extLst>
                  </p:cNvPr>
                  <p:cNvSpPr txBox="1"/>
                  <p:nvPr/>
                </p:nvSpPr>
                <p:spPr>
                  <a:xfrm>
                    <a:off x="8709543" y="861906"/>
                    <a:ext cx="910506" cy="153888"/>
                  </a:xfrm>
                  <a:prstGeom prst="rect">
                    <a:avLst/>
                  </a:prstGeom>
                  <a:noFill/>
                </p:spPr>
                <p:txBody>
                  <a:bodyPr wrap="none" lIns="0" tIns="0" rIns="0" bIns="0" rtlCol="0">
                    <a:spAutoFit/>
                  </a:bodyPr>
                  <a:lstStyle/>
                  <a:p>
                    <a:pPr algn="l"/>
                    <a:r>
                      <a:rPr lang="en-US" sz="1000">
                        <a:solidFill>
                          <a:srgbClr val="80BCEB"/>
                        </a:solidFill>
                      </a:rPr>
                      <a:t>Windows Server</a:t>
                    </a:r>
                  </a:p>
                </p:txBody>
              </p:sp>
              <p:sp>
                <p:nvSpPr>
                  <p:cNvPr id="76" name="TextBox 75">
                    <a:extLst>
                      <a:ext uri="{FF2B5EF4-FFF2-40B4-BE49-F238E27FC236}">
                        <a16:creationId xmlns:a16="http://schemas.microsoft.com/office/drawing/2014/main" id="{8A02AB4F-E0CC-4729-815F-5EB904928B6D}"/>
                      </a:ext>
                    </a:extLst>
                  </p:cNvPr>
                  <p:cNvSpPr txBox="1"/>
                  <p:nvPr/>
                </p:nvSpPr>
                <p:spPr>
                  <a:xfrm>
                    <a:off x="9089455" y="1052727"/>
                    <a:ext cx="530594" cy="307777"/>
                  </a:xfrm>
                  <a:prstGeom prst="rect">
                    <a:avLst/>
                  </a:prstGeom>
                  <a:noFill/>
                </p:spPr>
                <p:txBody>
                  <a:bodyPr wrap="none" lIns="0" tIns="0" rIns="0" bIns="0" rtlCol="0">
                    <a:spAutoFit/>
                  </a:bodyPr>
                  <a:lstStyle/>
                  <a:p>
                    <a:pPr algn="l"/>
                    <a:r>
                      <a:rPr lang="en-US" sz="2000">
                        <a:solidFill>
                          <a:schemeClr val="bg1"/>
                        </a:solidFill>
                        <a:latin typeface="+mj-lt"/>
                      </a:rPr>
                      <a:t>2016</a:t>
                    </a:r>
                  </a:p>
                </p:txBody>
              </p:sp>
            </p:grpSp>
          </p:grpSp>
          <p:grpSp>
            <p:nvGrpSpPr>
              <p:cNvPr id="66" name="Group 65">
                <a:extLst>
                  <a:ext uri="{FF2B5EF4-FFF2-40B4-BE49-F238E27FC236}">
                    <a16:creationId xmlns:a16="http://schemas.microsoft.com/office/drawing/2014/main" id="{D5CD353D-CC09-4AB4-9419-A93DE09EF54D}"/>
                  </a:ext>
                </a:extLst>
              </p:cNvPr>
              <p:cNvGrpSpPr/>
              <p:nvPr/>
            </p:nvGrpSpPr>
            <p:grpSpPr>
              <a:xfrm>
                <a:off x="10081143" y="703457"/>
                <a:ext cx="1371600" cy="822960"/>
                <a:chOff x="8478996" y="703457"/>
                <a:chExt cx="1371600" cy="822960"/>
              </a:xfrm>
            </p:grpSpPr>
            <p:sp>
              <p:nvSpPr>
                <p:cNvPr id="67" name="Rectangle 66">
                  <a:extLst>
                    <a:ext uri="{FF2B5EF4-FFF2-40B4-BE49-F238E27FC236}">
                      <a16:creationId xmlns:a16="http://schemas.microsoft.com/office/drawing/2014/main" id="{3D0E6CD2-4143-4503-88DD-C758F00AA7D1}"/>
                    </a:ext>
                  </a:extLst>
                </p:cNvPr>
                <p:cNvSpPr/>
                <p:nvPr/>
              </p:nvSpPr>
              <p:spPr bwMode="auto">
                <a:xfrm>
                  <a:off x="8478996" y="703457"/>
                  <a:ext cx="1371600" cy="822960"/>
                </a:xfrm>
                <a:prstGeom prst="rect">
                  <a:avLst/>
                </a:prstGeom>
                <a:solidFill>
                  <a:srgbClr val="0070C0"/>
                </a:solidFill>
                <a:ln>
                  <a:noFill/>
                  <a:headEnd type="none" w="med" len="med"/>
                  <a:tailEnd type="none" w="med" len="med"/>
                </a:ln>
                <a:effectLst>
                  <a:outerShdw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68" name="Group 67">
                  <a:extLst>
                    <a:ext uri="{FF2B5EF4-FFF2-40B4-BE49-F238E27FC236}">
                      <a16:creationId xmlns:a16="http://schemas.microsoft.com/office/drawing/2014/main" id="{0B8ECCCF-C7B7-4B80-BA47-8B4F807F67CF}"/>
                    </a:ext>
                  </a:extLst>
                </p:cNvPr>
                <p:cNvGrpSpPr/>
                <p:nvPr/>
              </p:nvGrpSpPr>
              <p:grpSpPr>
                <a:xfrm>
                  <a:off x="8709543" y="865638"/>
                  <a:ext cx="910506" cy="498598"/>
                  <a:chOff x="8709543" y="861906"/>
                  <a:chExt cx="910506" cy="498598"/>
                </a:xfrm>
              </p:grpSpPr>
              <p:pic>
                <p:nvPicPr>
                  <p:cNvPr id="69" name="Picture 68">
                    <a:extLst>
                      <a:ext uri="{FF2B5EF4-FFF2-40B4-BE49-F238E27FC236}">
                        <a16:creationId xmlns:a16="http://schemas.microsoft.com/office/drawing/2014/main" id="{4898B2BD-FA42-425F-A5E9-75DE06E9AD89}"/>
                      </a:ext>
                    </a:extLst>
                  </p:cNvPr>
                  <p:cNvPicPr>
                    <a:picLocks noChangeAspect="1"/>
                  </p:cNvPicPr>
                  <p:nvPr/>
                </p:nvPicPr>
                <p:blipFill>
                  <a:blip r:embed="rId3"/>
                  <a:stretch>
                    <a:fillRect/>
                  </a:stretch>
                </p:blipFill>
                <p:spPr>
                  <a:xfrm>
                    <a:off x="8709543" y="1069455"/>
                    <a:ext cx="274320" cy="274320"/>
                  </a:xfrm>
                  <a:prstGeom prst="rect">
                    <a:avLst/>
                  </a:prstGeom>
                </p:spPr>
              </p:pic>
              <p:sp>
                <p:nvSpPr>
                  <p:cNvPr id="70" name="TextBox 69">
                    <a:extLst>
                      <a:ext uri="{FF2B5EF4-FFF2-40B4-BE49-F238E27FC236}">
                        <a16:creationId xmlns:a16="http://schemas.microsoft.com/office/drawing/2014/main" id="{836AF7B2-FB1A-4F68-A85F-7E3C247CC4E7}"/>
                      </a:ext>
                    </a:extLst>
                  </p:cNvPr>
                  <p:cNvSpPr txBox="1"/>
                  <p:nvPr/>
                </p:nvSpPr>
                <p:spPr>
                  <a:xfrm>
                    <a:off x="8709543" y="861906"/>
                    <a:ext cx="910506" cy="153888"/>
                  </a:xfrm>
                  <a:prstGeom prst="rect">
                    <a:avLst/>
                  </a:prstGeom>
                  <a:noFill/>
                </p:spPr>
                <p:txBody>
                  <a:bodyPr wrap="none" lIns="0" tIns="0" rIns="0" bIns="0" rtlCol="0">
                    <a:spAutoFit/>
                  </a:bodyPr>
                  <a:lstStyle/>
                  <a:p>
                    <a:pPr algn="l"/>
                    <a:r>
                      <a:rPr lang="en-US" sz="1000">
                        <a:solidFill>
                          <a:srgbClr val="80BCEB"/>
                        </a:solidFill>
                      </a:rPr>
                      <a:t>Windows Server</a:t>
                    </a:r>
                  </a:p>
                </p:txBody>
              </p:sp>
              <p:sp>
                <p:nvSpPr>
                  <p:cNvPr id="71" name="TextBox 70">
                    <a:extLst>
                      <a:ext uri="{FF2B5EF4-FFF2-40B4-BE49-F238E27FC236}">
                        <a16:creationId xmlns:a16="http://schemas.microsoft.com/office/drawing/2014/main" id="{C9D9E140-62FA-44C9-9A50-74805E35A53B}"/>
                      </a:ext>
                    </a:extLst>
                  </p:cNvPr>
                  <p:cNvSpPr txBox="1"/>
                  <p:nvPr/>
                </p:nvSpPr>
                <p:spPr>
                  <a:xfrm>
                    <a:off x="9089455" y="1052727"/>
                    <a:ext cx="530594" cy="307777"/>
                  </a:xfrm>
                  <a:prstGeom prst="rect">
                    <a:avLst/>
                  </a:prstGeom>
                  <a:noFill/>
                </p:spPr>
                <p:txBody>
                  <a:bodyPr wrap="none" lIns="0" tIns="0" rIns="0" bIns="0" rtlCol="0">
                    <a:spAutoFit/>
                  </a:bodyPr>
                  <a:lstStyle/>
                  <a:p>
                    <a:pPr algn="l"/>
                    <a:r>
                      <a:rPr lang="en-US" sz="2000">
                        <a:solidFill>
                          <a:schemeClr val="bg1"/>
                        </a:solidFill>
                        <a:latin typeface="+mj-lt"/>
                      </a:rPr>
                      <a:t>2019</a:t>
                    </a:r>
                  </a:p>
                </p:txBody>
              </p:sp>
            </p:grpSp>
          </p:grpSp>
        </p:grpSp>
        <p:sp>
          <p:nvSpPr>
            <p:cNvPr id="64" name="TextBox 63">
              <a:extLst>
                <a:ext uri="{FF2B5EF4-FFF2-40B4-BE49-F238E27FC236}">
                  <a16:creationId xmlns:a16="http://schemas.microsoft.com/office/drawing/2014/main" id="{038BAE76-D0D2-4BFC-A6C1-7CCDEC95D013}"/>
                </a:ext>
              </a:extLst>
            </p:cNvPr>
            <p:cNvSpPr txBox="1"/>
            <p:nvPr/>
          </p:nvSpPr>
          <p:spPr>
            <a:xfrm>
              <a:off x="7245317" y="657255"/>
              <a:ext cx="1367362" cy="153888"/>
            </a:xfrm>
            <a:prstGeom prst="rect">
              <a:avLst/>
            </a:prstGeom>
            <a:noFill/>
          </p:spPr>
          <p:txBody>
            <a:bodyPr wrap="none" lIns="0" tIns="0" rIns="0" bIns="0" rtlCol="0">
              <a:spAutoFit/>
            </a:bodyPr>
            <a:lstStyle/>
            <a:p>
              <a:pPr algn="l"/>
              <a:r>
                <a:rPr lang="en-US" sz="1000">
                  <a:solidFill>
                    <a:schemeClr val="tx1">
                      <a:lumMod val="50000"/>
                      <a:lumOff val="50000"/>
                    </a:schemeClr>
                  </a:solidFill>
                </a:rPr>
                <a:t>Applies to both versions</a:t>
              </a:r>
            </a:p>
          </p:txBody>
        </p:sp>
      </p:grpSp>
      <p:grpSp>
        <p:nvGrpSpPr>
          <p:cNvPr id="12" name="Group 11">
            <a:extLst>
              <a:ext uri="{FF2B5EF4-FFF2-40B4-BE49-F238E27FC236}">
                <a16:creationId xmlns:a16="http://schemas.microsoft.com/office/drawing/2014/main" id="{09C83CC1-A056-4311-8868-C2243032D2F4}"/>
              </a:ext>
            </a:extLst>
          </p:cNvPr>
          <p:cNvGrpSpPr/>
          <p:nvPr/>
        </p:nvGrpSpPr>
        <p:grpSpPr>
          <a:xfrm>
            <a:off x="7854543" y="2030753"/>
            <a:ext cx="3355848" cy="4384097"/>
            <a:chOff x="7854543" y="2030753"/>
            <a:chExt cx="3355848" cy="4384097"/>
          </a:xfrm>
        </p:grpSpPr>
        <p:sp>
          <p:nvSpPr>
            <p:cNvPr id="29" name="Rectangle 28">
              <a:extLst>
                <a:ext uri="{FF2B5EF4-FFF2-40B4-BE49-F238E27FC236}">
                  <a16:creationId xmlns:a16="http://schemas.microsoft.com/office/drawing/2014/main" id="{6A1BC1F6-8177-432D-9C83-DEC699D66D23}"/>
                </a:ext>
              </a:extLst>
            </p:cNvPr>
            <p:cNvSpPr/>
            <p:nvPr/>
          </p:nvSpPr>
          <p:spPr>
            <a:xfrm>
              <a:off x="7854543" y="3924935"/>
              <a:ext cx="3355848" cy="2489915"/>
            </a:xfrm>
            <a:prstGeom prst="rect">
              <a:avLst/>
            </a:prstGeom>
            <a:solidFill>
              <a:srgbClr val="01468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2000">
                <a:solidFill>
                  <a:srgbClr val="ABD5F9"/>
                </a:solidFill>
                <a:latin typeface="Segoe UI Semibold" panose="020B0702040204020203" pitchFamily="34" charset="0"/>
                <a:cs typeface="Segoe UI Semibold" panose="020B0702040204020203" pitchFamily="34" charset="0"/>
              </a:endParaRPr>
            </a:p>
          </p:txBody>
        </p:sp>
        <p:sp>
          <p:nvSpPr>
            <p:cNvPr id="33" name="TextBox 32">
              <a:extLst>
                <a:ext uri="{FF2B5EF4-FFF2-40B4-BE49-F238E27FC236}">
                  <a16:creationId xmlns:a16="http://schemas.microsoft.com/office/drawing/2014/main" id="{F2ED01D0-95DF-4D6F-8908-53B7A05BA9C6}"/>
                </a:ext>
              </a:extLst>
            </p:cNvPr>
            <p:cNvSpPr txBox="1"/>
            <p:nvPr/>
          </p:nvSpPr>
          <p:spPr>
            <a:xfrm>
              <a:off x="8160867" y="4739005"/>
              <a:ext cx="2743200" cy="861774"/>
            </a:xfrm>
            <a:prstGeom prst="rect">
              <a:avLst/>
            </a:prstGeom>
            <a:noFill/>
          </p:spPr>
          <p:txBody>
            <a:bodyPr wrap="square" lIns="0" tIns="0" rIns="0" bIns="0" rtlCol="0">
              <a:spAutoFit/>
            </a:bodyPr>
            <a:lstStyle/>
            <a:p>
              <a:pPr algn="ctr"/>
              <a:r>
                <a:rPr lang="en-US" sz="2000">
                  <a:solidFill>
                    <a:schemeClr val="bg1"/>
                  </a:solidFill>
                  <a:latin typeface="+mj-lt"/>
                </a:rPr>
                <a:t>Less endurance</a:t>
              </a:r>
            </a:p>
            <a:p>
              <a:pPr algn="ctr"/>
              <a:endParaRPr lang="en-US" sz="1200">
                <a:solidFill>
                  <a:srgbClr val="ABD5F9"/>
                </a:solidFill>
                <a:latin typeface="+mj-lt"/>
              </a:endParaRPr>
            </a:p>
            <a:p>
              <a:pPr algn="ctr"/>
              <a:r>
                <a:rPr lang="en-US" sz="1200">
                  <a:solidFill>
                    <a:srgbClr val="ABD5F9"/>
                  </a:solidFill>
                  <a:latin typeface="+mj-lt"/>
                </a:rPr>
                <a:t>Recommended 3+ DWPD or</a:t>
              </a:r>
              <a:br>
                <a:rPr lang="en-US" sz="1200">
                  <a:solidFill>
                    <a:srgbClr val="ABD5F9"/>
                  </a:solidFill>
                  <a:latin typeface="+mj-lt"/>
                </a:rPr>
              </a:br>
              <a:r>
                <a:rPr lang="en-US" sz="1200">
                  <a:solidFill>
                    <a:srgbClr val="ABD5F9"/>
                  </a:solidFill>
                  <a:latin typeface="+mj-lt"/>
                </a:rPr>
                <a:t>4+ TBW for cache drives</a:t>
              </a:r>
            </a:p>
          </p:txBody>
        </p:sp>
        <p:sp>
          <p:nvSpPr>
            <p:cNvPr id="4" name="Rectangle 3">
              <a:extLst>
                <a:ext uri="{FF2B5EF4-FFF2-40B4-BE49-F238E27FC236}">
                  <a16:creationId xmlns:a16="http://schemas.microsoft.com/office/drawing/2014/main" id="{22066E22-599E-4CCA-ADF6-ED88275E3F9E}"/>
                </a:ext>
              </a:extLst>
            </p:cNvPr>
            <p:cNvSpPr/>
            <p:nvPr/>
          </p:nvSpPr>
          <p:spPr>
            <a:xfrm>
              <a:off x="8241486" y="2030753"/>
              <a:ext cx="2581962" cy="1323439"/>
            </a:xfrm>
            <a:prstGeom prst="rect">
              <a:avLst/>
            </a:prstGeom>
          </p:spPr>
          <p:txBody>
            <a:bodyPr wrap="square">
              <a:spAutoFit/>
            </a:bodyPr>
            <a:lstStyle/>
            <a:p>
              <a:pPr lvl="0" algn="ctr">
                <a:defRPr/>
              </a:pPr>
              <a:r>
                <a:rPr lang="en-US" sz="4000">
                  <a:solidFill>
                    <a:srgbClr val="595959"/>
                  </a:solidFill>
                  <a:latin typeface="Segoe UI Semibold" panose="020B0702040204020203" pitchFamily="34" charset="0"/>
                  <a:cs typeface="Segoe UI Semibold" panose="020B0702040204020203" pitchFamily="34" charset="0"/>
                </a:rPr>
                <a:t>DWPD</a:t>
              </a:r>
            </a:p>
            <a:p>
              <a:pPr lvl="0" algn="ctr">
                <a:defRPr/>
              </a:pPr>
              <a:r>
                <a:rPr lang="en-US" sz="4000">
                  <a:solidFill>
                    <a:srgbClr val="C5C5C5"/>
                  </a:solidFill>
                  <a:latin typeface="Segoe UI Semibold" panose="020B0702040204020203" pitchFamily="34" charset="0"/>
                  <a:cs typeface="Segoe UI Semibold" panose="020B0702040204020203" pitchFamily="34" charset="0"/>
                </a:rPr>
                <a:t>&amp; </a:t>
              </a:r>
              <a:r>
                <a:rPr lang="en-US" sz="4000">
                  <a:latin typeface="Segoe UI Semibold" panose="020B0702040204020203" pitchFamily="34" charset="0"/>
                  <a:cs typeface="Segoe UI Semibold" panose="020B0702040204020203" pitchFamily="34" charset="0"/>
                </a:rPr>
                <a:t>TBW</a:t>
              </a:r>
            </a:p>
          </p:txBody>
        </p:sp>
      </p:grpSp>
      <p:grpSp>
        <p:nvGrpSpPr>
          <p:cNvPr id="11" name="Group 10">
            <a:extLst>
              <a:ext uri="{FF2B5EF4-FFF2-40B4-BE49-F238E27FC236}">
                <a16:creationId xmlns:a16="http://schemas.microsoft.com/office/drawing/2014/main" id="{E26B26B4-0025-400D-B9FC-10E3D2F82431}"/>
              </a:ext>
            </a:extLst>
          </p:cNvPr>
          <p:cNvGrpSpPr/>
          <p:nvPr/>
        </p:nvGrpSpPr>
        <p:grpSpPr>
          <a:xfrm>
            <a:off x="4418076" y="1915232"/>
            <a:ext cx="3355848" cy="4499618"/>
            <a:chOff x="4418076" y="1915232"/>
            <a:chExt cx="3355848" cy="4499618"/>
          </a:xfrm>
        </p:grpSpPr>
        <p:sp>
          <p:nvSpPr>
            <p:cNvPr id="30" name="Rectangle 29">
              <a:extLst>
                <a:ext uri="{FF2B5EF4-FFF2-40B4-BE49-F238E27FC236}">
                  <a16:creationId xmlns:a16="http://schemas.microsoft.com/office/drawing/2014/main" id="{4F337EB6-7720-49EC-B78C-44E433840B7C}"/>
                </a:ext>
              </a:extLst>
            </p:cNvPr>
            <p:cNvSpPr/>
            <p:nvPr/>
          </p:nvSpPr>
          <p:spPr>
            <a:xfrm>
              <a:off x="4418076" y="3924935"/>
              <a:ext cx="3355848" cy="2489915"/>
            </a:xfrm>
            <a:prstGeom prst="rect">
              <a:avLst/>
            </a:prstGeom>
            <a:solidFill>
              <a:srgbClr val="0163B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2000">
                <a:solidFill>
                  <a:srgbClr val="ABD5F9"/>
                </a:solidFill>
                <a:latin typeface="Segoe UI Semibold" panose="020B0702040204020203" pitchFamily="34" charset="0"/>
                <a:cs typeface="Segoe UI Semibold" panose="020B0702040204020203" pitchFamily="34" charset="0"/>
              </a:endParaRPr>
            </a:p>
          </p:txBody>
        </p:sp>
        <p:sp>
          <p:nvSpPr>
            <p:cNvPr id="32" name="TextBox 31">
              <a:extLst>
                <a:ext uri="{FF2B5EF4-FFF2-40B4-BE49-F238E27FC236}">
                  <a16:creationId xmlns:a16="http://schemas.microsoft.com/office/drawing/2014/main" id="{395A8E36-7CD7-479F-AB4B-0A444F595185}"/>
                </a:ext>
              </a:extLst>
            </p:cNvPr>
            <p:cNvSpPr txBox="1"/>
            <p:nvPr/>
          </p:nvSpPr>
          <p:spPr>
            <a:xfrm>
              <a:off x="4724400" y="4739005"/>
              <a:ext cx="2743200" cy="861774"/>
            </a:xfrm>
            <a:prstGeom prst="rect">
              <a:avLst/>
            </a:prstGeom>
            <a:noFill/>
          </p:spPr>
          <p:txBody>
            <a:bodyPr wrap="square" lIns="0" tIns="0" rIns="0" bIns="0" rtlCol="0">
              <a:spAutoFit/>
            </a:bodyPr>
            <a:lstStyle/>
            <a:p>
              <a:pPr algn="ctr"/>
              <a:r>
                <a:rPr lang="en-US" sz="2000">
                  <a:solidFill>
                    <a:schemeClr val="bg1"/>
                  </a:solidFill>
                  <a:latin typeface="+mj-lt"/>
                </a:rPr>
                <a:t>Less cache</a:t>
              </a:r>
            </a:p>
            <a:p>
              <a:pPr algn="ctr"/>
              <a:endParaRPr lang="en-US" sz="1200">
                <a:solidFill>
                  <a:srgbClr val="ABD5F9"/>
                </a:solidFill>
                <a:latin typeface="+mj-lt"/>
              </a:endParaRPr>
            </a:p>
            <a:p>
              <a:pPr algn="ctr"/>
              <a:r>
                <a:rPr lang="en-US" sz="1200">
                  <a:solidFill>
                    <a:srgbClr val="ABD5F9"/>
                  </a:solidFill>
                  <a:latin typeface="+mj-lt"/>
                </a:rPr>
                <a:t>As low as 5% at large scale or</a:t>
              </a:r>
              <a:br>
                <a:rPr lang="en-US" sz="1200">
                  <a:solidFill>
                    <a:srgbClr val="ABD5F9"/>
                  </a:solidFill>
                  <a:latin typeface="+mj-lt"/>
                </a:rPr>
              </a:br>
              <a:r>
                <a:rPr lang="en-US" sz="1200">
                  <a:solidFill>
                    <a:srgbClr val="ABD5F9"/>
                  </a:solidFill>
                  <a:latin typeface="+mj-lt"/>
                </a:rPr>
                <a:t>with very high endurance</a:t>
              </a:r>
            </a:p>
          </p:txBody>
        </p:sp>
        <p:grpSp>
          <p:nvGrpSpPr>
            <p:cNvPr id="36" name="Group 35">
              <a:extLst>
                <a:ext uri="{FF2B5EF4-FFF2-40B4-BE49-F238E27FC236}">
                  <a16:creationId xmlns:a16="http://schemas.microsoft.com/office/drawing/2014/main" id="{12328B0B-8EB1-44F1-8B93-5EBCF7DEAED1}"/>
                </a:ext>
              </a:extLst>
            </p:cNvPr>
            <p:cNvGrpSpPr/>
            <p:nvPr/>
          </p:nvGrpSpPr>
          <p:grpSpPr>
            <a:xfrm>
              <a:off x="5318760" y="1915232"/>
              <a:ext cx="1554480" cy="1554480"/>
              <a:chOff x="8331951" y="4869698"/>
              <a:chExt cx="365760" cy="365760"/>
            </a:xfrm>
          </p:grpSpPr>
          <p:sp>
            <p:nvSpPr>
              <p:cNvPr id="38" name="Oval 37">
                <a:extLst>
                  <a:ext uri="{FF2B5EF4-FFF2-40B4-BE49-F238E27FC236}">
                    <a16:creationId xmlns:a16="http://schemas.microsoft.com/office/drawing/2014/main" id="{01C4C614-CC48-4EF0-9352-8B21F6B4E504}"/>
                  </a:ext>
                </a:extLst>
              </p:cNvPr>
              <p:cNvSpPr/>
              <p:nvPr/>
            </p:nvSpPr>
            <p:spPr>
              <a:xfrm>
                <a:off x="8331951" y="4869698"/>
                <a:ext cx="365760" cy="365760"/>
              </a:xfrm>
              <a:prstGeom prst="ellipse">
                <a:avLst/>
              </a:prstGeom>
              <a:solidFill>
                <a:schemeClr val="tx1">
                  <a:lumMod val="90000"/>
                  <a:lumOff val="1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artial Circle 38">
                <a:extLst>
                  <a:ext uri="{FF2B5EF4-FFF2-40B4-BE49-F238E27FC236}">
                    <a16:creationId xmlns:a16="http://schemas.microsoft.com/office/drawing/2014/main" id="{85956140-EE97-49EC-ADD6-968F3E73664F}"/>
                  </a:ext>
                </a:extLst>
              </p:cNvPr>
              <p:cNvSpPr/>
              <p:nvPr/>
            </p:nvSpPr>
            <p:spPr>
              <a:xfrm>
                <a:off x="8331951" y="4869698"/>
                <a:ext cx="365760" cy="365760"/>
              </a:xfrm>
              <a:prstGeom prst="pie">
                <a:avLst>
                  <a:gd name="adj1" fmla="val 16205969"/>
                  <a:gd name="adj2" fmla="val 179673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a:extLst>
              <a:ext uri="{FF2B5EF4-FFF2-40B4-BE49-F238E27FC236}">
                <a16:creationId xmlns:a16="http://schemas.microsoft.com/office/drawing/2014/main" id="{1FE93B0E-1B1E-4F19-85B9-1D88845BDC3D}"/>
              </a:ext>
            </a:extLst>
          </p:cNvPr>
          <p:cNvGrpSpPr/>
          <p:nvPr/>
        </p:nvGrpSpPr>
        <p:grpSpPr>
          <a:xfrm>
            <a:off x="981609" y="2235272"/>
            <a:ext cx="3355848" cy="4179577"/>
            <a:chOff x="981609" y="2235272"/>
            <a:chExt cx="3355848" cy="4179577"/>
          </a:xfrm>
        </p:grpSpPr>
        <p:sp>
          <p:nvSpPr>
            <p:cNvPr id="43" name="Rectangle 42">
              <a:extLst>
                <a:ext uri="{FF2B5EF4-FFF2-40B4-BE49-F238E27FC236}">
                  <a16:creationId xmlns:a16="http://schemas.microsoft.com/office/drawing/2014/main" id="{FAABF71D-4F8F-4125-94A7-3C2867CC3D08}"/>
                </a:ext>
              </a:extLst>
            </p:cNvPr>
            <p:cNvSpPr/>
            <p:nvPr/>
          </p:nvSpPr>
          <p:spPr>
            <a:xfrm>
              <a:off x="981609" y="3924935"/>
              <a:ext cx="3355848" cy="2489914"/>
            </a:xfrm>
            <a:prstGeom prst="rect">
              <a:avLst/>
            </a:prstGeom>
            <a:solidFill>
              <a:srgbClr val="0081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2000">
                <a:solidFill>
                  <a:srgbClr val="ABD5F9"/>
                </a:solidFill>
                <a:latin typeface="Segoe UI Semibold" panose="020B0702040204020203" pitchFamily="34" charset="0"/>
                <a:cs typeface="Segoe UI Semibold" panose="020B0702040204020203" pitchFamily="34" charset="0"/>
              </a:endParaRPr>
            </a:p>
          </p:txBody>
        </p:sp>
        <p:sp>
          <p:nvSpPr>
            <p:cNvPr id="2" name="TextBox 1">
              <a:extLst>
                <a:ext uri="{FF2B5EF4-FFF2-40B4-BE49-F238E27FC236}">
                  <a16:creationId xmlns:a16="http://schemas.microsoft.com/office/drawing/2014/main" id="{F8EFE34F-3E2E-41EB-89ED-7F2BC77A7C6C}"/>
                </a:ext>
              </a:extLst>
            </p:cNvPr>
            <p:cNvSpPr txBox="1"/>
            <p:nvPr/>
          </p:nvSpPr>
          <p:spPr>
            <a:xfrm>
              <a:off x="1287933" y="4739005"/>
              <a:ext cx="2743200" cy="861774"/>
            </a:xfrm>
            <a:prstGeom prst="rect">
              <a:avLst/>
            </a:prstGeom>
            <a:noFill/>
          </p:spPr>
          <p:txBody>
            <a:bodyPr wrap="square" lIns="0" tIns="0" rIns="0" bIns="0" rtlCol="0">
              <a:spAutoFit/>
            </a:bodyPr>
            <a:lstStyle/>
            <a:p>
              <a:pPr algn="ctr"/>
              <a:r>
                <a:rPr lang="en-US" sz="2000">
                  <a:solidFill>
                    <a:schemeClr val="bg1"/>
                  </a:solidFill>
                  <a:latin typeface="+mj-lt"/>
                </a:rPr>
                <a:t>Mix-and-match</a:t>
              </a:r>
            </a:p>
            <a:p>
              <a:pPr algn="ctr"/>
              <a:endParaRPr lang="en-US" sz="1200">
                <a:solidFill>
                  <a:srgbClr val="ABD5F9"/>
                </a:solidFill>
                <a:latin typeface="+mj-lt"/>
              </a:endParaRPr>
            </a:p>
            <a:p>
              <a:pPr algn="ctr"/>
              <a:r>
                <a:rPr lang="en-US" sz="1200">
                  <a:solidFill>
                    <a:srgbClr val="ABD5F9"/>
                  </a:solidFill>
                  <a:latin typeface="+mj-lt"/>
                </a:rPr>
                <a:t>Drives of different models and sizes for replacement or expansion</a:t>
              </a:r>
            </a:p>
          </p:txBody>
        </p:sp>
        <p:grpSp>
          <p:nvGrpSpPr>
            <p:cNvPr id="9" name="Group 8">
              <a:extLst>
                <a:ext uri="{FF2B5EF4-FFF2-40B4-BE49-F238E27FC236}">
                  <a16:creationId xmlns:a16="http://schemas.microsoft.com/office/drawing/2014/main" id="{C9BB6ED4-BEF8-4E40-9DCB-B260B77E2DD9}"/>
                </a:ext>
              </a:extLst>
            </p:cNvPr>
            <p:cNvGrpSpPr/>
            <p:nvPr/>
          </p:nvGrpSpPr>
          <p:grpSpPr>
            <a:xfrm>
              <a:off x="1543404" y="2235272"/>
              <a:ext cx="2232259" cy="914400"/>
              <a:chOff x="1783809" y="2972026"/>
              <a:chExt cx="2232259" cy="914400"/>
            </a:xfrm>
          </p:grpSpPr>
          <p:pic>
            <p:nvPicPr>
              <p:cNvPr id="8" name="Picture 7">
                <a:extLst>
                  <a:ext uri="{FF2B5EF4-FFF2-40B4-BE49-F238E27FC236}">
                    <a16:creationId xmlns:a16="http://schemas.microsoft.com/office/drawing/2014/main" id="{CA8E2D62-753A-4F72-8147-91734C16D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707944" y="3219410"/>
                <a:ext cx="605406" cy="453676"/>
              </a:xfrm>
              <a:prstGeom prst="rect">
                <a:avLst/>
              </a:prstGeom>
              <a:ln>
                <a:noFill/>
              </a:ln>
            </p:spPr>
          </p:pic>
          <p:pic>
            <p:nvPicPr>
              <p:cNvPr id="50" name="Picture 49">
                <a:extLst>
                  <a:ext uri="{FF2B5EF4-FFF2-40B4-BE49-F238E27FC236}">
                    <a16:creationId xmlns:a16="http://schemas.microsoft.com/office/drawing/2014/main" id="{9527DC56-010A-409D-A6A8-81939552CF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223621" y="3219410"/>
                <a:ext cx="605406" cy="453676"/>
              </a:xfrm>
              <a:prstGeom prst="rect">
                <a:avLst/>
              </a:prstGeom>
              <a:ln>
                <a:noFill/>
              </a:ln>
            </p:spPr>
          </p:pic>
          <p:pic>
            <p:nvPicPr>
              <p:cNvPr id="51" name="Picture 50">
                <a:extLst>
                  <a:ext uri="{FF2B5EF4-FFF2-40B4-BE49-F238E27FC236}">
                    <a16:creationId xmlns:a16="http://schemas.microsoft.com/office/drawing/2014/main" id="{C7938DF2-2DC6-44B9-B327-CD3D71C0C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486527" y="3219410"/>
                <a:ext cx="605406" cy="453676"/>
              </a:xfrm>
              <a:prstGeom prst="rect">
                <a:avLst/>
              </a:prstGeom>
              <a:ln>
                <a:noFill/>
              </a:ln>
            </p:spPr>
          </p:pic>
          <p:pic>
            <p:nvPicPr>
              <p:cNvPr id="52" name="Picture 51">
                <a:extLst>
                  <a:ext uri="{FF2B5EF4-FFF2-40B4-BE49-F238E27FC236}">
                    <a16:creationId xmlns:a16="http://schemas.microsoft.com/office/drawing/2014/main" id="{72C99E37-C726-4E57-A4ED-BAB809CD359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2700577" y="3086612"/>
                <a:ext cx="914400" cy="685228"/>
              </a:xfrm>
              <a:prstGeom prst="rect">
                <a:avLst/>
              </a:prstGeom>
              <a:ln>
                <a:noFill/>
              </a:ln>
            </p:spPr>
          </p:pic>
        </p:grpSp>
      </p:grpSp>
    </p:spTree>
    <p:extLst>
      <p:ext uri="{BB962C8B-B14F-4D97-AF65-F5344CB8AC3E}">
        <p14:creationId xmlns:p14="http://schemas.microsoft.com/office/powerpoint/2010/main" val="3663898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461665"/>
          </a:xfrm>
        </p:spPr>
        <p:txBody>
          <a:bodyPr/>
          <a:lstStyle/>
          <a:p>
            <a:pPr algn="ctr"/>
            <a:r>
              <a:rPr lang="en-US" sz="3000">
                <a:solidFill>
                  <a:schemeClr val="tx1">
                    <a:lumMod val="50000"/>
                    <a:lumOff val="50000"/>
                  </a:schemeClr>
                </a:solidFill>
              </a:rPr>
              <a:t>aka.ms/StorageSpacesDirect &gt; </a:t>
            </a:r>
            <a:r>
              <a:rPr lang="en-US" sz="3000"/>
              <a:t>Hardware Requirements</a:t>
            </a:r>
          </a:p>
        </p:txBody>
      </p:sp>
      <p:pic>
        <p:nvPicPr>
          <p:cNvPr id="2" name="Picture 1">
            <a:extLst>
              <a:ext uri="{FF2B5EF4-FFF2-40B4-BE49-F238E27FC236}">
                <a16:creationId xmlns:a16="http://schemas.microsoft.com/office/drawing/2014/main" id="{9892FA52-0E84-4976-A4A8-D2E45CE5A7DC}"/>
              </a:ext>
            </a:extLst>
          </p:cNvPr>
          <p:cNvPicPr>
            <a:picLocks noChangeAspect="1"/>
          </p:cNvPicPr>
          <p:nvPr/>
        </p:nvPicPr>
        <p:blipFill>
          <a:blip r:embed="rId3"/>
          <a:stretch>
            <a:fillRect/>
          </a:stretch>
        </p:blipFill>
        <p:spPr>
          <a:xfrm>
            <a:off x="438126" y="1218590"/>
            <a:ext cx="4837099" cy="3657600"/>
          </a:xfrm>
          <a:prstGeom prst="rect">
            <a:avLst/>
          </a:prstGeom>
          <a:ln>
            <a:solidFill>
              <a:schemeClr val="tx1">
                <a:lumMod val="50000"/>
                <a:lumOff val="50000"/>
              </a:schemeClr>
            </a:solidFill>
          </a:ln>
          <a:effectLst>
            <a:outerShdw dist="38100" dir="2700000" algn="tl" rotWithShape="0">
              <a:prstClr val="black">
                <a:alpha val="20000"/>
              </a:prstClr>
            </a:outerShdw>
          </a:effectLst>
        </p:spPr>
      </p:pic>
      <p:pic>
        <p:nvPicPr>
          <p:cNvPr id="3" name="Picture 2">
            <a:extLst>
              <a:ext uri="{FF2B5EF4-FFF2-40B4-BE49-F238E27FC236}">
                <a16:creationId xmlns:a16="http://schemas.microsoft.com/office/drawing/2014/main" id="{D15F51D7-0B25-4E3E-9BE8-D7F4332AACB1}"/>
              </a:ext>
            </a:extLst>
          </p:cNvPr>
          <p:cNvPicPr>
            <a:picLocks noChangeAspect="1"/>
          </p:cNvPicPr>
          <p:nvPr/>
        </p:nvPicPr>
        <p:blipFill>
          <a:blip r:embed="rId4"/>
          <a:stretch>
            <a:fillRect/>
          </a:stretch>
        </p:blipFill>
        <p:spPr>
          <a:xfrm>
            <a:off x="3676831" y="2032000"/>
            <a:ext cx="4838339" cy="3657600"/>
          </a:xfrm>
          <a:prstGeom prst="rect">
            <a:avLst/>
          </a:prstGeom>
          <a:ln>
            <a:solidFill>
              <a:schemeClr val="tx1">
                <a:lumMod val="50000"/>
                <a:lumOff val="50000"/>
              </a:schemeClr>
            </a:solidFill>
          </a:ln>
          <a:effectLst>
            <a:outerShdw dist="38100" dir="2700000" algn="tl" rotWithShape="0">
              <a:prstClr val="black">
                <a:alpha val="20000"/>
              </a:prstClr>
            </a:outerShdw>
          </a:effectLst>
        </p:spPr>
      </p:pic>
      <p:pic>
        <p:nvPicPr>
          <p:cNvPr id="4" name="Picture 3">
            <a:extLst>
              <a:ext uri="{FF2B5EF4-FFF2-40B4-BE49-F238E27FC236}">
                <a16:creationId xmlns:a16="http://schemas.microsoft.com/office/drawing/2014/main" id="{5899F02E-F303-4A36-B0CC-A4CFAD825503}"/>
              </a:ext>
            </a:extLst>
          </p:cNvPr>
          <p:cNvPicPr>
            <a:picLocks noChangeAspect="1"/>
          </p:cNvPicPr>
          <p:nvPr/>
        </p:nvPicPr>
        <p:blipFill>
          <a:blip r:embed="rId5"/>
          <a:stretch>
            <a:fillRect/>
          </a:stretch>
        </p:blipFill>
        <p:spPr>
          <a:xfrm>
            <a:off x="6765842" y="2844800"/>
            <a:ext cx="4840941" cy="3657600"/>
          </a:xfrm>
          <a:prstGeom prst="rect">
            <a:avLst/>
          </a:prstGeom>
          <a:ln>
            <a:solidFill>
              <a:schemeClr val="tx1">
                <a:lumMod val="50000"/>
                <a:lumOff val="50000"/>
              </a:schemeClr>
            </a:solidFill>
          </a:ln>
          <a:effectLst>
            <a:outerShdw dist="38100" dir="2700000" algn="tl" rotWithShape="0">
              <a:prstClr val="black">
                <a:alpha val="20000"/>
              </a:prstClr>
            </a:outerShdw>
          </a:effectLst>
        </p:spPr>
      </p:pic>
    </p:spTree>
    <p:extLst>
      <p:ext uri="{BB962C8B-B14F-4D97-AF65-F5344CB8AC3E}">
        <p14:creationId xmlns:p14="http://schemas.microsoft.com/office/powerpoint/2010/main" val="1203738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E670E-8223-4B38-BEE3-CCF4B0531663}"/>
              </a:ext>
            </a:extLst>
          </p:cNvPr>
          <p:cNvSpPr txBox="1"/>
          <p:nvPr/>
        </p:nvSpPr>
        <p:spPr>
          <a:xfrm>
            <a:off x="609600" y="2767281"/>
            <a:ext cx="10972800" cy="132343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5EA6DC"/>
                </a:solidFill>
                <a:effectLst/>
                <a:uLnTx/>
                <a:uFillTx/>
                <a:latin typeface="Segoe UI" panose="020B0502040204020203" pitchFamily="34" charset="0"/>
                <a:ea typeface="+mn-ea"/>
                <a:cs typeface="Segoe UI" panose="020B0502040204020203" pitchFamily="34" charset="0"/>
              </a:rPr>
              <a:t>– 2 –</a:t>
            </a:r>
          </a:p>
          <a:p>
            <a:pPr lvl="0" algn="ctr">
              <a:defRPr/>
            </a:pPr>
            <a:r>
              <a:rPr lang="en-US" sz="4000" b="1">
                <a:solidFill>
                  <a:prstClr val="white"/>
                </a:solidFill>
                <a:latin typeface="Segoe UI" panose="020B0502040204020203" pitchFamily="34" charset="0"/>
                <a:cs typeface="Segoe UI" panose="020B0502040204020203" pitchFamily="34" charset="0"/>
              </a:rPr>
              <a:t>For two-node…</a:t>
            </a:r>
          </a:p>
        </p:txBody>
      </p:sp>
    </p:spTree>
    <p:extLst>
      <p:ext uri="{BB962C8B-B14F-4D97-AF65-F5344CB8AC3E}">
        <p14:creationId xmlns:p14="http://schemas.microsoft.com/office/powerpoint/2010/main" val="545242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2EDCF61B-F263-46B3-B5DC-C8CC12A9545E}"/>
              </a:ext>
            </a:extLst>
          </p:cNvPr>
          <p:cNvSpPr/>
          <p:nvPr/>
        </p:nvSpPr>
        <p:spPr>
          <a:xfrm>
            <a:off x="1524" y="0"/>
            <a:ext cx="12188952" cy="6858000"/>
          </a:xfrm>
          <a:custGeom>
            <a:avLst/>
            <a:gdLst>
              <a:gd name="connsiteX0" fmla="*/ 11799736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6368689 h 6858000"/>
              <a:gd name="connsiteX5" fmla="*/ 16732 w 12188952"/>
              <a:gd name="connsiteY5" fmla="*/ 6360319 h 6858000"/>
              <a:gd name="connsiteX6" fmla="*/ 1027176 w 12188952"/>
              <a:gd name="connsiteY6" fmla="*/ 5994400 h 6858000"/>
              <a:gd name="connsiteX7" fmla="*/ 3160776 w 12188952"/>
              <a:gd name="connsiteY7" fmla="*/ 5880100 h 6858000"/>
              <a:gd name="connsiteX8" fmla="*/ 4951476 w 12188952"/>
              <a:gd name="connsiteY8" fmla="*/ 5219700 h 6858000"/>
              <a:gd name="connsiteX9" fmla="*/ 6792976 w 12188952"/>
              <a:gd name="connsiteY9" fmla="*/ 4051300 h 6858000"/>
              <a:gd name="connsiteX10" fmla="*/ 8596376 w 12188952"/>
              <a:gd name="connsiteY10" fmla="*/ 3568700 h 6858000"/>
              <a:gd name="connsiteX11" fmla="*/ 10158476 w 12188952"/>
              <a:gd name="connsiteY11" fmla="*/ 2717800 h 6858000"/>
              <a:gd name="connsiteX12" fmla="*/ 11263376 w 12188952"/>
              <a:gd name="connsiteY12" fmla="*/ 1574800 h 6858000"/>
              <a:gd name="connsiteX13" fmla="*/ 11722213 w 12188952"/>
              <a:gd name="connsiteY13" fmla="*/ 2631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11799736" y="0"/>
                </a:moveTo>
                <a:lnTo>
                  <a:pt x="12188952" y="0"/>
                </a:lnTo>
                <a:lnTo>
                  <a:pt x="12188952" y="6858000"/>
                </a:lnTo>
                <a:lnTo>
                  <a:pt x="0" y="6858000"/>
                </a:lnTo>
                <a:lnTo>
                  <a:pt x="0" y="6368689"/>
                </a:lnTo>
                <a:lnTo>
                  <a:pt x="16732" y="6360319"/>
                </a:lnTo>
                <a:cubicBezTo>
                  <a:pt x="340318" y="6207655"/>
                  <a:pt x="698035" y="6074834"/>
                  <a:pt x="1027176" y="5994400"/>
                </a:cubicBezTo>
                <a:cubicBezTo>
                  <a:pt x="1685459" y="5833533"/>
                  <a:pt x="2506726" y="6009217"/>
                  <a:pt x="3160776" y="5880100"/>
                </a:cubicBezTo>
                <a:cubicBezTo>
                  <a:pt x="3814826" y="5750983"/>
                  <a:pt x="4346109" y="5524500"/>
                  <a:pt x="4951476" y="5219700"/>
                </a:cubicBezTo>
                <a:cubicBezTo>
                  <a:pt x="5556843" y="4914900"/>
                  <a:pt x="6185493" y="4326467"/>
                  <a:pt x="6792976" y="4051300"/>
                </a:cubicBezTo>
                <a:cubicBezTo>
                  <a:pt x="7400459" y="3776133"/>
                  <a:pt x="8035459" y="3790950"/>
                  <a:pt x="8596376" y="3568700"/>
                </a:cubicBezTo>
                <a:cubicBezTo>
                  <a:pt x="9157293" y="3346450"/>
                  <a:pt x="9713976" y="3050117"/>
                  <a:pt x="10158476" y="2717800"/>
                </a:cubicBezTo>
                <a:cubicBezTo>
                  <a:pt x="10602976" y="2385483"/>
                  <a:pt x="10890843" y="2175933"/>
                  <a:pt x="11263376" y="1574800"/>
                </a:cubicBezTo>
                <a:cubicBezTo>
                  <a:pt x="11403076" y="1349375"/>
                  <a:pt x="11563612" y="803672"/>
                  <a:pt x="11722213" y="263178"/>
                </a:cubicBezTo>
                <a:close/>
              </a:path>
            </a:pathLst>
          </a:custGeom>
          <a:gradFill flip="none" rotWithShape="1">
            <a:gsLst>
              <a:gs pos="0">
                <a:schemeClr val="tx1">
                  <a:lumMod val="65000"/>
                  <a:lumOff val="35000"/>
                </a:schemeClr>
              </a:gs>
              <a:gs pos="100000">
                <a:schemeClr val="tx1">
                  <a:lumMod val="85000"/>
                  <a:lumOff val="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70D03A84-4464-464C-98D3-B7F4AD5C95D6}"/>
              </a:ext>
            </a:extLst>
          </p:cNvPr>
          <p:cNvSpPr/>
          <p:nvPr/>
        </p:nvSpPr>
        <p:spPr>
          <a:xfrm>
            <a:off x="6092952" y="0"/>
            <a:ext cx="60990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4458875-8B65-44E3-B92E-33A366152F6D}"/>
              </a:ext>
            </a:extLst>
          </p:cNvPr>
          <p:cNvPicPr>
            <a:picLocks noChangeAspect="1"/>
          </p:cNvPicPr>
          <p:nvPr/>
        </p:nvPicPr>
        <p:blipFill rotWithShape="1">
          <a:blip r:embed="rId3"/>
          <a:srcRect l="49950"/>
          <a:stretch/>
        </p:blipFill>
        <p:spPr>
          <a:xfrm>
            <a:off x="6092952" y="0"/>
            <a:ext cx="6099048" cy="6858000"/>
          </a:xfrm>
          <a:prstGeom prst="rect">
            <a:avLst/>
          </a:prstGeom>
        </p:spPr>
      </p:pic>
      <p:grpSp>
        <p:nvGrpSpPr>
          <p:cNvPr id="13" name="Group 12">
            <a:extLst>
              <a:ext uri="{FF2B5EF4-FFF2-40B4-BE49-F238E27FC236}">
                <a16:creationId xmlns:a16="http://schemas.microsoft.com/office/drawing/2014/main" id="{6E13BADB-0603-462B-9C02-8E22AF5FAFF6}"/>
              </a:ext>
            </a:extLst>
          </p:cNvPr>
          <p:cNvGrpSpPr/>
          <p:nvPr/>
        </p:nvGrpSpPr>
        <p:grpSpPr>
          <a:xfrm>
            <a:off x="334797" y="1932913"/>
            <a:ext cx="5424882" cy="4571948"/>
            <a:chOff x="334797" y="1932913"/>
            <a:chExt cx="5424882" cy="4571948"/>
          </a:xfrm>
        </p:grpSpPr>
        <p:sp>
          <p:nvSpPr>
            <p:cNvPr id="6" name="Rectangle 5">
              <a:extLst>
                <a:ext uri="{FF2B5EF4-FFF2-40B4-BE49-F238E27FC236}">
                  <a16:creationId xmlns:a16="http://schemas.microsoft.com/office/drawing/2014/main" id="{2E7C47C5-05B9-42DD-B2CB-76A2E2223F25}"/>
                </a:ext>
              </a:extLst>
            </p:cNvPr>
            <p:cNvSpPr/>
            <p:nvPr/>
          </p:nvSpPr>
          <p:spPr>
            <a:xfrm>
              <a:off x="334797" y="6104751"/>
              <a:ext cx="5424882"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panose="020B0502040204020203" pitchFamily="34" charset="0"/>
                  <a:ea typeface="+mn-ea"/>
                  <a:cs typeface="Segoe UI" panose="020B0502040204020203" pitchFamily="34" charset="0"/>
                </a:rPr>
                <a:t>IDC Worldwide Quarterly Converged Systems Tracker, Q1 2017</a:t>
              </a:r>
            </a:p>
            <a:p>
              <a:pPr lvl="0" algn="ctr">
                <a:defRPr/>
              </a:pPr>
              <a:r>
                <a:rPr lang="pl-PL" sz="1000">
                  <a:solidFill>
                    <a:prstClr val="black">
                      <a:lumMod val="50000"/>
                      <a:lumOff val="50000"/>
                    </a:prstClr>
                  </a:solidFill>
                  <a:latin typeface="Segoe UI" panose="020B0502040204020203" pitchFamily="34" charset="0"/>
                  <a:cs typeface="Segoe UI" panose="020B0502040204020203" pitchFamily="34" charset="0"/>
                </a:rPr>
                <a:t>https://thestack.com/data-centre/2017/06/26/hyperconverged-market-grows-64-over-2016/</a:t>
              </a:r>
              <a:endParaRPr kumimoji="0" lang="en-US" sz="1000" b="0" i="0" u="none" strike="noStrike" kern="1200" cap="none" spc="0" normalizeH="0" baseline="0" noProof="0">
                <a:ln>
                  <a:noFill/>
                </a:ln>
                <a:solidFill>
                  <a:prstClr val="black">
                    <a:lumMod val="50000"/>
                    <a:lumOff val="50000"/>
                  </a:prstClr>
                </a:solidFill>
                <a:effectLst/>
                <a:uLnTx/>
                <a:uFillTx/>
                <a:latin typeface="Segoe UI" panose="020B0502040204020203" pitchFamily="34" charset="0"/>
                <a:ea typeface="+mn-ea"/>
                <a:cs typeface="Segoe UI" panose="020B0502040204020203" pitchFamily="34" charset="0"/>
              </a:endParaRPr>
            </a:p>
          </p:txBody>
        </p:sp>
        <p:sp>
          <p:nvSpPr>
            <p:cNvPr id="3" name="Rectangle 2">
              <a:extLst>
                <a:ext uri="{FF2B5EF4-FFF2-40B4-BE49-F238E27FC236}">
                  <a16:creationId xmlns:a16="http://schemas.microsoft.com/office/drawing/2014/main" id="{1C9F368A-DD9D-41C9-8B2D-08E52904724A}"/>
                </a:ext>
              </a:extLst>
            </p:cNvPr>
            <p:cNvSpPr/>
            <p:nvPr/>
          </p:nvSpPr>
          <p:spPr>
            <a:xfrm>
              <a:off x="2544536" y="4524978"/>
              <a:ext cx="100540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In 2017</a:t>
              </a:r>
              <a:endParaRPr kumimoji="0" lang="en-US" sz="2000" b="0" i="0" u="none" strike="noStrike" kern="1200" cap="none" spc="0" normalizeH="0" baseline="0" noProof="0">
                <a:ln>
                  <a:noFill/>
                </a:ln>
                <a:solidFill>
                  <a:prstClr val="white">
                    <a:lumMod val="75000"/>
                  </a:prstClr>
                </a:solidFill>
                <a:effectLst/>
                <a:uLnTx/>
                <a:uFillTx/>
                <a:latin typeface="Segoe UI Semibold" panose="020B0702040204020203" pitchFamily="34" charset="0"/>
                <a:ea typeface="+mn-ea"/>
                <a:cs typeface="Segoe UI Semibold" panose="020B0702040204020203" pitchFamily="34" charset="0"/>
              </a:endParaRPr>
            </a:p>
          </p:txBody>
        </p:sp>
        <p:sp>
          <p:nvSpPr>
            <p:cNvPr id="26" name="Rectangle 25">
              <a:extLst>
                <a:ext uri="{FF2B5EF4-FFF2-40B4-BE49-F238E27FC236}">
                  <a16:creationId xmlns:a16="http://schemas.microsoft.com/office/drawing/2014/main" id="{69356575-7E51-4D1A-A903-1705DF805DA5}"/>
                </a:ext>
              </a:extLst>
            </p:cNvPr>
            <p:cNvSpPr/>
            <p:nvPr/>
          </p:nvSpPr>
          <p:spPr>
            <a:xfrm>
              <a:off x="916687" y="1932913"/>
              <a:ext cx="4261103" cy="22467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HCI Adoption YoY</a:t>
              </a:r>
            </a:p>
          </p:txBody>
        </p:sp>
      </p:grpSp>
      <p:grpSp>
        <p:nvGrpSpPr>
          <p:cNvPr id="9" name="Group 8">
            <a:extLst>
              <a:ext uri="{FF2B5EF4-FFF2-40B4-BE49-F238E27FC236}">
                <a16:creationId xmlns:a16="http://schemas.microsoft.com/office/drawing/2014/main" id="{E3D65EE7-B190-4F2A-82B7-08054AE84FFE}"/>
              </a:ext>
            </a:extLst>
          </p:cNvPr>
          <p:cNvGrpSpPr/>
          <p:nvPr/>
        </p:nvGrpSpPr>
        <p:grpSpPr>
          <a:xfrm>
            <a:off x="7681179" y="1932913"/>
            <a:ext cx="2922595" cy="4571948"/>
            <a:chOff x="7681179" y="1932913"/>
            <a:chExt cx="2922595" cy="4571948"/>
          </a:xfrm>
        </p:grpSpPr>
        <p:sp>
          <p:nvSpPr>
            <p:cNvPr id="10" name="Rectangle 9">
              <a:extLst>
                <a:ext uri="{FF2B5EF4-FFF2-40B4-BE49-F238E27FC236}">
                  <a16:creationId xmlns:a16="http://schemas.microsoft.com/office/drawing/2014/main" id="{50B2F13D-BF01-415E-A9BB-038476F2D321}"/>
                </a:ext>
              </a:extLst>
            </p:cNvPr>
            <p:cNvSpPr/>
            <p:nvPr/>
          </p:nvSpPr>
          <p:spPr>
            <a:xfrm>
              <a:off x="7681179" y="6104751"/>
              <a:ext cx="2922595" cy="400110"/>
            </a:xfrm>
            <a:prstGeom prst="rect">
              <a:avLst/>
            </a:prstGeom>
          </p:spPr>
          <p:txBody>
            <a:bodyPr wrap="none">
              <a:spAutoFit/>
            </a:bodyPr>
            <a:lstStyle/>
            <a:p>
              <a:pPr lvl="0" algn="ctr">
                <a:defRPr/>
              </a:pPr>
              <a:r>
                <a:rPr lang="en-US" sz="1000">
                  <a:solidFill>
                    <a:prstClr val="black">
                      <a:lumMod val="50000"/>
                      <a:lumOff val="50000"/>
                    </a:prstClr>
                  </a:solidFill>
                  <a:latin typeface="Segoe UI" panose="020B0502040204020203" pitchFamily="34" charset="0"/>
                  <a:cs typeface="Segoe UI" panose="020B0502040204020203" pitchFamily="34" charset="0"/>
                </a:rPr>
                <a:t>Gartner Press Release</a:t>
              </a:r>
            </a:p>
            <a:p>
              <a:pPr lvl="0" algn="ctr">
                <a:defRPr/>
              </a:pPr>
              <a:r>
                <a:rPr lang="en-US" sz="1000">
                  <a:solidFill>
                    <a:prstClr val="black">
                      <a:lumMod val="50000"/>
                      <a:lumOff val="50000"/>
                    </a:prstClr>
                  </a:solidFill>
                  <a:latin typeface="Segoe UI" panose="020B0502040204020203" pitchFamily="34" charset="0"/>
                  <a:cs typeface="Segoe UI" panose="020B0502040204020203" pitchFamily="34" charset="0"/>
                </a:rPr>
                <a:t>https://www.gartner.com/newsroom/id/3308017</a:t>
              </a:r>
            </a:p>
          </p:txBody>
        </p:sp>
        <p:sp>
          <p:nvSpPr>
            <p:cNvPr id="11" name="Rectangle 10">
              <a:extLst>
                <a:ext uri="{FF2B5EF4-FFF2-40B4-BE49-F238E27FC236}">
                  <a16:creationId xmlns:a16="http://schemas.microsoft.com/office/drawing/2014/main" id="{80191C50-C758-4224-8FD4-A33D775F30EA}"/>
                </a:ext>
              </a:extLst>
            </p:cNvPr>
            <p:cNvSpPr/>
            <p:nvPr/>
          </p:nvSpPr>
          <p:spPr>
            <a:xfrm>
              <a:off x="8606913" y="4524978"/>
              <a:ext cx="107112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By 2019</a:t>
              </a:r>
            </a:p>
          </p:txBody>
        </p:sp>
        <p:sp>
          <p:nvSpPr>
            <p:cNvPr id="12" name="Rectangle 11">
              <a:extLst>
                <a:ext uri="{FF2B5EF4-FFF2-40B4-BE49-F238E27FC236}">
                  <a16:creationId xmlns:a16="http://schemas.microsoft.com/office/drawing/2014/main" id="{8058BB6C-6286-4781-815B-FD4CA0B46772}"/>
                </a:ext>
              </a:extLst>
            </p:cNvPr>
            <p:cNvSpPr/>
            <p:nvPr/>
          </p:nvSpPr>
          <p:spPr>
            <a:xfrm>
              <a:off x="7730872" y="1932913"/>
              <a:ext cx="2823209" cy="22467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$5B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Market Size</a:t>
              </a:r>
            </a:p>
          </p:txBody>
        </p:sp>
      </p:grpSp>
    </p:spTree>
    <p:extLst>
      <p:ext uri="{BB962C8B-B14F-4D97-AF65-F5344CB8AC3E}">
        <p14:creationId xmlns:p14="http://schemas.microsoft.com/office/powerpoint/2010/main" val="2725732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49EEB8F-5BD5-4AF3-A9A5-300CBB3C69FC}"/>
              </a:ext>
            </a:extLst>
          </p:cNvPr>
          <p:cNvSpPr txBox="1">
            <a:spLocks/>
          </p:cNvSpPr>
          <p:nvPr/>
        </p:nvSpPr>
        <p:spPr>
          <a:xfrm>
            <a:off x="0" y="2567226"/>
            <a:ext cx="5266626" cy="172354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4000"/>
              <a:t>Two servers</a:t>
            </a:r>
          </a:p>
          <a:p>
            <a:pPr algn="ctr"/>
            <a:endParaRPr lang="en-US" sz="2400">
              <a:solidFill>
                <a:schemeClr val="tx1">
                  <a:lumMod val="50000"/>
                  <a:lumOff val="50000"/>
                </a:schemeClr>
              </a:solidFill>
              <a:latin typeface="Segoe UI Semilight" panose="020B0402040204020203" pitchFamily="34" charset="0"/>
              <a:cs typeface="Segoe UI Semilight" panose="020B0402040204020203" pitchFamily="34" charset="0"/>
            </a:endParaRPr>
          </a:p>
          <a:p>
            <a:pPr algn="ctr"/>
            <a:r>
              <a:rPr lang="en-US" sz="2400">
                <a:solidFill>
                  <a:schemeClr val="tx1">
                    <a:lumMod val="50000"/>
                    <a:lumOff val="50000"/>
                  </a:schemeClr>
                </a:solidFill>
                <a:latin typeface="Segoe UI Semilight" panose="020B0402040204020203" pitchFamily="34" charset="0"/>
                <a:cs typeface="Segoe UI Semilight" panose="020B0402040204020203" pitchFamily="34" charset="0"/>
              </a:rPr>
              <a:t>Full-featured, cost-effective,</a:t>
            </a:r>
            <a:br>
              <a:rPr lang="en-US" sz="2400">
                <a:solidFill>
                  <a:schemeClr val="tx1">
                    <a:lumMod val="50000"/>
                    <a:lumOff val="50000"/>
                  </a:schemeClr>
                </a:solidFill>
                <a:latin typeface="Segoe UI Semilight" panose="020B0402040204020203" pitchFamily="34" charset="0"/>
                <a:cs typeface="Segoe UI Semilight" panose="020B0402040204020203" pitchFamily="34" charset="0"/>
              </a:rPr>
            </a:br>
            <a:r>
              <a:rPr lang="en-US" sz="2400">
                <a:solidFill>
                  <a:schemeClr val="tx1">
                    <a:lumMod val="50000"/>
                    <a:lumOff val="50000"/>
                  </a:schemeClr>
                </a:solidFill>
                <a:latin typeface="Segoe UI Semilight" panose="020B0402040204020203" pitchFamily="34" charset="0"/>
                <a:cs typeface="Segoe UI Semilight" panose="020B0402040204020203" pitchFamily="34" charset="0"/>
              </a:rPr>
              <a:t>surprisingly popular</a:t>
            </a:r>
          </a:p>
        </p:txBody>
      </p:sp>
      <p:pic>
        <p:nvPicPr>
          <p:cNvPr id="16" name="Picture 15">
            <a:extLst>
              <a:ext uri="{FF2B5EF4-FFF2-40B4-BE49-F238E27FC236}">
                <a16:creationId xmlns:a16="http://schemas.microsoft.com/office/drawing/2014/main" id="{E0B9957D-C487-40BC-A405-2D56D6DC0353}"/>
              </a:ext>
            </a:extLst>
          </p:cNvPr>
          <p:cNvPicPr>
            <a:picLocks noChangeAspect="1"/>
          </p:cNvPicPr>
          <p:nvPr/>
        </p:nvPicPr>
        <p:blipFill rotWithShape="1">
          <a:blip r:embed="rId2">
            <a:extLst>
              <a:ext uri="{28A0092B-C50C-407E-A947-70E740481C1C}">
                <a14:useLocalDpi xmlns:a14="http://schemas.microsoft.com/office/drawing/2010/main" val="0"/>
              </a:ext>
            </a:extLst>
          </a:blip>
          <a:srcRect l="5792" r="18473"/>
          <a:stretch/>
        </p:blipFill>
        <p:spPr>
          <a:xfrm>
            <a:off x="5266626" y="0"/>
            <a:ext cx="6925374" cy="6858000"/>
          </a:xfrm>
          <a:prstGeom prst="rect">
            <a:avLst/>
          </a:prstGeom>
        </p:spPr>
      </p:pic>
    </p:spTree>
    <p:extLst>
      <p:ext uri="{BB962C8B-B14F-4D97-AF65-F5344CB8AC3E}">
        <p14:creationId xmlns:p14="http://schemas.microsoft.com/office/powerpoint/2010/main" val="780499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a:xfrm>
            <a:off x="586740" y="7525817"/>
            <a:ext cx="11018520" cy="923330"/>
          </a:xfrm>
        </p:spPr>
        <p:txBody>
          <a:bodyPr/>
          <a:lstStyle/>
          <a:p>
            <a:pPr algn="ctr"/>
            <a:r>
              <a:rPr lang="en-US" sz="3000">
                <a:solidFill>
                  <a:srgbClr val="114B2B"/>
                </a:solidFill>
              </a:rPr>
              <a:t>Quorum </a:t>
            </a:r>
            <a:r>
              <a:rPr lang="en-US" sz="3000" u="sng">
                <a:solidFill>
                  <a:srgbClr val="114B2B"/>
                </a:solidFill>
              </a:rPr>
              <a:t>without</a:t>
            </a:r>
            <a:r>
              <a:rPr lang="en-US" sz="3000">
                <a:solidFill>
                  <a:srgbClr val="114B2B"/>
                </a:solidFill>
              </a:rPr>
              <a:t> another server or virtual machine, </a:t>
            </a:r>
            <a:r>
              <a:rPr lang="en-US" sz="3000" u="sng">
                <a:solidFill>
                  <a:srgbClr val="114B2B"/>
                </a:solidFill>
              </a:rPr>
              <a:t>without</a:t>
            </a:r>
            <a:r>
              <a:rPr lang="en-US" sz="3000">
                <a:solidFill>
                  <a:srgbClr val="114B2B"/>
                </a:solidFill>
              </a:rPr>
              <a:t> Internet, and even </a:t>
            </a:r>
            <a:r>
              <a:rPr lang="en-US" sz="3000" u="sng">
                <a:solidFill>
                  <a:srgbClr val="114B2B"/>
                </a:solidFill>
              </a:rPr>
              <a:t>without</a:t>
            </a:r>
            <a:r>
              <a:rPr lang="en-US" sz="3000">
                <a:solidFill>
                  <a:srgbClr val="114B2B"/>
                </a:solidFill>
              </a:rPr>
              <a:t> Active Directory, for under $5.</a:t>
            </a:r>
          </a:p>
        </p:txBody>
      </p:sp>
      <p:sp>
        <p:nvSpPr>
          <p:cNvPr id="28" name="Title 16">
            <a:extLst>
              <a:ext uri="{FF2B5EF4-FFF2-40B4-BE49-F238E27FC236}">
                <a16:creationId xmlns:a16="http://schemas.microsoft.com/office/drawing/2014/main" id="{76BB82D4-41BC-4323-A957-98AD07CDAC28}"/>
              </a:ext>
            </a:extLst>
          </p:cNvPr>
          <p:cNvSpPr txBox="1">
            <a:spLocks/>
          </p:cNvSpPr>
          <p:nvPr/>
        </p:nvSpPr>
        <p:spPr>
          <a:xfrm>
            <a:off x="586740" y="2736503"/>
            <a:ext cx="11018520" cy="1384995"/>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3000" i="1">
                <a:solidFill>
                  <a:schemeClr val="bg1"/>
                </a:solidFill>
                <a:latin typeface="Segoe UI Semilight" panose="020B0402040204020203" pitchFamily="34" charset="0"/>
                <a:cs typeface="Segoe UI Semilight" panose="020B0402040204020203" pitchFamily="34" charset="0"/>
              </a:rPr>
              <a:t>introducing</a:t>
            </a:r>
            <a:br>
              <a:rPr lang="en-US" i="1">
                <a:solidFill>
                  <a:schemeClr val="bg1"/>
                </a:solidFill>
                <a:latin typeface="+mn-lt"/>
              </a:rPr>
            </a:br>
            <a:r>
              <a:rPr lang="en-US" sz="6000" b="1">
                <a:solidFill>
                  <a:schemeClr val="bg1"/>
                </a:solidFill>
                <a:latin typeface="+mn-lt"/>
              </a:rPr>
              <a:t>TRUE TWO-NODE</a:t>
            </a:r>
            <a:endParaRPr lang="en-US" sz="3000">
              <a:solidFill>
                <a:srgbClr val="114B2B"/>
              </a:solidFill>
            </a:endParaRPr>
          </a:p>
        </p:txBody>
      </p:sp>
      <p:grpSp>
        <p:nvGrpSpPr>
          <p:cNvPr id="30" name="Group 29">
            <a:extLst>
              <a:ext uri="{FF2B5EF4-FFF2-40B4-BE49-F238E27FC236}">
                <a16:creationId xmlns:a16="http://schemas.microsoft.com/office/drawing/2014/main" id="{8ED8F36C-92DF-4EC3-AB6C-E1396C60ED41}"/>
              </a:ext>
            </a:extLst>
          </p:cNvPr>
          <p:cNvGrpSpPr/>
          <p:nvPr/>
        </p:nvGrpSpPr>
        <p:grpSpPr>
          <a:xfrm rot="20700000">
            <a:off x="4499706" y="9489574"/>
            <a:ext cx="2766122" cy="1163949"/>
            <a:chOff x="3935983" y="4304907"/>
            <a:chExt cx="3781168" cy="1591067"/>
          </a:xfrm>
        </p:grpSpPr>
        <p:sp>
          <p:nvSpPr>
            <p:cNvPr id="34" name="Rectangle: Rounded Corners 33">
              <a:extLst>
                <a:ext uri="{FF2B5EF4-FFF2-40B4-BE49-F238E27FC236}">
                  <a16:creationId xmlns:a16="http://schemas.microsoft.com/office/drawing/2014/main" id="{0B5996B3-CB94-4DCB-B0F3-16AF632B23C5}"/>
                </a:ext>
              </a:extLst>
            </p:cNvPr>
            <p:cNvSpPr/>
            <p:nvPr/>
          </p:nvSpPr>
          <p:spPr>
            <a:xfrm>
              <a:off x="4535017" y="4304907"/>
              <a:ext cx="3182134" cy="1591067"/>
            </a:xfrm>
            <a:prstGeom prst="roundRect">
              <a:avLst/>
            </a:prstGeom>
            <a:solidFill>
              <a:schemeClr val="bg1"/>
            </a:solidFill>
            <a:ln w="76200">
              <a:solidFill>
                <a:srgbClr val="097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97F3F"/>
                  </a:solidFill>
                  <a:effectLst/>
                  <a:uLnTx/>
                  <a:uFillTx/>
                  <a:latin typeface="Segoe UI Semibold" panose="020B0702040204020203" pitchFamily="34" charset="0"/>
                  <a:ea typeface="+mn-ea"/>
                  <a:cs typeface="Segoe UI Semibold" panose="020B0702040204020203" pitchFamily="34" charset="0"/>
                </a:rPr>
                <a:t>USB</a:t>
              </a:r>
            </a:p>
          </p:txBody>
        </p:sp>
        <p:sp>
          <p:nvSpPr>
            <p:cNvPr id="40" name="Rectangle 39">
              <a:extLst>
                <a:ext uri="{FF2B5EF4-FFF2-40B4-BE49-F238E27FC236}">
                  <a16:creationId xmlns:a16="http://schemas.microsoft.com/office/drawing/2014/main" id="{FC794B74-4463-4E02-93AE-E50E273639EC}"/>
                </a:ext>
              </a:extLst>
            </p:cNvPr>
            <p:cNvSpPr/>
            <p:nvPr/>
          </p:nvSpPr>
          <p:spPr>
            <a:xfrm>
              <a:off x="3935983" y="4734681"/>
              <a:ext cx="548638" cy="731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AD4B6068-1233-4532-8A2B-860D61DDE5A2}"/>
                </a:ext>
              </a:extLst>
            </p:cNvPr>
            <p:cNvSpPr/>
            <p:nvPr/>
          </p:nvSpPr>
          <p:spPr bwMode="auto">
            <a:xfrm>
              <a:off x="4118861" y="4872736"/>
              <a:ext cx="182880" cy="182880"/>
            </a:xfrm>
            <a:prstGeom prst="rect">
              <a:avLst/>
            </a:prstGeom>
            <a:solidFill>
              <a:srgbClr val="097F3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a:extLst>
                <a:ext uri="{FF2B5EF4-FFF2-40B4-BE49-F238E27FC236}">
                  <a16:creationId xmlns:a16="http://schemas.microsoft.com/office/drawing/2014/main" id="{833FC3D9-A4A9-4D54-B215-0D0ADA8A5D3E}"/>
                </a:ext>
              </a:extLst>
            </p:cNvPr>
            <p:cNvSpPr/>
            <p:nvPr/>
          </p:nvSpPr>
          <p:spPr bwMode="auto">
            <a:xfrm>
              <a:off x="4118861" y="5145264"/>
              <a:ext cx="182880" cy="182880"/>
            </a:xfrm>
            <a:prstGeom prst="rect">
              <a:avLst/>
            </a:prstGeom>
            <a:solidFill>
              <a:srgbClr val="097F3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003452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a:xfrm>
            <a:off x="586740" y="3862685"/>
            <a:ext cx="11018520" cy="923330"/>
          </a:xfrm>
        </p:spPr>
        <p:txBody>
          <a:bodyPr/>
          <a:lstStyle/>
          <a:p>
            <a:pPr algn="ctr"/>
            <a:r>
              <a:rPr lang="en-US" sz="3000">
                <a:solidFill>
                  <a:srgbClr val="114B2B"/>
                </a:solidFill>
              </a:rPr>
              <a:t>Quorum </a:t>
            </a:r>
            <a:r>
              <a:rPr lang="en-US" sz="3000" u="sng">
                <a:solidFill>
                  <a:srgbClr val="114B2B"/>
                </a:solidFill>
              </a:rPr>
              <a:t>without</a:t>
            </a:r>
            <a:r>
              <a:rPr lang="en-US" sz="3000">
                <a:solidFill>
                  <a:srgbClr val="114B2B"/>
                </a:solidFill>
              </a:rPr>
              <a:t> another server or virtual machine, </a:t>
            </a:r>
            <a:r>
              <a:rPr lang="en-US" sz="3000" u="sng">
                <a:solidFill>
                  <a:srgbClr val="114B2B"/>
                </a:solidFill>
              </a:rPr>
              <a:t>without</a:t>
            </a:r>
            <a:r>
              <a:rPr lang="en-US" sz="3000">
                <a:solidFill>
                  <a:srgbClr val="114B2B"/>
                </a:solidFill>
              </a:rPr>
              <a:t> Internet, and even </a:t>
            </a:r>
            <a:r>
              <a:rPr lang="en-US" sz="3000" u="sng">
                <a:solidFill>
                  <a:srgbClr val="114B2B"/>
                </a:solidFill>
              </a:rPr>
              <a:t>without</a:t>
            </a:r>
            <a:r>
              <a:rPr lang="en-US" sz="3000">
                <a:solidFill>
                  <a:srgbClr val="114B2B"/>
                </a:solidFill>
              </a:rPr>
              <a:t> Active Directory, for under $5.</a:t>
            </a:r>
          </a:p>
        </p:txBody>
      </p:sp>
      <p:sp>
        <p:nvSpPr>
          <p:cNvPr id="28" name="Title 16">
            <a:extLst>
              <a:ext uri="{FF2B5EF4-FFF2-40B4-BE49-F238E27FC236}">
                <a16:creationId xmlns:a16="http://schemas.microsoft.com/office/drawing/2014/main" id="{76BB82D4-41BC-4323-A957-98AD07CDAC28}"/>
              </a:ext>
            </a:extLst>
          </p:cNvPr>
          <p:cNvSpPr txBox="1">
            <a:spLocks/>
          </p:cNvSpPr>
          <p:nvPr/>
        </p:nvSpPr>
        <p:spPr>
          <a:xfrm>
            <a:off x="586740" y="2069750"/>
            <a:ext cx="11018520" cy="1384995"/>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3000" i="1">
                <a:solidFill>
                  <a:schemeClr val="bg1"/>
                </a:solidFill>
                <a:latin typeface="Segoe UI Semilight" panose="020B0402040204020203" pitchFamily="34" charset="0"/>
                <a:cs typeface="Segoe UI Semilight" panose="020B0402040204020203" pitchFamily="34" charset="0"/>
              </a:rPr>
              <a:t>introducing</a:t>
            </a:r>
            <a:br>
              <a:rPr lang="en-US" i="1">
                <a:solidFill>
                  <a:schemeClr val="bg1"/>
                </a:solidFill>
                <a:latin typeface="+mn-lt"/>
              </a:rPr>
            </a:br>
            <a:r>
              <a:rPr lang="en-US" sz="6000" b="1">
                <a:solidFill>
                  <a:schemeClr val="bg1"/>
                </a:solidFill>
                <a:latin typeface="+mn-lt"/>
              </a:rPr>
              <a:t>TRUE TWO-NODE</a:t>
            </a:r>
            <a:endParaRPr lang="en-US" sz="3000">
              <a:solidFill>
                <a:srgbClr val="114B2B"/>
              </a:solidFill>
            </a:endParaRPr>
          </a:p>
        </p:txBody>
      </p:sp>
      <p:grpSp>
        <p:nvGrpSpPr>
          <p:cNvPr id="26" name="Group 25">
            <a:extLst>
              <a:ext uri="{FF2B5EF4-FFF2-40B4-BE49-F238E27FC236}">
                <a16:creationId xmlns:a16="http://schemas.microsoft.com/office/drawing/2014/main" id="{BF54E992-09D5-4683-8FA7-898165C88E5C}"/>
              </a:ext>
            </a:extLst>
          </p:cNvPr>
          <p:cNvGrpSpPr/>
          <p:nvPr/>
        </p:nvGrpSpPr>
        <p:grpSpPr>
          <a:xfrm rot="20700000">
            <a:off x="4499707" y="7778762"/>
            <a:ext cx="2766122" cy="1163949"/>
            <a:chOff x="3935983" y="4304907"/>
            <a:chExt cx="3781168" cy="1591067"/>
          </a:xfrm>
        </p:grpSpPr>
        <p:sp>
          <p:nvSpPr>
            <p:cNvPr id="27" name="Rectangle: Rounded Corners 26">
              <a:extLst>
                <a:ext uri="{FF2B5EF4-FFF2-40B4-BE49-F238E27FC236}">
                  <a16:creationId xmlns:a16="http://schemas.microsoft.com/office/drawing/2014/main" id="{B745606A-56C1-4E4D-AD04-A56D0B57F678}"/>
                </a:ext>
              </a:extLst>
            </p:cNvPr>
            <p:cNvSpPr/>
            <p:nvPr/>
          </p:nvSpPr>
          <p:spPr>
            <a:xfrm>
              <a:off x="4535017" y="4304907"/>
              <a:ext cx="3182134" cy="1591067"/>
            </a:xfrm>
            <a:prstGeom prst="roundRect">
              <a:avLst/>
            </a:prstGeom>
            <a:solidFill>
              <a:schemeClr val="bg1"/>
            </a:solidFill>
            <a:ln w="76200">
              <a:solidFill>
                <a:srgbClr val="097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97F3F"/>
                  </a:solidFill>
                  <a:effectLst/>
                  <a:uLnTx/>
                  <a:uFillTx/>
                  <a:latin typeface="Segoe UI Semibold" panose="020B0702040204020203" pitchFamily="34" charset="0"/>
                  <a:ea typeface="+mn-ea"/>
                  <a:cs typeface="Segoe UI Semibold" panose="020B0702040204020203" pitchFamily="34" charset="0"/>
                </a:rPr>
                <a:t>USB</a:t>
              </a:r>
            </a:p>
          </p:txBody>
        </p:sp>
        <p:sp>
          <p:nvSpPr>
            <p:cNvPr id="29" name="Rectangle 28">
              <a:extLst>
                <a:ext uri="{FF2B5EF4-FFF2-40B4-BE49-F238E27FC236}">
                  <a16:creationId xmlns:a16="http://schemas.microsoft.com/office/drawing/2014/main" id="{FF48706F-809E-42D2-A171-E83C232E4C7E}"/>
                </a:ext>
              </a:extLst>
            </p:cNvPr>
            <p:cNvSpPr/>
            <p:nvPr/>
          </p:nvSpPr>
          <p:spPr>
            <a:xfrm>
              <a:off x="3935983" y="4734681"/>
              <a:ext cx="548638" cy="731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E6BB65C-2D0A-4BA3-8851-874C6533217D}"/>
                </a:ext>
              </a:extLst>
            </p:cNvPr>
            <p:cNvSpPr/>
            <p:nvPr/>
          </p:nvSpPr>
          <p:spPr bwMode="auto">
            <a:xfrm>
              <a:off x="4118861" y="4872736"/>
              <a:ext cx="182880" cy="182880"/>
            </a:xfrm>
            <a:prstGeom prst="rect">
              <a:avLst/>
            </a:prstGeom>
            <a:solidFill>
              <a:srgbClr val="097F3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a:extLst>
                <a:ext uri="{FF2B5EF4-FFF2-40B4-BE49-F238E27FC236}">
                  <a16:creationId xmlns:a16="http://schemas.microsoft.com/office/drawing/2014/main" id="{463A6E57-9A3F-4299-8BCC-C6859B203655}"/>
                </a:ext>
              </a:extLst>
            </p:cNvPr>
            <p:cNvSpPr/>
            <p:nvPr/>
          </p:nvSpPr>
          <p:spPr bwMode="auto">
            <a:xfrm>
              <a:off x="4118861" y="5145264"/>
              <a:ext cx="182880" cy="182880"/>
            </a:xfrm>
            <a:prstGeom prst="rect">
              <a:avLst/>
            </a:prstGeom>
            <a:solidFill>
              <a:srgbClr val="097F3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0865810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a:xfrm>
            <a:off x="586740" y="2967335"/>
            <a:ext cx="11018520" cy="923330"/>
          </a:xfrm>
        </p:spPr>
        <p:txBody>
          <a:bodyPr/>
          <a:lstStyle/>
          <a:p>
            <a:pPr algn="ctr"/>
            <a:r>
              <a:rPr lang="en-US" sz="3000">
                <a:solidFill>
                  <a:srgbClr val="114B2B"/>
                </a:solidFill>
              </a:rPr>
              <a:t>Quorum </a:t>
            </a:r>
            <a:r>
              <a:rPr lang="en-US" sz="3000" u="sng">
                <a:solidFill>
                  <a:srgbClr val="114B2B"/>
                </a:solidFill>
              </a:rPr>
              <a:t>without</a:t>
            </a:r>
            <a:r>
              <a:rPr lang="en-US" sz="3000">
                <a:solidFill>
                  <a:srgbClr val="114B2B"/>
                </a:solidFill>
              </a:rPr>
              <a:t> another server or virtual machine, </a:t>
            </a:r>
            <a:r>
              <a:rPr lang="en-US" sz="3000" u="sng">
                <a:solidFill>
                  <a:srgbClr val="114B2B"/>
                </a:solidFill>
              </a:rPr>
              <a:t>without</a:t>
            </a:r>
            <a:r>
              <a:rPr lang="en-US" sz="3000">
                <a:solidFill>
                  <a:srgbClr val="114B2B"/>
                </a:solidFill>
              </a:rPr>
              <a:t> Internet, and even </a:t>
            </a:r>
            <a:r>
              <a:rPr lang="en-US" sz="3000" u="sng">
                <a:solidFill>
                  <a:srgbClr val="114B2B"/>
                </a:solidFill>
              </a:rPr>
              <a:t>without</a:t>
            </a:r>
            <a:r>
              <a:rPr lang="en-US" sz="3000">
                <a:solidFill>
                  <a:srgbClr val="114B2B"/>
                </a:solidFill>
              </a:rPr>
              <a:t> Active Directory, for under $5.</a:t>
            </a:r>
          </a:p>
        </p:txBody>
      </p:sp>
      <p:grpSp>
        <p:nvGrpSpPr>
          <p:cNvPr id="15" name="Group 14">
            <a:extLst>
              <a:ext uri="{FF2B5EF4-FFF2-40B4-BE49-F238E27FC236}">
                <a16:creationId xmlns:a16="http://schemas.microsoft.com/office/drawing/2014/main" id="{7AE6E0EE-5F00-4E9F-8EC7-2261C741632B}"/>
              </a:ext>
            </a:extLst>
          </p:cNvPr>
          <p:cNvGrpSpPr/>
          <p:nvPr/>
        </p:nvGrpSpPr>
        <p:grpSpPr>
          <a:xfrm>
            <a:off x="10520055" y="322719"/>
            <a:ext cx="1371600" cy="1107037"/>
            <a:chOff x="10520055" y="322719"/>
            <a:chExt cx="1371600" cy="1107037"/>
          </a:xfrm>
        </p:grpSpPr>
        <p:grpSp>
          <p:nvGrpSpPr>
            <p:cNvPr id="16" name="Group 15">
              <a:extLst>
                <a:ext uri="{FF2B5EF4-FFF2-40B4-BE49-F238E27FC236}">
                  <a16:creationId xmlns:a16="http://schemas.microsoft.com/office/drawing/2014/main" id="{CAA73969-1CAC-44E6-8981-9FB9457C74E1}"/>
                </a:ext>
              </a:extLst>
            </p:cNvPr>
            <p:cNvGrpSpPr/>
            <p:nvPr/>
          </p:nvGrpSpPr>
          <p:grpSpPr>
            <a:xfrm>
              <a:off x="10520055" y="322719"/>
              <a:ext cx="1371600" cy="822960"/>
              <a:chOff x="8478996" y="703457"/>
              <a:chExt cx="1371600" cy="822960"/>
            </a:xfrm>
          </p:grpSpPr>
          <p:sp>
            <p:nvSpPr>
              <p:cNvPr id="19" name="Rectangle 18">
                <a:extLst>
                  <a:ext uri="{FF2B5EF4-FFF2-40B4-BE49-F238E27FC236}">
                    <a16:creationId xmlns:a16="http://schemas.microsoft.com/office/drawing/2014/main" id="{7C5D2310-FF14-4D0D-B0E4-1B724EE24138}"/>
                  </a:ext>
                </a:extLst>
              </p:cNvPr>
              <p:cNvSpPr/>
              <p:nvPr/>
            </p:nvSpPr>
            <p:spPr bwMode="auto">
              <a:xfrm>
                <a:off x="8478996" y="703457"/>
                <a:ext cx="1371600" cy="822960"/>
              </a:xfrm>
              <a:prstGeom prst="rect">
                <a:avLst/>
              </a:prstGeom>
              <a:solidFill>
                <a:srgbClr val="097F3F"/>
              </a:solidFill>
              <a:ln>
                <a:noFill/>
                <a:headEnd type="none" w="med" len="med"/>
                <a:tailEnd type="none" w="med" len="med"/>
              </a:ln>
              <a:effectLst>
                <a:outerShdw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19">
                <a:extLst>
                  <a:ext uri="{FF2B5EF4-FFF2-40B4-BE49-F238E27FC236}">
                    <a16:creationId xmlns:a16="http://schemas.microsoft.com/office/drawing/2014/main" id="{36ABFB53-5132-4AFF-ACAF-20F00FBA012B}"/>
                  </a:ext>
                </a:extLst>
              </p:cNvPr>
              <p:cNvGrpSpPr/>
              <p:nvPr/>
            </p:nvGrpSpPr>
            <p:grpSpPr>
              <a:xfrm>
                <a:off x="8709543" y="865638"/>
                <a:ext cx="910506" cy="498598"/>
                <a:chOff x="8709543" y="861906"/>
                <a:chExt cx="910506" cy="498598"/>
              </a:xfrm>
            </p:grpSpPr>
            <p:pic>
              <p:nvPicPr>
                <p:cNvPr id="21" name="Picture 20">
                  <a:extLst>
                    <a:ext uri="{FF2B5EF4-FFF2-40B4-BE49-F238E27FC236}">
                      <a16:creationId xmlns:a16="http://schemas.microsoft.com/office/drawing/2014/main" id="{19A9988F-8B19-41D4-9555-049699B64E36}"/>
                    </a:ext>
                  </a:extLst>
                </p:cNvPr>
                <p:cNvPicPr>
                  <a:picLocks noChangeAspect="1"/>
                </p:cNvPicPr>
                <p:nvPr/>
              </p:nvPicPr>
              <p:blipFill>
                <a:blip r:embed="rId3"/>
                <a:stretch>
                  <a:fillRect/>
                </a:stretch>
              </p:blipFill>
              <p:spPr>
                <a:xfrm>
                  <a:off x="8709543" y="1069455"/>
                  <a:ext cx="274320" cy="274320"/>
                </a:xfrm>
                <a:prstGeom prst="rect">
                  <a:avLst/>
                </a:prstGeom>
              </p:spPr>
            </p:pic>
            <p:sp>
              <p:nvSpPr>
                <p:cNvPr id="22" name="TextBox 21">
                  <a:extLst>
                    <a:ext uri="{FF2B5EF4-FFF2-40B4-BE49-F238E27FC236}">
                      <a16:creationId xmlns:a16="http://schemas.microsoft.com/office/drawing/2014/main" id="{51E0A6A7-2CD6-43BE-8870-F6465C00CF21}"/>
                    </a:ext>
                  </a:extLst>
                </p:cNvPr>
                <p:cNvSpPr txBox="1"/>
                <p:nvPr/>
              </p:nvSpPr>
              <p:spPr>
                <a:xfrm>
                  <a:off x="8709543" y="861906"/>
                  <a:ext cx="910506" cy="153888"/>
                </a:xfrm>
                <a:prstGeom prst="rect">
                  <a:avLst/>
                </a:prstGeom>
                <a:noFill/>
              </p:spPr>
              <p:txBody>
                <a:bodyPr wrap="none" lIns="0" tIns="0" rIns="0" bIns="0" rtlCol="0">
                  <a:spAutoFit/>
                </a:bodyPr>
                <a:lstStyle/>
                <a:p>
                  <a:pPr algn="l"/>
                  <a:r>
                    <a:rPr lang="en-US" sz="1000">
                      <a:solidFill>
                        <a:schemeClr val="bg1"/>
                      </a:solidFill>
                    </a:rPr>
                    <a:t>Windows Server</a:t>
                  </a:r>
                </a:p>
              </p:txBody>
            </p:sp>
            <p:sp>
              <p:nvSpPr>
                <p:cNvPr id="23" name="TextBox 22">
                  <a:extLst>
                    <a:ext uri="{FF2B5EF4-FFF2-40B4-BE49-F238E27FC236}">
                      <a16:creationId xmlns:a16="http://schemas.microsoft.com/office/drawing/2014/main" id="{5AF52EDB-28A2-41E7-A2E8-51778D124AFB}"/>
                    </a:ext>
                  </a:extLst>
                </p:cNvPr>
                <p:cNvSpPr txBox="1"/>
                <p:nvPr/>
              </p:nvSpPr>
              <p:spPr>
                <a:xfrm>
                  <a:off x="9089455" y="1052727"/>
                  <a:ext cx="530594" cy="307777"/>
                </a:xfrm>
                <a:prstGeom prst="rect">
                  <a:avLst/>
                </a:prstGeom>
                <a:noFill/>
              </p:spPr>
              <p:txBody>
                <a:bodyPr wrap="none" lIns="0" tIns="0" rIns="0" bIns="0" rtlCol="0">
                  <a:spAutoFit/>
                </a:bodyPr>
                <a:lstStyle/>
                <a:p>
                  <a:pPr algn="l"/>
                  <a:r>
                    <a:rPr lang="en-US" sz="2000">
                      <a:solidFill>
                        <a:schemeClr val="bg1"/>
                      </a:solidFill>
                      <a:latin typeface="+mj-lt"/>
                    </a:rPr>
                    <a:t>2019</a:t>
                  </a:r>
                </a:p>
              </p:txBody>
            </p:sp>
          </p:grpSp>
        </p:grpSp>
        <p:sp>
          <p:nvSpPr>
            <p:cNvPr id="18" name="TextBox 17">
              <a:extLst>
                <a:ext uri="{FF2B5EF4-FFF2-40B4-BE49-F238E27FC236}">
                  <a16:creationId xmlns:a16="http://schemas.microsoft.com/office/drawing/2014/main" id="{869B0299-2830-4BDD-B7B1-F263905B3502}"/>
                </a:ext>
              </a:extLst>
            </p:cNvPr>
            <p:cNvSpPr txBox="1"/>
            <p:nvPr/>
          </p:nvSpPr>
          <p:spPr>
            <a:xfrm>
              <a:off x="10782662" y="1275868"/>
              <a:ext cx="846386" cy="153888"/>
            </a:xfrm>
            <a:prstGeom prst="rect">
              <a:avLst/>
            </a:prstGeom>
            <a:noFill/>
          </p:spPr>
          <p:txBody>
            <a:bodyPr wrap="none" lIns="0" tIns="0" rIns="0" bIns="0" rtlCol="0">
              <a:spAutoFit/>
            </a:bodyPr>
            <a:lstStyle/>
            <a:p>
              <a:pPr algn="l"/>
              <a:r>
                <a:rPr lang="en-US" sz="1000">
                  <a:solidFill>
                    <a:srgbClr val="097F3F"/>
                  </a:solidFill>
                </a:rPr>
                <a:t>Applies only to</a:t>
              </a:r>
            </a:p>
          </p:txBody>
        </p:sp>
      </p:grpSp>
      <p:grpSp>
        <p:nvGrpSpPr>
          <p:cNvPr id="2" name="Group 1">
            <a:extLst>
              <a:ext uri="{FF2B5EF4-FFF2-40B4-BE49-F238E27FC236}">
                <a16:creationId xmlns:a16="http://schemas.microsoft.com/office/drawing/2014/main" id="{331186B1-0D80-4A49-9709-90C5BC60C402}"/>
              </a:ext>
            </a:extLst>
          </p:cNvPr>
          <p:cNvGrpSpPr/>
          <p:nvPr/>
        </p:nvGrpSpPr>
        <p:grpSpPr>
          <a:xfrm rot="20700000">
            <a:off x="4499706" y="4770088"/>
            <a:ext cx="2766122" cy="1163949"/>
            <a:chOff x="3935983" y="4304907"/>
            <a:chExt cx="3781168" cy="1591067"/>
          </a:xfrm>
        </p:grpSpPr>
        <p:sp>
          <p:nvSpPr>
            <p:cNvPr id="4" name="Rectangle: Rounded Corners 3">
              <a:extLst>
                <a:ext uri="{FF2B5EF4-FFF2-40B4-BE49-F238E27FC236}">
                  <a16:creationId xmlns:a16="http://schemas.microsoft.com/office/drawing/2014/main" id="{A6A5F650-3D6B-40D4-99E8-976C660FE0E0}"/>
                </a:ext>
              </a:extLst>
            </p:cNvPr>
            <p:cNvSpPr/>
            <p:nvPr/>
          </p:nvSpPr>
          <p:spPr>
            <a:xfrm>
              <a:off x="4535017" y="4304907"/>
              <a:ext cx="3182134" cy="1591067"/>
            </a:xfrm>
            <a:prstGeom prst="roundRect">
              <a:avLst/>
            </a:prstGeom>
            <a:solidFill>
              <a:schemeClr val="bg1"/>
            </a:solidFill>
            <a:ln w="76200">
              <a:solidFill>
                <a:srgbClr val="097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97F3F"/>
                  </a:solidFill>
                  <a:effectLst/>
                  <a:uLnTx/>
                  <a:uFillTx/>
                  <a:latin typeface="Segoe UI Semibold" panose="020B0702040204020203" pitchFamily="34" charset="0"/>
                  <a:ea typeface="+mn-ea"/>
                  <a:cs typeface="Segoe UI Semibold" panose="020B0702040204020203" pitchFamily="34" charset="0"/>
                </a:rPr>
                <a:t>USB</a:t>
              </a:r>
            </a:p>
          </p:txBody>
        </p:sp>
        <p:sp>
          <p:nvSpPr>
            <p:cNvPr id="5" name="Rectangle 4">
              <a:extLst>
                <a:ext uri="{FF2B5EF4-FFF2-40B4-BE49-F238E27FC236}">
                  <a16:creationId xmlns:a16="http://schemas.microsoft.com/office/drawing/2014/main" id="{BA93B411-C199-40FE-8FE9-7FDF7E951CC1}"/>
                </a:ext>
              </a:extLst>
            </p:cNvPr>
            <p:cNvSpPr/>
            <p:nvPr/>
          </p:nvSpPr>
          <p:spPr>
            <a:xfrm>
              <a:off x="3935983" y="4734681"/>
              <a:ext cx="548638" cy="731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242B0C4-C516-489A-B962-EE4CE79F3BAD}"/>
                </a:ext>
              </a:extLst>
            </p:cNvPr>
            <p:cNvSpPr/>
            <p:nvPr/>
          </p:nvSpPr>
          <p:spPr bwMode="auto">
            <a:xfrm>
              <a:off x="4118861" y="4872736"/>
              <a:ext cx="182880" cy="182880"/>
            </a:xfrm>
            <a:prstGeom prst="rect">
              <a:avLst/>
            </a:prstGeom>
            <a:solidFill>
              <a:srgbClr val="097F3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5" name="Rectangle 24">
              <a:extLst>
                <a:ext uri="{FF2B5EF4-FFF2-40B4-BE49-F238E27FC236}">
                  <a16:creationId xmlns:a16="http://schemas.microsoft.com/office/drawing/2014/main" id="{72C66792-EC52-4F21-9E44-7D4160F666DA}"/>
                </a:ext>
              </a:extLst>
            </p:cNvPr>
            <p:cNvSpPr/>
            <p:nvPr/>
          </p:nvSpPr>
          <p:spPr bwMode="auto">
            <a:xfrm>
              <a:off x="4118861" y="5145264"/>
              <a:ext cx="182880" cy="182880"/>
            </a:xfrm>
            <a:prstGeom prst="rect">
              <a:avLst/>
            </a:prstGeom>
            <a:solidFill>
              <a:srgbClr val="097F3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sp>
        <p:nvSpPr>
          <p:cNvPr id="28" name="Title 16">
            <a:extLst>
              <a:ext uri="{FF2B5EF4-FFF2-40B4-BE49-F238E27FC236}">
                <a16:creationId xmlns:a16="http://schemas.microsoft.com/office/drawing/2014/main" id="{76BB82D4-41BC-4323-A957-98AD07CDAC28}"/>
              </a:ext>
            </a:extLst>
          </p:cNvPr>
          <p:cNvSpPr txBox="1">
            <a:spLocks/>
          </p:cNvSpPr>
          <p:nvPr/>
        </p:nvSpPr>
        <p:spPr>
          <a:xfrm>
            <a:off x="586740" y="1174400"/>
            <a:ext cx="11018520" cy="1384995"/>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3000" i="1">
                <a:solidFill>
                  <a:schemeClr val="bg1"/>
                </a:solidFill>
                <a:latin typeface="Segoe UI Semilight" panose="020B0402040204020203" pitchFamily="34" charset="0"/>
                <a:cs typeface="Segoe UI Semilight" panose="020B0402040204020203" pitchFamily="34" charset="0"/>
              </a:rPr>
              <a:t>introducing</a:t>
            </a:r>
            <a:br>
              <a:rPr lang="en-US" i="1">
                <a:solidFill>
                  <a:schemeClr val="bg1"/>
                </a:solidFill>
                <a:latin typeface="+mn-lt"/>
              </a:rPr>
            </a:br>
            <a:r>
              <a:rPr lang="en-US" sz="6000" b="1">
                <a:solidFill>
                  <a:schemeClr val="bg1"/>
                </a:solidFill>
                <a:latin typeface="+mn-lt"/>
              </a:rPr>
              <a:t>TRUE TWO-NODE</a:t>
            </a:r>
            <a:endParaRPr lang="en-US" sz="3000">
              <a:solidFill>
                <a:srgbClr val="114B2B"/>
              </a:solidFill>
            </a:endParaRPr>
          </a:p>
        </p:txBody>
      </p:sp>
    </p:spTree>
    <p:extLst>
      <p:ext uri="{BB962C8B-B14F-4D97-AF65-F5344CB8AC3E}">
        <p14:creationId xmlns:p14="http://schemas.microsoft.com/office/powerpoint/2010/main" val="37002322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router usb">
            <a:extLst>
              <a:ext uri="{FF2B5EF4-FFF2-40B4-BE49-F238E27FC236}">
                <a16:creationId xmlns:a16="http://schemas.microsoft.com/office/drawing/2014/main" id="{B9EE65B3-1F38-490C-AB3C-1D5B1B03F2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19"/>
          <a:stretch/>
        </p:blipFill>
        <p:spPr bwMode="auto">
          <a:xfrm>
            <a:off x="1785938" y="1598500"/>
            <a:ext cx="8620125" cy="421345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A290889-0E38-4EC3-B567-4F031EF35A58}"/>
              </a:ext>
            </a:extLst>
          </p:cNvPr>
          <p:cNvSpPr/>
          <p:nvPr/>
        </p:nvSpPr>
        <p:spPr>
          <a:xfrm>
            <a:off x="6151302" y="4122842"/>
            <a:ext cx="919480" cy="91948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BCFB5F2-A2E2-403B-8287-9CA2EC4169A9}"/>
              </a:ext>
            </a:extLst>
          </p:cNvPr>
          <p:cNvSpPr txBox="1"/>
          <p:nvPr/>
        </p:nvSpPr>
        <p:spPr>
          <a:xfrm>
            <a:off x="9656259" y="6353517"/>
            <a:ext cx="2345770" cy="323165"/>
          </a:xfrm>
          <a:prstGeom prst="rect">
            <a:avLst/>
          </a:prstGeom>
          <a:noFill/>
        </p:spPr>
        <p:txBody>
          <a:bodyPr wrap="none" rtlCol="0">
            <a:spAutoFit/>
          </a:bodyPr>
          <a:lstStyle/>
          <a:p>
            <a:pPr algn="r"/>
            <a:r>
              <a:rPr lang="en-US" sz="1500">
                <a:solidFill>
                  <a:schemeClr val="tx1">
                    <a:lumMod val="50000"/>
                    <a:lumOff val="50000"/>
                  </a:schemeClr>
                </a:solidFill>
                <a:cs typeface="Segoe UI Semibold" panose="020B0702040204020203" pitchFamily="34" charset="0"/>
              </a:rPr>
              <a:t>* Image courtesy of Linksys </a:t>
            </a:r>
            <a:endParaRPr lang="en-US" sz="1500">
              <a:solidFill>
                <a:schemeClr val="tx1">
                  <a:lumMod val="50000"/>
                  <a:lumOff val="50000"/>
                </a:schemeClr>
              </a:solidFill>
              <a:cs typeface="Segoe UI" panose="020B0502040204020203" pitchFamily="34" charset="0"/>
            </a:endParaRPr>
          </a:p>
        </p:txBody>
      </p:sp>
      <p:sp>
        <p:nvSpPr>
          <p:cNvPr id="149" name="Rectangle 148">
            <a:extLst>
              <a:ext uri="{FF2B5EF4-FFF2-40B4-BE49-F238E27FC236}">
                <a16:creationId xmlns:a16="http://schemas.microsoft.com/office/drawing/2014/main" id="{D4F3FAEA-5554-42A2-A451-EB0956E7E5DD}"/>
              </a:ext>
            </a:extLst>
          </p:cNvPr>
          <p:cNvSpPr/>
          <p:nvPr/>
        </p:nvSpPr>
        <p:spPr>
          <a:xfrm>
            <a:off x="12192000" y="0"/>
            <a:ext cx="6099048" cy="685800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48" name="Group 2047">
            <a:extLst>
              <a:ext uri="{FF2B5EF4-FFF2-40B4-BE49-F238E27FC236}">
                <a16:creationId xmlns:a16="http://schemas.microsoft.com/office/drawing/2014/main" id="{304F3FF3-D351-4059-B512-7264A8AE16D9}"/>
              </a:ext>
            </a:extLst>
          </p:cNvPr>
          <p:cNvGrpSpPr/>
          <p:nvPr/>
        </p:nvGrpSpPr>
        <p:grpSpPr>
          <a:xfrm>
            <a:off x="18291048" y="0"/>
            <a:ext cx="4474117" cy="5876924"/>
            <a:chOff x="13180251" y="0"/>
            <a:chExt cx="4474117" cy="5876924"/>
          </a:xfrm>
        </p:grpSpPr>
        <p:grpSp>
          <p:nvGrpSpPr>
            <p:cNvPr id="150" name="Group 149">
              <a:extLst>
                <a:ext uri="{FF2B5EF4-FFF2-40B4-BE49-F238E27FC236}">
                  <a16:creationId xmlns:a16="http://schemas.microsoft.com/office/drawing/2014/main" id="{363B89AA-7E07-4DAE-BACC-1DEE8AA06F99}"/>
                </a:ext>
              </a:extLst>
            </p:cNvPr>
            <p:cNvGrpSpPr/>
            <p:nvPr/>
          </p:nvGrpSpPr>
          <p:grpSpPr>
            <a:xfrm>
              <a:off x="16305272" y="1442161"/>
              <a:ext cx="1349096" cy="374248"/>
              <a:chOff x="10206224" y="1442161"/>
              <a:chExt cx="1349096" cy="374248"/>
            </a:xfrm>
          </p:grpSpPr>
          <p:grpSp>
            <p:nvGrpSpPr>
              <p:cNvPr id="205" name="Group 204">
                <a:extLst>
                  <a:ext uri="{FF2B5EF4-FFF2-40B4-BE49-F238E27FC236}">
                    <a16:creationId xmlns:a16="http://schemas.microsoft.com/office/drawing/2014/main" id="{885CB82A-F853-4BCE-8479-765F671DDDF1}"/>
                  </a:ext>
                </a:extLst>
              </p:cNvPr>
              <p:cNvGrpSpPr/>
              <p:nvPr/>
            </p:nvGrpSpPr>
            <p:grpSpPr>
              <a:xfrm>
                <a:off x="10682074" y="1442161"/>
                <a:ext cx="873246" cy="374248"/>
                <a:chOff x="8722655" y="2311555"/>
                <a:chExt cx="640081" cy="274320"/>
              </a:xfrm>
            </p:grpSpPr>
            <p:sp>
              <p:nvSpPr>
                <p:cNvPr id="207" name="Rectangle: Rounded Corners 206">
                  <a:extLst>
                    <a:ext uri="{FF2B5EF4-FFF2-40B4-BE49-F238E27FC236}">
                      <a16:creationId xmlns:a16="http://schemas.microsoft.com/office/drawing/2014/main" id="{AA3BEB0B-C0D1-4674-8C09-7ED57B2980AD}"/>
                    </a:ext>
                  </a:extLst>
                </p:cNvPr>
                <p:cNvSpPr/>
                <p:nvPr/>
              </p:nvSpPr>
              <p:spPr>
                <a:xfrm>
                  <a:off x="8814096" y="2311555"/>
                  <a:ext cx="548640" cy="27432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USB</a:t>
                  </a:r>
                </a:p>
              </p:txBody>
            </p:sp>
            <p:sp>
              <p:nvSpPr>
                <p:cNvPr id="208" name="Rectangle 207">
                  <a:extLst>
                    <a:ext uri="{FF2B5EF4-FFF2-40B4-BE49-F238E27FC236}">
                      <a16:creationId xmlns:a16="http://schemas.microsoft.com/office/drawing/2014/main" id="{7273A445-A5E2-4AD6-BF60-69A748D00EB6}"/>
                    </a:ext>
                  </a:extLst>
                </p:cNvPr>
                <p:cNvSpPr/>
                <p:nvPr/>
              </p:nvSpPr>
              <p:spPr>
                <a:xfrm>
                  <a:off x="8722655" y="2380138"/>
                  <a:ext cx="91440" cy="137160"/>
                </a:xfrm>
                <a:prstGeom prst="rect">
                  <a:avLst/>
                </a:prstGeom>
                <a:solidFill>
                  <a:srgbClr val="097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6" name="Arrow: Right 205">
                <a:extLst>
                  <a:ext uri="{FF2B5EF4-FFF2-40B4-BE49-F238E27FC236}">
                    <a16:creationId xmlns:a16="http://schemas.microsoft.com/office/drawing/2014/main" id="{1040C78A-201A-44ED-9975-4DA9EBF765D8}"/>
                  </a:ext>
                </a:extLst>
              </p:cNvPr>
              <p:cNvSpPr/>
              <p:nvPr/>
            </p:nvSpPr>
            <p:spPr>
              <a:xfrm rot="10800000" flipV="1">
                <a:off x="10206224" y="1514985"/>
                <a:ext cx="301752" cy="228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chemeClr val="bg1"/>
                  </a:solidFill>
                  <a:latin typeface="Segoe UI" panose="020B0502040204020203" pitchFamily="34" charset="0"/>
                  <a:cs typeface="Segoe UI" panose="020B0502040204020203" pitchFamily="34" charset="0"/>
                </a:endParaRPr>
              </a:p>
            </p:txBody>
          </p:sp>
        </p:grpSp>
        <p:grpSp>
          <p:nvGrpSpPr>
            <p:cNvPr id="151" name="Group 150">
              <a:extLst>
                <a:ext uri="{FF2B5EF4-FFF2-40B4-BE49-F238E27FC236}">
                  <a16:creationId xmlns:a16="http://schemas.microsoft.com/office/drawing/2014/main" id="{30A93A94-278E-4046-A2E9-2E32DAF5D28D}"/>
                </a:ext>
              </a:extLst>
            </p:cNvPr>
            <p:cNvGrpSpPr/>
            <p:nvPr/>
          </p:nvGrpSpPr>
          <p:grpSpPr>
            <a:xfrm>
              <a:off x="14327124" y="981076"/>
              <a:ext cx="1828800" cy="955656"/>
              <a:chOff x="8228076" y="981076"/>
              <a:chExt cx="1828800" cy="955656"/>
            </a:xfrm>
          </p:grpSpPr>
          <p:sp>
            <p:nvSpPr>
              <p:cNvPr id="194" name="TextBox 193">
                <a:extLst>
                  <a:ext uri="{FF2B5EF4-FFF2-40B4-BE49-F238E27FC236}">
                    <a16:creationId xmlns:a16="http://schemas.microsoft.com/office/drawing/2014/main" id="{4E2B3B3D-D1D7-4FFA-A2D1-9C6AE854CA32}"/>
                  </a:ext>
                </a:extLst>
              </p:cNvPr>
              <p:cNvSpPr txBox="1"/>
              <p:nvPr/>
            </p:nvSpPr>
            <p:spPr>
              <a:xfrm>
                <a:off x="9473318" y="981076"/>
                <a:ext cx="583558" cy="230832"/>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262626"/>
                    </a:solidFill>
                    <a:effectLst/>
                    <a:uLnTx/>
                    <a:uFillTx/>
                    <a:latin typeface="Segoe UI Semibold" panose="020B0702040204020203" pitchFamily="34" charset="0"/>
                    <a:cs typeface="Segoe UI Semibold" panose="020B0702040204020203" pitchFamily="34" charset="0"/>
                  </a:rPr>
                  <a:t>Router</a:t>
                </a:r>
              </a:p>
            </p:txBody>
          </p:sp>
          <p:grpSp>
            <p:nvGrpSpPr>
              <p:cNvPr id="195" name="Group 194">
                <a:extLst>
                  <a:ext uri="{FF2B5EF4-FFF2-40B4-BE49-F238E27FC236}">
                    <a16:creationId xmlns:a16="http://schemas.microsoft.com/office/drawing/2014/main" id="{E212E967-6B23-468F-9B93-F6756195EBA2}"/>
                  </a:ext>
                </a:extLst>
              </p:cNvPr>
              <p:cNvGrpSpPr/>
              <p:nvPr/>
            </p:nvGrpSpPr>
            <p:grpSpPr>
              <a:xfrm>
                <a:off x="8228076" y="1321838"/>
                <a:ext cx="1828800" cy="614894"/>
                <a:chOff x="8074971" y="2275062"/>
                <a:chExt cx="1828800" cy="614894"/>
              </a:xfrm>
            </p:grpSpPr>
            <p:sp>
              <p:nvSpPr>
                <p:cNvPr id="196" name="Rectangle 195">
                  <a:extLst>
                    <a:ext uri="{FF2B5EF4-FFF2-40B4-BE49-F238E27FC236}">
                      <a16:creationId xmlns:a16="http://schemas.microsoft.com/office/drawing/2014/main" id="{FF244163-4FCA-4C7F-A5C2-1AFF39466C2C}"/>
                    </a:ext>
                  </a:extLst>
                </p:cNvPr>
                <p:cNvSpPr/>
                <p:nvPr/>
              </p:nvSpPr>
              <p:spPr>
                <a:xfrm>
                  <a:off x="8074971" y="2275062"/>
                  <a:ext cx="1828800" cy="61489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grpSp>
              <p:nvGrpSpPr>
                <p:cNvPr id="197" name="Group 196">
                  <a:extLst>
                    <a:ext uri="{FF2B5EF4-FFF2-40B4-BE49-F238E27FC236}">
                      <a16:creationId xmlns:a16="http://schemas.microsoft.com/office/drawing/2014/main" id="{D280EB72-3302-474E-A2BF-AFD5A269CAB7}"/>
                    </a:ext>
                  </a:extLst>
                </p:cNvPr>
                <p:cNvGrpSpPr/>
                <p:nvPr/>
              </p:nvGrpSpPr>
              <p:grpSpPr>
                <a:xfrm>
                  <a:off x="8300582" y="2468209"/>
                  <a:ext cx="876317" cy="228600"/>
                  <a:chOff x="5231242" y="1889811"/>
                  <a:chExt cx="876317" cy="228600"/>
                </a:xfrm>
              </p:grpSpPr>
              <p:sp>
                <p:nvSpPr>
                  <p:cNvPr id="201" name="Freeform: Shape 200">
                    <a:extLst>
                      <a:ext uri="{FF2B5EF4-FFF2-40B4-BE49-F238E27FC236}">
                        <a16:creationId xmlns:a16="http://schemas.microsoft.com/office/drawing/2014/main" id="{0F017B75-0810-4749-A8AD-6017516459DA}"/>
                      </a:ext>
                    </a:extLst>
                  </p:cNvPr>
                  <p:cNvSpPr/>
                  <p:nvPr/>
                </p:nvSpPr>
                <p:spPr>
                  <a:xfrm>
                    <a:off x="5231242" y="1889811"/>
                    <a:ext cx="182880" cy="228600"/>
                  </a:xfrm>
                  <a:custGeom>
                    <a:avLst/>
                    <a:gdLst>
                      <a:gd name="connsiteX0" fmla="*/ 45720 w 182880"/>
                      <a:gd name="connsiteY0" fmla="*/ 0 h 228600"/>
                      <a:gd name="connsiteX1" fmla="*/ 137160 w 182880"/>
                      <a:gd name="connsiteY1" fmla="*/ 0 h 228600"/>
                      <a:gd name="connsiteX2" fmla="*/ 137160 w 182880"/>
                      <a:gd name="connsiteY2" fmla="*/ 45720 h 228600"/>
                      <a:gd name="connsiteX3" fmla="*/ 182880 w 182880"/>
                      <a:gd name="connsiteY3" fmla="*/ 45720 h 228600"/>
                      <a:gd name="connsiteX4" fmla="*/ 182880 w 182880"/>
                      <a:gd name="connsiteY4" fmla="*/ 228600 h 228600"/>
                      <a:gd name="connsiteX5" fmla="*/ 0 w 182880"/>
                      <a:gd name="connsiteY5" fmla="*/ 228600 h 228600"/>
                      <a:gd name="connsiteX6" fmla="*/ 0 w 182880"/>
                      <a:gd name="connsiteY6" fmla="*/ 45720 h 228600"/>
                      <a:gd name="connsiteX7" fmla="*/ 45720 w 182880"/>
                      <a:gd name="connsiteY7" fmla="*/ 4572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 h="228600">
                        <a:moveTo>
                          <a:pt x="45720" y="0"/>
                        </a:moveTo>
                        <a:lnTo>
                          <a:pt x="137160" y="0"/>
                        </a:lnTo>
                        <a:lnTo>
                          <a:pt x="137160" y="45720"/>
                        </a:lnTo>
                        <a:lnTo>
                          <a:pt x="182880" y="45720"/>
                        </a:lnTo>
                        <a:lnTo>
                          <a:pt x="182880" y="228600"/>
                        </a:lnTo>
                        <a:lnTo>
                          <a:pt x="0" y="228600"/>
                        </a:lnTo>
                        <a:lnTo>
                          <a:pt x="0" y="45720"/>
                        </a:lnTo>
                        <a:lnTo>
                          <a:pt x="45720" y="45720"/>
                        </a:lnTo>
                        <a:close/>
                      </a:path>
                    </a:pathLst>
                  </a:cu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A1323FD9-EF35-4D40-924A-D266B7BD6535}"/>
                      </a:ext>
                    </a:extLst>
                  </p:cNvPr>
                  <p:cNvSpPr/>
                  <p:nvPr/>
                </p:nvSpPr>
                <p:spPr>
                  <a:xfrm>
                    <a:off x="5459842" y="1889811"/>
                    <a:ext cx="182880" cy="228600"/>
                  </a:xfrm>
                  <a:custGeom>
                    <a:avLst/>
                    <a:gdLst>
                      <a:gd name="connsiteX0" fmla="*/ 45720 w 182880"/>
                      <a:gd name="connsiteY0" fmla="*/ 0 h 228600"/>
                      <a:gd name="connsiteX1" fmla="*/ 137160 w 182880"/>
                      <a:gd name="connsiteY1" fmla="*/ 0 h 228600"/>
                      <a:gd name="connsiteX2" fmla="*/ 137160 w 182880"/>
                      <a:gd name="connsiteY2" fmla="*/ 45720 h 228600"/>
                      <a:gd name="connsiteX3" fmla="*/ 182880 w 182880"/>
                      <a:gd name="connsiteY3" fmla="*/ 45720 h 228600"/>
                      <a:gd name="connsiteX4" fmla="*/ 182880 w 182880"/>
                      <a:gd name="connsiteY4" fmla="*/ 228600 h 228600"/>
                      <a:gd name="connsiteX5" fmla="*/ 0 w 182880"/>
                      <a:gd name="connsiteY5" fmla="*/ 228600 h 228600"/>
                      <a:gd name="connsiteX6" fmla="*/ 0 w 182880"/>
                      <a:gd name="connsiteY6" fmla="*/ 45720 h 228600"/>
                      <a:gd name="connsiteX7" fmla="*/ 45720 w 182880"/>
                      <a:gd name="connsiteY7" fmla="*/ 4572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 h="228600">
                        <a:moveTo>
                          <a:pt x="45720" y="0"/>
                        </a:moveTo>
                        <a:lnTo>
                          <a:pt x="137160" y="0"/>
                        </a:lnTo>
                        <a:lnTo>
                          <a:pt x="137160" y="45720"/>
                        </a:lnTo>
                        <a:lnTo>
                          <a:pt x="182880" y="45720"/>
                        </a:lnTo>
                        <a:lnTo>
                          <a:pt x="182880" y="228600"/>
                        </a:lnTo>
                        <a:lnTo>
                          <a:pt x="0" y="228600"/>
                        </a:lnTo>
                        <a:lnTo>
                          <a:pt x="0" y="45720"/>
                        </a:lnTo>
                        <a:lnTo>
                          <a:pt x="45720" y="45720"/>
                        </a:lnTo>
                        <a:close/>
                      </a:path>
                    </a:pathLst>
                  </a:cu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2D65A9EA-FC4B-4224-A351-1B2F0791D959}"/>
                      </a:ext>
                    </a:extLst>
                  </p:cNvPr>
                  <p:cNvSpPr/>
                  <p:nvPr/>
                </p:nvSpPr>
                <p:spPr>
                  <a:xfrm>
                    <a:off x="5688922" y="1889811"/>
                    <a:ext cx="182880" cy="228600"/>
                  </a:xfrm>
                  <a:custGeom>
                    <a:avLst/>
                    <a:gdLst>
                      <a:gd name="connsiteX0" fmla="*/ 45720 w 182880"/>
                      <a:gd name="connsiteY0" fmla="*/ 0 h 228600"/>
                      <a:gd name="connsiteX1" fmla="*/ 137160 w 182880"/>
                      <a:gd name="connsiteY1" fmla="*/ 0 h 228600"/>
                      <a:gd name="connsiteX2" fmla="*/ 137160 w 182880"/>
                      <a:gd name="connsiteY2" fmla="*/ 45720 h 228600"/>
                      <a:gd name="connsiteX3" fmla="*/ 182880 w 182880"/>
                      <a:gd name="connsiteY3" fmla="*/ 45720 h 228600"/>
                      <a:gd name="connsiteX4" fmla="*/ 182880 w 182880"/>
                      <a:gd name="connsiteY4" fmla="*/ 228600 h 228600"/>
                      <a:gd name="connsiteX5" fmla="*/ 0 w 182880"/>
                      <a:gd name="connsiteY5" fmla="*/ 228600 h 228600"/>
                      <a:gd name="connsiteX6" fmla="*/ 0 w 182880"/>
                      <a:gd name="connsiteY6" fmla="*/ 45720 h 228600"/>
                      <a:gd name="connsiteX7" fmla="*/ 45720 w 182880"/>
                      <a:gd name="connsiteY7" fmla="*/ 4572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 h="228600">
                        <a:moveTo>
                          <a:pt x="45720" y="0"/>
                        </a:moveTo>
                        <a:lnTo>
                          <a:pt x="137160" y="0"/>
                        </a:lnTo>
                        <a:lnTo>
                          <a:pt x="137160" y="45720"/>
                        </a:lnTo>
                        <a:lnTo>
                          <a:pt x="182880" y="45720"/>
                        </a:lnTo>
                        <a:lnTo>
                          <a:pt x="182880" y="228600"/>
                        </a:lnTo>
                        <a:lnTo>
                          <a:pt x="0" y="228600"/>
                        </a:lnTo>
                        <a:lnTo>
                          <a:pt x="0" y="45720"/>
                        </a:lnTo>
                        <a:lnTo>
                          <a:pt x="45720" y="45720"/>
                        </a:lnTo>
                        <a:close/>
                      </a:path>
                    </a:pathLst>
                  </a:cu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EB64B97C-988D-4841-BFC9-E6CCFDF17CB9}"/>
                      </a:ext>
                    </a:extLst>
                  </p:cNvPr>
                  <p:cNvSpPr/>
                  <p:nvPr/>
                </p:nvSpPr>
                <p:spPr>
                  <a:xfrm>
                    <a:off x="5924679" y="1889811"/>
                    <a:ext cx="182880" cy="228600"/>
                  </a:xfrm>
                  <a:custGeom>
                    <a:avLst/>
                    <a:gdLst>
                      <a:gd name="connsiteX0" fmla="*/ 45720 w 182880"/>
                      <a:gd name="connsiteY0" fmla="*/ 0 h 228600"/>
                      <a:gd name="connsiteX1" fmla="*/ 137160 w 182880"/>
                      <a:gd name="connsiteY1" fmla="*/ 0 h 228600"/>
                      <a:gd name="connsiteX2" fmla="*/ 137160 w 182880"/>
                      <a:gd name="connsiteY2" fmla="*/ 45720 h 228600"/>
                      <a:gd name="connsiteX3" fmla="*/ 182880 w 182880"/>
                      <a:gd name="connsiteY3" fmla="*/ 45720 h 228600"/>
                      <a:gd name="connsiteX4" fmla="*/ 182880 w 182880"/>
                      <a:gd name="connsiteY4" fmla="*/ 228600 h 228600"/>
                      <a:gd name="connsiteX5" fmla="*/ 0 w 182880"/>
                      <a:gd name="connsiteY5" fmla="*/ 228600 h 228600"/>
                      <a:gd name="connsiteX6" fmla="*/ 0 w 182880"/>
                      <a:gd name="connsiteY6" fmla="*/ 45720 h 228600"/>
                      <a:gd name="connsiteX7" fmla="*/ 45720 w 182880"/>
                      <a:gd name="connsiteY7" fmla="*/ 4572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 h="228600">
                        <a:moveTo>
                          <a:pt x="45720" y="0"/>
                        </a:moveTo>
                        <a:lnTo>
                          <a:pt x="137160" y="0"/>
                        </a:lnTo>
                        <a:lnTo>
                          <a:pt x="137160" y="45720"/>
                        </a:lnTo>
                        <a:lnTo>
                          <a:pt x="182880" y="45720"/>
                        </a:lnTo>
                        <a:lnTo>
                          <a:pt x="182880" y="228600"/>
                        </a:lnTo>
                        <a:lnTo>
                          <a:pt x="0" y="228600"/>
                        </a:lnTo>
                        <a:lnTo>
                          <a:pt x="0" y="45720"/>
                        </a:lnTo>
                        <a:lnTo>
                          <a:pt x="45720" y="45720"/>
                        </a:lnTo>
                        <a:close/>
                      </a:path>
                    </a:pathLst>
                  </a:cu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8" name="Group 197">
                  <a:extLst>
                    <a:ext uri="{FF2B5EF4-FFF2-40B4-BE49-F238E27FC236}">
                      <a16:creationId xmlns:a16="http://schemas.microsoft.com/office/drawing/2014/main" id="{22AAE2AB-3899-4414-AD99-20406EA796C2}"/>
                    </a:ext>
                  </a:extLst>
                </p:cNvPr>
                <p:cNvGrpSpPr/>
                <p:nvPr/>
              </p:nvGrpSpPr>
              <p:grpSpPr>
                <a:xfrm>
                  <a:off x="9278550" y="2514275"/>
                  <a:ext cx="272938" cy="136469"/>
                  <a:chOff x="6282916" y="2402998"/>
                  <a:chExt cx="365760" cy="182880"/>
                </a:xfrm>
                <a:solidFill>
                  <a:schemeClr val="tx1">
                    <a:lumMod val="75000"/>
                    <a:lumOff val="25000"/>
                  </a:schemeClr>
                </a:solidFill>
              </p:grpSpPr>
              <p:sp>
                <p:nvSpPr>
                  <p:cNvPr id="199" name="Rectangle 198">
                    <a:extLst>
                      <a:ext uri="{FF2B5EF4-FFF2-40B4-BE49-F238E27FC236}">
                        <a16:creationId xmlns:a16="http://schemas.microsoft.com/office/drawing/2014/main" id="{051A75C4-8EE6-4A06-A520-6FA99402FF95}"/>
                      </a:ext>
                    </a:extLst>
                  </p:cNvPr>
                  <p:cNvSpPr/>
                  <p:nvPr/>
                </p:nvSpPr>
                <p:spPr>
                  <a:xfrm>
                    <a:off x="6282916" y="2402998"/>
                    <a:ext cx="365760" cy="182880"/>
                  </a:xfrm>
                  <a:prstGeom prst="rect">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6B05D3E1-224F-4B72-815B-C71100CBF746}"/>
                      </a:ext>
                    </a:extLst>
                  </p:cNvPr>
                  <p:cNvSpPr/>
                  <p:nvPr/>
                </p:nvSpPr>
                <p:spPr>
                  <a:xfrm>
                    <a:off x="6328636" y="2450114"/>
                    <a:ext cx="274320" cy="365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152" name="Group 151">
              <a:extLst>
                <a:ext uri="{FF2B5EF4-FFF2-40B4-BE49-F238E27FC236}">
                  <a16:creationId xmlns:a16="http://schemas.microsoft.com/office/drawing/2014/main" id="{45BC449A-1488-490A-8483-702459D719D5}"/>
                </a:ext>
              </a:extLst>
            </p:cNvPr>
            <p:cNvGrpSpPr/>
            <p:nvPr/>
          </p:nvGrpSpPr>
          <p:grpSpPr>
            <a:xfrm>
              <a:off x="13180251" y="3656061"/>
              <a:ext cx="4122547" cy="2220863"/>
              <a:chOff x="7081203" y="3656061"/>
              <a:chExt cx="4122547" cy="2220863"/>
            </a:xfrm>
          </p:grpSpPr>
          <p:grpSp>
            <p:nvGrpSpPr>
              <p:cNvPr id="174" name="Group 173">
                <a:extLst>
                  <a:ext uri="{FF2B5EF4-FFF2-40B4-BE49-F238E27FC236}">
                    <a16:creationId xmlns:a16="http://schemas.microsoft.com/office/drawing/2014/main" id="{31E4579F-3193-4FB1-AFD7-A944DD13E9CA}"/>
                  </a:ext>
                </a:extLst>
              </p:cNvPr>
              <p:cNvGrpSpPr/>
              <p:nvPr/>
            </p:nvGrpSpPr>
            <p:grpSpPr>
              <a:xfrm>
                <a:off x="10056876" y="3656061"/>
                <a:ext cx="1146874" cy="2220862"/>
                <a:chOff x="10056876" y="3656061"/>
                <a:chExt cx="1146874" cy="2220862"/>
              </a:xfrm>
            </p:grpSpPr>
            <p:grpSp>
              <p:nvGrpSpPr>
                <p:cNvPr id="185" name="Group 184">
                  <a:extLst>
                    <a:ext uri="{FF2B5EF4-FFF2-40B4-BE49-F238E27FC236}">
                      <a16:creationId xmlns:a16="http://schemas.microsoft.com/office/drawing/2014/main" id="{3D0053A0-8886-48A9-850D-4CBC48ABF37C}"/>
                    </a:ext>
                  </a:extLst>
                </p:cNvPr>
                <p:cNvGrpSpPr/>
                <p:nvPr/>
              </p:nvGrpSpPr>
              <p:grpSpPr>
                <a:xfrm>
                  <a:off x="10056876" y="3656061"/>
                  <a:ext cx="1146874" cy="1828800"/>
                  <a:chOff x="10056876" y="3656061"/>
                  <a:chExt cx="1146874" cy="1828800"/>
                </a:xfrm>
              </p:grpSpPr>
              <p:sp>
                <p:nvSpPr>
                  <p:cNvPr id="187" name="Rectangle 186">
                    <a:extLst>
                      <a:ext uri="{FF2B5EF4-FFF2-40B4-BE49-F238E27FC236}">
                        <a16:creationId xmlns:a16="http://schemas.microsoft.com/office/drawing/2014/main" id="{B080B6AA-60E2-4FAA-80F2-26DFD4D6F24F}"/>
                      </a:ext>
                    </a:extLst>
                  </p:cNvPr>
                  <p:cNvSpPr/>
                  <p:nvPr/>
                </p:nvSpPr>
                <p:spPr>
                  <a:xfrm flipH="1">
                    <a:off x="10056876" y="3656061"/>
                    <a:ext cx="1146874" cy="18288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grpSp>
                <p:nvGrpSpPr>
                  <p:cNvPr id="188" name="Group 187">
                    <a:extLst>
                      <a:ext uri="{FF2B5EF4-FFF2-40B4-BE49-F238E27FC236}">
                        <a16:creationId xmlns:a16="http://schemas.microsoft.com/office/drawing/2014/main" id="{F88047C8-209A-485C-9E34-BF477B76A403}"/>
                      </a:ext>
                    </a:extLst>
                  </p:cNvPr>
                  <p:cNvGrpSpPr/>
                  <p:nvPr/>
                </p:nvGrpSpPr>
                <p:grpSpPr>
                  <a:xfrm flipH="1">
                    <a:off x="10193240" y="4717236"/>
                    <a:ext cx="874146" cy="640080"/>
                    <a:chOff x="8451027" y="1802542"/>
                    <a:chExt cx="874146" cy="640080"/>
                  </a:xfrm>
                </p:grpSpPr>
                <p:sp>
                  <p:nvSpPr>
                    <p:cNvPr id="190" name="Rectangle 189">
                      <a:extLst>
                        <a:ext uri="{FF2B5EF4-FFF2-40B4-BE49-F238E27FC236}">
                          <a16:creationId xmlns:a16="http://schemas.microsoft.com/office/drawing/2014/main" id="{275B886F-2B87-4971-9E44-4F9C3591B4E4}"/>
                        </a:ext>
                      </a:extLst>
                    </p:cNvPr>
                    <p:cNvSpPr/>
                    <p:nvPr/>
                  </p:nvSpPr>
                  <p:spPr>
                    <a:xfrm>
                      <a:off x="8451027" y="1802542"/>
                      <a:ext cx="182877" cy="64008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91" name="Rectangle 190">
                      <a:extLst>
                        <a:ext uri="{FF2B5EF4-FFF2-40B4-BE49-F238E27FC236}">
                          <a16:creationId xmlns:a16="http://schemas.microsoft.com/office/drawing/2014/main" id="{FAFAB4DC-21B9-4BCA-A819-B5EAFE837A80}"/>
                        </a:ext>
                      </a:extLst>
                    </p:cNvPr>
                    <p:cNvSpPr/>
                    <p:nvPr/>
                  </p:nvSpPr>
                  <p:spPr>
                    <a:xfrm>
                      <a:off x="8681953" y="1802542"/>
                      <a:ext cx="182877" cy="64008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92" name="Rectangle 191">
                      <a:extLst>
                        <a:ext uri="{FF2B5EF4-FFF2-40B4-BE49-F238E27FC236}">
                          <a16:creationId xmlns:a16="http://schemas.microsoft.com/office/drawing/2014/main" id="{46F551DF-B039-4B26-B467-57A48AFC6BD2}"/>
                        </a:ext>
                      </a:extLst>
                    </p:cNvPr>
                    <p:cNvSpPr/>
                    <p:nvPr/>
                  </p:nvSpPr>
                  <p:spPr>
                    <a:xfrm>
                      <a:off x="8911370" y="1802542"/>
                      <a:ext cx="182877" cy="64008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93" name="Rectangle 192">
                      <a:extLst>
                        <a:ext uri="{FF2B5EF4-FFF2-40B4-BE49-F238E27FC236}">
                          <a16:creationId xmlns:a16="http://schemas.microsoft.com/office/drawing/2014/main" id="{0730983F-4533-47EA-86D5-385B86673BEE}"/>
                        </a:ext>
                      </a:extLst>
                    </p:cNvPr>
                    <p:cNvSpPr/>
                    <p:nvPr/>
                  </p:nvSpPr>
                  <p:spPr>
                    <a:xfrm>
                      <a:off x="9142296" y="1802542"/>
                      <a:ext cx="182877" cy="64008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grpSp>
              <p:sp>
                <p:nvSpPr>
                  <p:cNvPr id="189" name="Freeform: Shape 188">
                    <a:extLst>
                      <a:ext uri="{FF2B5EF4-FFF2-40B4-BE49-F238E27FC236}">
                        <a16:creationId xmlns:a16="http://schemas.microsoft.com/office/drawing/2014/main" id="{D9567BB5-5F1F-42E7-A75A-70062EE4C4F5}"/>
                      </a:ext>
                    </a:extLst>
                  </p:cNvPr>
                  <p:cNvSpPr/>
                  <p:nvPr/>
                </p:nvSpPr>
                <p:spPr>
                  <a:xfrm flipH="1">
                    <a:off x="10193237" y="3822093"/>
                    <a:ext cx="182880" cy="228600"/>
                  </a:xfrm>
                  <a:custGeom>
                    <a:avLst/>
                    <a:gdLst>
                      <a:gd name="connsiteX0" fmla="*/ 45720 w 182880"/>
                      <a:gd name="connsiteY0" fmla="*/ 0 h 228600"/>
                      <a:gd name="connsiteX1" fmla="*/ 137160 w 182880"/>
                      <a:gd name="connsiteY1" fmla="*/ 0 h 228600"/>
                      <a:gd name="connsiteX2" fmla="*/ 137160 w 182880"/>
                      <a:gd name="connsiteY2" fmla="*/ 45720 h 228600"/>
                      <a:gd name="connsiteX3" fmla="*/ 182880 w 182880"/>
                      <a:gd name="connsiteY3" fmla="*/ 45720 h 228600"/>
                      <a:gd name="connsiteX4" fmla="*/ 182880 w 182880"/>
                      <a:gd name="connsiteY4" fmla="*/ 228600 h 228600"/>
                      <a:gd name="connsiteX5" fmla="*/ 0 w 182880"/>
                      <a:gd name="connsiteY5" fmla="*/ 228600 h 228600"/>
                      <a:gd name="connsiteX6" fmla="*/ 0 w 182880"/>
                      <a:gd name="connsiteY6" fmla="*/ 45720 h 228600"/>
                      <a:gd name="connsiteX7" fmla="*/ 45720 w 182880"/>
                      <a:gd name="connsiteY7" fmla="*/ 4572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 h="228600">
                        <a:moveTo>
                          <a:pt x="45720" y="0"/>
                        </a:moveTo>
                        <a:lnTo>
                          <a:pt x="137160" y="0"/>
                        </a:lnTo>
                        <a:lnTo>
                          <a:pt x="137160" y="45720"/>
                        </a:lnTo>
                        <a:lnTo>
                          <a:pt x="182880" y="45720"/>
                        </a:lnTo>
                        <a:lnTo>
                          <a:pt x="182880" y="228600"/>
                        </a:lnTo>
                        <a:lnTo>
                          <a:pt x="0" y="228600"/>
                        </a:lnTo>
                        <a:lnTo>
                          <a:pt x="0" y="45720"/>
                        </a:lnTo>
                        <a:lnTo>
                          <a:pt x="45720" y="45720"/>
                        </a:lnTo>
                        <a:close/>
                      </a:path>
                    </a:pathLst>
                  </a:cu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6" name="TextBox 185">
                  <a:extLst>
                    <a:ext uri="{FF2B5EF4-FFF2-40B4-BE49-F238E27FC236}">
                      <a16:creationId xmlns:a16="http://schemas.microsoft.com/office/drawing/2014/main" id="{B5F3B096-18EF-44F9-A403-CB71F1FA3017}"/>
                    </a:ext>
                  </a:extLst>
                </p:cNvPr>
                <p:cNvSpPr txBox="1"/>
                <p:nvPr/>
              </p:nvSpPr>
              <p:spPr>
                <a:xfrm>
                  <a:off x="10375189" y="5646091"/>
                  <a:ext cx="828561" cy="230832"/>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262626"/>
                      </a:solidFill>
                      <a:effectLst/>
                      <a:uLnTx/>
                      <a:uFillTx/>
                      <a:latin typeface="Segoe UI Semibold" panose="020B0702040204020203" pitchFamily="34" charset="0"/>
                      <a:cs typeface="Segoe UI Semibold" panose="020B0702040204020203" pitchFamily="34" charset="0"/>
                    </a:rPr>
                    <a:t>Server #2</a:t>
                  </a:r>
                </a:p>
              </p:txBody>
            </p:sp>
          </p:grpSp>
          <p:grpSp>
            <p:nvGrpSpPr>
              <p:cNvPr id="175" name="Group 174">
                <a:extLst>
                  <a:ext uri="{FF2B5EF4-FFF2-40B4-BE49-F238E27FC236}">
                    <a16:creationId xmlns:a16="http://schemas.microsoft.com/office/drawing/2014/main" id="{44DCE4BF-F1FC-40AE-9992-E52C3916A3B5}"/>
                  </a:ext>
                </a:extLst>
              </p:cNvPr>
              <p:cNvGrpSpPr/>
              <p:nvPr/>
            </p:nvGrpSpPr>
            <p:grpSpPr>
              <a:xfrm>
                <a:off x="7081203" y="3656061"/>
                <a:ext cx="1146874" cy="2220863"/>
                <a:chOff x="7081203" y="3656061"/>
                <a:chExt cx="1146874" cy="2220863"/>
              </a:xfrm>
            </p:grpSpPr>
            <p:sp>
              <p:nvSpPr>
                <p:cNvPr id="176" name="TextBox 175">
                  <a:extLst>
                    <a:ext uri="{FF2B5EF4-FFF2-40B4-BE49-F238E27FC236}">
                      <a16:creationId xmlns:a16="http://schemas.microsoft.com/office/drawing/2014/main" id="{C93A60AA-67A7-4C05-8615-03B6E1994E24}"/>
                    </a:ext>
                  </a:extLst>
                </p:cNvPr>
                <p:cNvSpPr txBox="1"/>
                <p:nvPr/>
              </p:nvSpPr>
              <p:spPr>
                <a:xfrm>
                  <a:off x="7081203" y="5646092"/>
                  <a:ext cx="808042" cy="2308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262626"/>
                      </a:solidFill>
                      <a:effectLst/>
                      <a:uLnTx/>
                      <a:uFillTx/>
                      <a:latin typeface="Segoe UI Semibold" panose="020B0702040204020203" pitchFamily="34" charset="0"/>
                      <a:cs typeface="Segoe UI Semibold" panose="020B0702040204020203" pitchFamily="34" charset="0"/>
                    </a:rPr>
                    <a:t>Server #1</a:t>
                  </a:r>
                </a:p>
              </p:txBody>
            </p:sp>
            <p:grpSp>
              <p:nvGrpSpPr>
                <p:cNvPr id="177" name="Group 176">
                  <a:extLst>
                    <a:ext uri="{FF2B5EF4-FFF2-40B4-BE49-F238E27FC236}">
                      <a16:creationId xmlns:a16="http://schemas.microsoft.com/office/drawing/2014/main" id="{17CB7F03-527F-4A61-8CCB-23811E00E3FD}"/>
                    </a:ext>
                  </a:extLst>
                </p:cNvPr>
                <p:cNvGrpSpPr/>
                <p:nvPr/>
              </p:nvGrpSpPr>
              <p:grpSpPr>
                <a:xfrm>
                  <a:off x="7081203" y="3656061"/>
                  <a:ext cx="1146874" cy="1828800"/>
                  <a:chOff x="7081203" y="3656061"/>
                  <a:chExt cx="1146874" cy="1828800"/>
                </a:xfrm>
              </p:grpSpPr>
              <p:sp>
                <p:nvSpPr>
                  <p:cNvPr id="178" name="Rectangle 177">
                    <a:extLst>
                      <a:ext uri="{FF2B5EF4-FFF2-40B4-BE49-F238E27FC236}">
                        <a16:creationId xmlns:a16="http://schemas.microsoft.com/office/drawing/2014/main" id="{C1B69292-D762-4B1D-AA39-A5E191D1711D}"/>
                      </a:ext>
                    </a:extLst>
                  </p:cNvPr>
                  <p:cNvSpPr/>
                  <p:nvPr/>
                </p:nvSpPr>
                <p:spPr>
                  <a:xfrm>
                    <a:off x="7081203" y="3656061"/>
                    <a:ext cx="1146874" cy="18288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grpSp>
                <p:nvGrpSpPr>
                  <p:cNvPr id="179" name="Group 178">
                    <a:extLst>
                      <a:ext uri="{FF2B5EF4-FFF2-40B4-BE49-F238E27FC236}">
                        <a16:creationId xmlns:a16="http://schemas.microsoft.com/office/drawing/2014/main" id="{AF589C32-4556-46AA-ABFF-3A32FCF2E78D}"/>
                      </a:ext>
                    </a:extLst>
                  </p:cNvPr>
                  <p:cNvGrpSpPr/>
                  <p:nvPr/>
                </p:nvGrpSpPr>
                <p:grpSpPr>
                  <a:xfrm>
                    <a:off x="7217567" y="4717236"/>
                    <a:ext cx="874146" cy="640080"/>
                    <a:chOff x="8451027" y="1802542"/>
                    <a:chExt cx="874146" cy="640080"/>
                  </a:xfrm>
                </p:grpSpPr>
                <p:sp>
                  <p:nvSpPr>
                    <p:cNvPr id="181" name="Rectangle 180">
                      <a:extLst>
                        <a:ext uri="{FF2B5EF4-FFF2-40B4-BE49-F238E27FC236}">
                          <a16:creationId xmlns:a16="http://schemas.microsoft.com/office/drawing/2014/main" id="{7F23CD4E-1D84-44D8-B7F0-2A897371CD4A}"/>
                        </a:ext>
                      </a:extLst>
                    </p:cNvPr>
                    <p:cNvSpPr/>
                    <p:nvPr/>
                  </p:nvSpPr>
                  <p:spPr>
                    <a:xfrm>
                      <a:off x="8451027" y="1802542"/>
                      <a:ext cx="182877" cy="64008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82" name="Rectangle 181">
                      <a:extLst>
                        <a:ext uri="{FF2B5EF4-FFF2-40B4-BE49-F238E27FC236}">
                          <a16:creationId xmlns:a16="http://schemas.microsoft.com/office/drawing/2014/main" id="{8577A3FE-B6C1-43DB-9021-71F7AEF764E4}"/>
                        </a:ext>
                      </a:extLst>
                    </p:cNvPr>
                    <p:cNvSpPr/>
                    <p:nvPr/>
                  </p:nvSpPr>
                  <p:spPr>
                    <a:xfrm>
                      <a:off x="8681953" y="1802542"/>
                      <a:ext cx="182877" cy="64008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83" name="Rectangle 182">
                      <a:extLst>
                        <a:ext uri="{FF2B5EF4-FFF2-40B4-BE49-F238E27FC236}">
                          <a16:creationId xmlns:a16="http://schemas.microsoft.com/office/drawing/2014/main" id="{521E7964-3913-4D9C-8E9F-5592DB46AD9C}"/>
                        </a:ext>
                      </a:extLst>
                    </p:cNvPr>
                    <p:cNvSpPr/>
                    <p:nvPr/>
                  </p:nvSpPr>
                  <p:spPr>
                    <a:xfrm>
                      <a:off x="8911370" y="1802542"/>
                      <a:ext cx="182877" cy="64008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84" name="Rectangle 183">
                      <a:extLst>
                        <a:ext uri="{FF2B5EF4-FFF2-40B4-BE49-F238E27FC236}">
                          <a16:creationId xmlns:a16="http://schemas.microsoft.com/office/drawing/2014/main" id="{6509ACAB-FC08-43A6-864A-6DD0074A6DA6}"/>
                        </a:ext>
                      </a:extLst>
                    </p:cNvPr>
                    <p:cNvSpPr/>
                    <p:nvPr/>
                  </p:nvSpPr>
                  <p:spPr>
                    <a:xfrm>
                      <a:off x="9142296" y="1802542"/>
                      <a:ext cx="182877" cy="64008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grpSp>
              <p:sp>
                <p:nvSpPr>
                  <p:cNvPr id="180" name="Freeform: Shape 179">
                    <a:extLst>
                      <a:ext uri="{FF2B5EF4-FFF2-40B4-BE49-F238E27FC236}">
                        <a16:creationId xmlns:a16="http://schemas.microsoft.com/office/drawing/2014/main" id="{006327C1-9B9C-45CC-8856-4202B5350896}"/>
                      </a:ext>
                    </a:extLst>
                  </p:cNvPr>
                  <p:cNvSpPr/>
                  <p:nvPr/>
                </p:nvSpPr>
                <p:spPr>
                  <a:xfrm>
                    <a:off x="7908836" y="3822093"/>
                    <a:ext cx="182880" cy="228600"/>
                  </a:xfrm>
                  <a:custGeom>
                    <a:avLst/>
                    <a:gdLst>
                      <a:gd name="connsiteX0" fmla="*/ 45720 w 182880"/>
                      <a:gd name="connsiteY0" fmla="*/ 0 h 228600"/>
                      <a:gd name="connsiteX1" fmla="*/ 137160 w 182880"/>
                      <a:gd name="connsiteY1" fmla="*/ 0 h 228600"/>
                      <a:gd name="connsiteX2" fmla="*/ 137160 w 182880"/>
                      <a:gd name="connsiteY2" fmla="*/ 45720 h 228600"/>
                      <a:gd name="connsiteX3" fmla="*/ 182880 w 182880"/>
                      <a:gd name="connsiteY3" fmla="*/ 45720 h 228600"/>
                      <a:gd name="connsiteX4" fmla="*/ 182880 w 182880"/>
                      <a:gd name="connsiteY4" fmla="*/ 228600 h 228600"/>
                      <a:gd name="connsiteX5" fmla="*/ 0 w 182880"/>
                      <a:gd name="connsiteY5" fmla="*/ 228600 h 228600"/>
                      <a:gd name="connsiteX6" fmla="*/ 0 w 182880"/>
                      <a:gd name="connsiteY6" fmla="*/ 45720 h 228600"/>
                      <a:gd name="connsiteX7" fmla="*/ 45720 w 182880"/>
                      <a:gd name="connsiteY7" fmla="*/ 4572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 h="228600">
                        <a:moveTo>
                          <a:pt x="45720" y="0"/>
                        </a:moveTo>
                        <a:lnTo>
                          <a:pt x="137160" y="0"/>
                        </a:lnTo>
                        <a:lnTo>
                          <a:pt x="137160" y="45720"/>
                        </a:lnTo>
                        <a:lnTo>
                          <a:pt x="182880" y="45720"/>
                        </a:lnTo>
                        <a:lnTo>
                          <a:pt x="182880" y="228600"/>
                        </a:lnTo>
                        <a:lnTo>
                          <a:pt x="0" y="228600"/>
                        </a:lnTo>
                        <a:lnTo>
                          <a:pt x="0" y="45720"/>
                        </a:lnTo>
                        <a:lnTo>
                          <a:pt x="45720" y="45720"/>
                        </a:lnTo>
                        <a:close/>
                      </a:path>
                    </a:pathLst>
                  </a:cu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153" name="Group 152">
              <a:extLst>
                <a:ext uri="{FF2B5EF4-FFF2-40B4-BE49-F238E27FC236}">
                  <a16:creationId xmlns:a16="http://schemas.microsoft.com/office/drawing/2014/main" id="{534B8056-5DCC-452B-9A5E-5AC51738EBB9}"/>
                </a:ext>
              </a:extLst>
            </p:cNvPr>
            <p:cNvGrpSpPr/>
            <p:nvPr/>
          </p:nvGrpSpPr>
          <p:grpSpPr>
            <a:xfrm>
              <a:off x="14144892" y="0"/>
              <a:ext cx="2193113" cy="3958153"/>
              <a:chOff x="8045844" y="0"/>
              <a:chExt cx="2193113" cy="3958153"/>
            </a:xfrm>
          </p:grpSpPr>
          <p:cxnSp>
            <p:nvCxnSpPr>
              <p:cNvPr id="169" name="Connector: Elbow 168">
                <a:extLst>
                  <a:ext uri="{FF2B5EF4-FFF2-40B4-BE49-F238E27FC236}">
                    <a16:creationId xmlns:a16="http://schemas.microsoft.com/office/drawing/2014/main" id="{9521250D-494B-4913-848A-B1A97C5A6F06}"/>
                  </a:ext>
                </a:extLst>
              </p:cNvPr>
              <p:cNvCxnSpPr>
                <a:cxnSpLocks/>
              </p:cNvCxnSpPr>
              <p:nvPr/>
            </p:nvCxnSpPr>
            <p:spPr>
              <a:xfrm flipV="1">
                <a:off x="8045844" y="1697357"/>
                <a:ext cx="953615" cy="2260796"/>
              </a:xfrm>
              <a:prstGeom prst="bentConnector2">
                <a:avLst/>
              </a:prstGeom>
              <a:ln w="38100">
                <a:solidFill>
                  <a:srgbClr val="0078D7"/>
                </a:solidFill>
              </a:ln>
            </p:spPr>
            <p:style>
              <a:lnRef idx="1">
                <a:schemeClr val="accent1"/>
              </a:lnRef>
              <a:fillRef idx="0">
                <a:schemeClr val="accent1"/>
              </a:fillRef>
              <a:effectRef idx="0">
                <a:schemeClr val="accent1"/>
              </a:effectRef>
              <a:fontRef idx="minor">
                <a:schemeClr val="tx1"/>
              </a:fontRef>
            </p:style>
          </p:cxnSp>
          <p:cxnSp>
            <p:nvCxnSpPr>
              <p:cNvPr id="170" name="Connector: Elbow 169">
                <a:extLst>
                  <a:ext uri="{FF2B5EF4-FFF2-40B4-BE49-F238E27FC236}">
                    <a16:creationId xmlns:a16="http://schemas.microsoft.com/office/drawing/2014/main" id="{CB70C93D-F55E-468F-A9B3-AE5D832CFCC3}"/>
                  </a:ext>
                </a:extLst>
              </p:cNvPr>
              <p:cNvCxnSpPr>
                <a:cxnSpLocks/>
              </p:cNvCxnSpPr>
              <p:nvPr/>
            </p:nvCxnSpPr>
            <p:spPr>
              <a:xfrm rot="10800000">
                <a:off x="9236511" y="1697357"/>
                <a:ext cx="1002446" cy="2260796"/>
              </a:xfrm>
              <a:prstGeom prst="bentConnector2">
                <a:avLst/>
              </a:prstGeom>
              <a:ln w="38100">
                <a:solidFill>
                  <a:srgbClr val="0078D7"/>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463641A7-9572-4B47-A927-B105EDE2CC84}"/>
                  </a:ext>
                </a:extLst>
              </p:cNvPr>
              <p:cNvCxnSpPr>
                <a:cxnSpLocks/>
              </p:cNvCxnSpPr>
              <p:nvPr/>
            </p:nvCxnSpPr>
            <p:spPr>
              <a:xfrm>
                <a:off x="8544788" y="0"/>
                <a:ext cx="0" cy="1554480"/>
              </a:xfrm>
              <a:prstGeom prst="line">
                <a:avLst/>
              </a:prstGeom>
              <a:ln w="38100">
                <a:solidFill>
                  <a:srgbClr val="0078D7"/>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C95ADB6-524F-41FD-8FD3-BAA448F1E20E}"/>
                  </a:ext>
                </a:extLst>
              </p:cNvPr>
              <p:cNvCxnSpPr>
                <a:cxnSpLocks/>
              </p:cNvCxnSpPr>
              <p:nvPr/>
            </p:nvCxnSpPr>
            <p:spPr>
              <a:xfrm>
                <a:off x="8773690" y="0"/>
                <a:ext cx="0" cy="1554480"/>
              </a:xfrm>
              <a:prstGeom prst="line">
                <a:avLst/>
              </a:prstGeom>
              <a:ln w="38100">
                <a:solidFill>
                  <a:srgbClr val="0078D7"/>
                </a:solidFill>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00E08E42-0C6C-46B0-8090-47C73E086712}"/>
                  </a:ext>
                </a:extLst>
              </p:cNvPr>
              <p:cNvSpPr txBox="1"/>
              <p:nvPr/>
            </p:nvSpPr>
            <p:spPr>
              <a:xfrm>
                <a:off x="8100866" y="2518944"/>
                <a:ext cx="705641"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Segoe UI Semibold" panose="020B0702040204020203" pitchFamily="34" charset="0"/>
                    <a:ea typeface="+mn-ea"/>
                    <a:cs typeface="Segoe UI Semibold" panose="020B0702040204020203" pitchFamily="34" charset="0"/>
                  </a:rPr>
                  <a:t>Uplink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70C0"/>
                    </a:solidFill>
                    <a:effectLst/>
                    <a:uLnTx/>
                    <a:uFillTx/>
                    <a:latin typeface="Segoe UI" panose="020B0502040204020203" pitchFamily="34" charset="0"/>
                    <a:cs typeface="Segoe UI" panose="020B0502040204020203" pitchFamily="34" charset="0"/>
                  </a:rPr>
                  <a:t>1 GbE</a:t>
                </a:r>
                <a:endParaRPr lang="en-US" sz="1500" b="1">
                  <a:solidFill>
                    <a:srgbClr val="0070C0"/>
                  </a:solidFill>
                  <a:latin typeface="Segoe UI" panose="020B0502040204020203" pitchFamily="34" charset="0"/>
                  <a:cs typeface="Segoe UI" panose="020B0502040204020203" pitchFamily="34" charset="0"/>
                </a:endParaRPr>
              </a:p>
            </p:txBody>
          </p:sp>
        </p:grpSp>
        <p:grpSp>
          <p:nvGrpSpPr>
            <p:cNvPr id="154" name="Group 153">
              <a:extLst>
                <a:ext uri="{FF2B5EF4-FFF2-40B4-BE49-F238E27FC236}">
                  <a16:creationId xmlns:a16="http://schemas.microsoft.com/office/drawing/2014/main" id="{2C024AAB-F95D-46C4-8BBF-2A3756C2CC52}"/>
                </a:ext>
              </a:extLst>
            </p:cNvPr>
            <p:cNvGrpSpPr/>
            <p:nvPr/>
          </p:nvGrpSpPr>
          <p:grpSpPr>
            <a:xfrm>
              <a:off x="13382843" y="4200928"/>
              <a:ext cx="3717363" cy="1011403"/>
              <a:chOff x="7283795" y="4200928"/>
              <a:chExt cx="3717363" cy="1011403"/>
            </a:xfrm>
          </p:grpSpPr>
          <p:grpSp>
            <p:nvGrpSpPr>
              <p:cNvPr id="155" name="Group 154">
                <a:extLst>
                  <a:ext uri="{FF2B5EF4-FFF2-40B4-BE49-F238E27FC236}">
                    <a16:creationId xmlns:a16="http://schemas.microsoft.com/office/drawing/2014/main" id="{D0880C97-E2D2-4A30-9B66-31B440BD76F3}"/>
                  </a:ext>
                </a:extLst>
              </p:cNvPr>
              <p:cNvGrpSpPr/>
              <p:nvPr/>
            </p:nvGrpSpPr>
            <p:grpSpPr>
              <a:xfrm>
                <a:off x="10259468" y="4200928"/>
                <a:ext cx="741690" cy="365760"/>
                <a:chOff x="7237455" y="4115956"/>
                <a:chExt cx="741690" cy="365760"/>
              </a:xfrm>
              <a:solidFill>
                <a:srgbClr val="0078D7"/>
              </a:solidFill>
            </p:grpSpPr>
            <p:grpSp>
              <p:nvGrpSpPr>
                <p:cNvPr id="164" name="Group 163">
                  <a:extLst>
                    <a:ext uri="{FF2B5EF4-FFF2-40B4-BE49-F238E27FC236}">
                      <a16:creationId xmlns:a16="http://schemas.microsoft.com/office/drawing/2014/main" id="{A6BB081D-3158-44FA-91A4-DE61B6BDD59C}"/>
                    </a:ext>
                  </a:extLst>
                </p:cNvPr>
                <p:cNvGrpSpPr/>
                <p:nvPr/>
              </p:nvGrpSpPr>
              <p:grpSpPr>
                <a:xfrm>
                  <a:off x="7478057" y="4243278"/>
                  <a:ext cx="264412" cy="219456"/>
                  <a:chOff x="7466045" y="4243278"/>
                  <a:chExt cx="264412" cy="219456"/>
                </a:xfrm>
                <a:grpFill/>
              </p:grpSpPr>
              <p:sp>
                <p:nvSpPr>
                  <p:cNvPr id="167" name="Rectangle 166">
                    <a:extLst>
                      <a:ext uri="{FF2B5EF4-FFF2-40B4-BE49-F238E27FC236}">
                        <a16:creationId xmlns:a16="http://schemas.microsoft.com/office/drawing/2014/main" id="{6F5B4656-847B-493F-9CAD-019775F6DD66}"/>
                      </a:ext>
                    </a:extLst>
                  </p:cNvPr>
                  <p:cNvSpPr/>
                  <p:nvPr/>
                </p:nvSpPr>
                <p:spPr>
                  <a:xfrm>
                    <a:off x="7466045" y="4243278"/>
                    <a:ext cx="118691"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1C0BCD5C-7FE4-48C9-AA67-CF514F1D257F}"/>
                      </a:ext>
                    </a:extLst>
                  </p:cNvPr>
                  <p:cNvSpPr/>
                  <p:nvPr/>
                </p:nvSpPr>
                <p:spPr>
                  <a:xfrm>
                    <a:off x="7611766" y="4243278"/>
                    <a:ext cx="118691"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Rectangle 164">
                  <a:extLst>
                    <a:ext uri="{FF2B5EF4-FFF2-40B4-BE49-F238E27FC236}">
                      <a16:creationId xmlns:a16="http://schemas.microsoft.com/office/drawing/2014/main" id="{8553E24C-7331-4036-AEDD-7C624AD0EFCE}"/>
                    </a:ext>
                  </a:extLst>
                </p:cNvPr>
                <p:cNvSpPr/>
                <p:nvPr/>
              </p:nvSpPr>
              <p:spPr>
                <a:xfrm>
                  <a:off x="7237455" y="4115956"/>
                  <a:ext cx="18288" cy="3657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773B855D-8F7D-4724-BA18-956620F42D67}"/>
                    </a:ext>
                  </a:extLst>
                </p:cNvPr>
                <p:cNvSpPr/>
                <p:nvPr/>
              </p:nvSpPr>
              <p:spPr>
                <a:xfrm>
                  <a:off x="7241381" y="4181612"/>
                  <a:ext cx="737764" cy="2384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rgbClr val="ABD5F9"/>
                      </a:solidFill>
                      <a:latin typeface="Segoe UI Semibold" panose="020B0702040204020203" pitchFamily="34" charset="0"/>
                      <a:cs typeface="Segoe UI Semibold" panose="020B0702040204020203" pitchFamily="34" charset="0"/>
                    </a:rPr>
                    <a:t>10 GbE</a:t>
                  </a:r>
                </a:p>
              </p:txBody>
            </p:sp>
          </p:grpSp>
          <p:sp>
            <p:nvSpPr>
              <p:cNvPr id="156" name="TextBox 155">
                <a:extLst>
                  <a:ext uri="{FF2B5EF4-FFF2-40B4-BE49-F238E27FC236}">
                    <a16:creationId xmlns:a16="http://schemas.microsoft.com/office/drawing/2014/main" id="{2DC573C2-AD4F-4197-A080-F38FCB25D9CA}"/>
                  </a:ext>
                </a:extLst>
              </p:cNvPr>
              <p:cNvSpPr txBox="1"/>
              <p:nvPr/>
            </p:nvSpPr>
            <p:spPr>
              <a:xfrm>
                <a:off x="8607266" y="4658333"/>
                <a:ext cx="1070421"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70C0"/>
                    </a:solidFill>
                    <a:effectLst/>
                    <a:uLnTx/>
                    <a:uFillTx/>
                    <a:latin typeface="Segoe UI" panose="020B0502040204020203" pitchFamily="34" charset="0"/>
                    <a:cs typeface="Segoe UI" panose="020B0502040204020203" pitchFamily="34" charset="0"/>
                  </a:rPr>
                  <a:t>Switchless</a:t>
                </a:r>
              </a:p>
              <a:p>
                <a:pPr algn="ctr"/>
                <a:r>
                  <a:rPr lang="en-US" sz="1500" b="1">
                    <a:solidFill>
                      <a:srgbClr val="0070C0"/>
                    </a:solidFill>
                    <a:latin typeface="Segoe UI" panose="020B0502040204020203" pitchFamily="34" charset="0"/>
                    <a:cs typeface="Segoe UI" panose="020B0502040204020203" pitchFamily="34" charset="0"/>
                  </a:rPr>
                  <a:t>10 GbE</a:t>
                </a:r>
              </a:p>
            </p:txBody>
          </p:sp>
          <p:grpSp>
            <p:nvGrpSpPr>
              <p:cNvPr id="157" name="Group 156">
                <a:extLst>
                  <a:ext uri="{FF2B5EF4-FFF2-40B4-BE49-F238E27FC236}">
                    <a16:creationId xmlns:a16="http://schemas.microsoft.com/office/drawing/2014/main" id="{A60949B9-082F-4539-9213-A7A17952EE04}"/>
                  </a:ext>
                </a:extLst>
              </p:cNvPr>
              <p:cNvGrpSpPr/>
              <p:nvPr/>
            </p:nvGrpSpPr>
            <p:grpSpPr>
              <a:xfrm flipH="1">
                <a:off x="7283795" y="4200928"/>
                <a:ext cx="741690" cy="365760"/>
                <a:chOff x="7237455" y="4115956"/>
                <a:chExt cx="741690" cy="365760"/>
              </a:xfrm>
              <a:solidFill>
                <a:srgbClr val="0078D7"/>
              </a:solidFill>
            </p:grpSpPr>
            <p:grpSp>
              <p:nvGrpSpPr>
                <p:cNvPr id="159" name="Group 158">
                  <a:extLst>
                    <a:ext uri="{FF2B5EF4-FFF2-40B4-BE49-F238E27FC236}">
                      <a16:creationId xmlns:a16="http://schemas.microsoft.com/office/drawing/2014/main" id="{1EBFEA11-9302-48E7-BD29-C47E37FEF9C3}"/>
                    </a:ext>
                  </a:extLst>
                </p:cNvPr>
                <p:cNvGrpSpPr/>
                <p:nvPr/>
              </p:nvGrpSpPr>
              <p:grpSpPr>
                <a:xfrm>
                  <a:off x="7478057" y="4243278"/>
                  <a:ext cx="264412" cy="219456"/>
                  <a:chOff x="7466045" y="4243278"/>
                  <a:chExt cx="264412" cy="219456"/>
                </a:xfrm>
                <a:grpFill/>
              </p:grpSpPr>
              <p:sp>
                <p:nvSpPr>
                  <p:cNvPr id="162" name="Rectangle 161">
                    <a:extLst>
                      <a:ext uri="{FF2B5EF4-FFF2-40B4-BE49-F238E27FC236}">
                        <a16:creationId xmlns:a16="http://schemas.microsoft.com/office/drawing/2014/main" id="{CC1E4420-074F-4924-9404-11BBEF4E170C}"/>
                      </a:ext>
                    </a:extLst>
                  </p:cNvPr>
                  <p:cNvSpPr/>
                  <p:nvPr/>
                </p:nvSpPr>
                <p:spPr>
                  <a:xfrm>
                    <a:off x="7466045" y="4243278"/>
                    <a:ext cx="118691"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CD702F5E-164B-4262-9400-B2B3A2E55401}"/>
                      </a:ext>
                    </a:extLst>
                  </p:cNvPr>
                  <p:cNvSpPr/>
                  <p:nvPr/>
                </p:nvSpPr>
                <p:spPr>
                  <a:xfrm>
                    <a:off x="7611766" y="4243278"/>
                    <a:ext cx="118691"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0" name="Rectangle 159">
                  <a:extLst>
                    <a:ext uri="{FF2B5EF4-FFF2-40B4-BE49-F238E27FC236}">
                      <a16:creationId xmlns:a16="http://schemas.microsoft.com/office/drawing/2014/main" id="{8D08238D-B386-4E42-9A89-8A951337ACF9}"/>
                    </a:ext>
                  </a:extLst>
                </p:cNvPr>
                <p:cNvSpPr/>
                <p:nvPr/>
              </p:nvSpPr>
              <p:spPr>
                <a:xfrm>
                  <a:off x="7237455" y="4115956"/>
                  <a:ext cx="18288" cy="3657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3A73C822-EEFA-43AF-A088-EF2D4C1A5CD9}"/>
                    </a:ext>
                  </a:extLst>
                </p:cNvPr>
                <p:cNvSpPr/>
                <p:nvPr/>
              </p:nvSpPr>
              <p:spPr>
                <a:xfrm>
                  <a:off x="7241381" y="4181612"/>
                  <a:ext cx="737764" cy="2384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rgbClr val="ABD5F9"/>
                      </a:solidFill>
                      <a:latin typeface="Segoe UI Semibold" panose="020B0702040204020203" pitchFamily="34" charset="0"/>
                      <a:cs typeface="Segoe UI Semibold" panose="020B0702040204020203" pitchFamily="34" charset="0"/>
                    </a:rPr>
                    <a:t>10 GbE</a:t>
                  </a:r>
                </a:p>
              </p:txBody>
            </p:sp>
          </p:grpSp>
          <p:cxnSp>
            <p:nvCxnSpPr>
              <p:cNvPr id="158" name="Straight Connector 157">
                <a:extLst>
                  <a:ext uri="{FF2B5EF4-FFF2-40B4-BE49-F238E27FC236}">
                    <a16:creationId xmlns:a16="http://schemas.microsoft.com/office/drawing/2014/main" id="{CB8DB869-55A5-43D2-BD2A-CD7D80998A54}"/>
                  </a:ext>
                </a:extLst>
              </p:cNvPr>
              <p:cNvCxnSpPr>
                <a:cxnSpLocks/>
                <a:endCxn id="166" idx="1"/>
              </p:cNvCxnSpPr>
              <p:nvPr/>
            </p:nvCxnSpPr>
            <p:spPr>
              <a:xfrm>
                <a:off x="8025844" y="4384963"/>
                <a:ext cx="2237550" cy="840"/>
              </a:xfrm>
              <a:prstGeom prst="line">
                <a:avLst/>
              </a:prstGeom>
              <a:ln w="76200">
                <a:solidFill>
                  <a:srgbClr val="0078D7"/>
                </a:solidFill>
              </a:ln>
            </p:spPr>
            <p:style>
              <a:lnRef idx="1">
                <a:schemeClr val="accent1"/>
              </a:lnRef>
              <a:fillRef idx="0">
                <a:schemeClr val="accent1"/>
              </a:fillRef>
              <a:effectRef idx="0">
                <a:schemeClr val="accent1"/>
              </a:effectRef>
              <a:fontRef idx="minor">
                <a:schemeClr val="tx1"/>
              </a:fontRef>
            </p:style>
          </p:cxnSp>
        </p:grpSp>
      </p:grpSp>
      <p:sp>
        <p:nvSpPr>
          <p:cNvPr id="209" name="Title 16">
            <a:extLst>
              <a:ext uri="{FF2B5EF4-FFF2-40B4-BE49-F238E27FC236}">
                <a16:creationId xmlns:a16="http://schemas.microsoft.com/office/drawing/2014/main" id="{EEB40D56-64E9-4EDF-8F64-8F5AFC83B92E}"/>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t>How it works</a:t>
            </a:r>
          </a:p>
        </p:txBody>
      </p:sp>
    </p:spTree>
    <p:extLst>
      <p:ext uri="{BB962C8B-B14F-4D97-AF65-F5344CB8AC3E}">
        <p14:creationId xmlns:p14="http://schemas.microsoft.com/office/powerpoint/2010/main" val="296937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EC2211-2A6E-4B0B-AD4C-2A3C53407DAB}"/>
              </a:ext>
            </a:extLst>
          </p:cNvPr>
          <p:cNvSpPr/>
          <p:nvPr/>
        </p:nvSpPr>
        <p:spPr>
          <a:xfrm>
            <a:off x="299338" y="3031127"/>
            <a:ext cx="3657600" cy="207568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20112A3-7ACE-499E-9FE4-993D00030125}"/>
              </a:ext>
            </a:extLst>
          </p:cNvPr>
          <p:cNvSpPr/>
          <p:nvPr/>
        </p:nvSpPr>
        <p:spPr>
          <a:xfrm>
            <a:off x="4198511" y="3031128"/>
            <a:ext cx="3657600" cy="207568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17B2AC2-4242-4427-9FC3-1C2753B746F8}"/>
              </a:ext>
            </a:extLst>
          </p:cNvPr>
          <p:cNvSpPr/>
          <p:nvPr/>
        </p:nvSpPr>
        <p:spPr>
          <a:xfrm>
            <a:off x="8149142" y="3031128"/>
            <a:ext cx="3657600" cy="207568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5FBE443-1CDE-4C05-8F0B-5CC0181497EA}"/>
              </a:ext>
            </a:extLst>
          </p:cNvPr>
          <p:cNvGrpSpPr/>
          <p:nvPr/>
        </p:nvGrpSpPr>
        <p:grpSpPr>
          <a:xfrm>
            <a:off x="299338" y="1649588"/>
            <a:ext cx="3657601" cy="4306706"/>
            <a:chOff x="299338" y="1649588"/>
            <a:chExt cx="3657601" cy="4306706"/>
          </a:xfrm>
        </p:grpSpPr>
        <p:grpSp>
          <p:nvGrpSpPr>
            <p:cNvPr id="23" name="Group 22">
              <a:extLst>
                <a:ext uri="{FF2B5EF4-FFF2-40B4-BE49-F238E27FC236}">
                  <a16:creationId xmlns:a16="http://schemas.microsoft.com/office/drawing/2014/main" id="{78A99EBE-FF45-44A3-BA82-BB0602366325}"/>
                </a:ext>
              </a:extLst>
            </p:cNvPr>
            <p:cNvGrpSpPr/>
            <p:nvPr/>
          </p:nvGrpSpPr>
          <p:grpSpPr>
            <a:xfrm>
              <a:off x="1636818" y="1649588"/>
              <a:ext cx="982641" cy="868770"/>
              <a:chOff x="1636818" y="1649588"/>
              <a:chExt cx="982641" cy="868770"/>
            </a:xfrm>
          </p:grpSpPr>
          <p:sp>
            <p:nvSpPr>
              <p:cNvPr id="27" name="Oval 26">
                <a:extLst>
                  <a:ext uri="{FF2B5EF4-FFF2-40B4-BE49-F238E27FC236}">
                    <a16:creationId xmlns:a16="http://schemas.microsoft.com/office/drawing/2014/main" id="{35C363D7-52B7-41B5-BE33-0F09289E819B}"/>
                  </a:ext>
                </a:extLst>
              </p:cNvPr>
              <p:cNvSpPr/>
              <p:nvPr/>
            </p:nvSpPr>
            <p:spPr>
              <a:xfrm>
                <a:off x="1899538" y="1649588"/>
                <a:ext cx="457200" cy="4572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1</a:t>
                </a:r>
              </a:p>
            </p:txBody>
          </p:sp>
          <p:sp>
            <p:nvSpPr>
              <p:cNvPr id="11" name="TextBox 10">
                <a:extLst>
                  <a:ext uri="{FF2B5EF4-FFF2-40B4-BE49-F238E27FC236}">
                    <a16:creationId xmlns:a16="http://schemas.microsoft.com/office/drawing/2014/main" id="{EBBBDD23-033F-4909-AB1D-2F7A654FF523}"/>
                  </a:ext>
                </a:extLst>
              </p:cNvPr>
              <p:cNvSpPr txBox="1"/>
              <p:nvPr/>
            </p:nvSpPr>
            <p:spPr>
              <a:xfrm>
                <a:off x="1636818" y="2287526"/>
                <a:ext cx="982641" cy="2308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Plug in USB</a:t>
                </a:r>
              </a:p>
            </p:txBody>
          </p:sp>
        </p:grpSp>
        <p:grpSp>
          <p:nvGrpSpPr>
            <p:cNvPr id="5" name="Group 4">
              <a:extLst>
                <a:ext uri="{FF2B5EF4-FFF2-40B4-BE49-F238E27FC236}">
                  <a16:creationId xmlns:a16="http://schemas.microsoft.com/office/drawing/2014/main" id="{4B632A3C-F70C-4FAE-8758-E90B7F6FA043}"/>
                </a:ext>
              </a:extLst>
            </p:cNvPr>
            <p:cNvGrpSpPr/>
            <p:nvPr/>
          </p:nvGrpSpPr>
          <p:grpSpPr>
            <a:xfrm>
              <a:off x="299338" y="3031128"/>
              <a:ext cx="3657601" cy="2925166"/>
              <a:chOff x="299338" y="3031128"/>
              <a:chExt cx="3657601" cy="2925166"/>
            </a:xfrm>
          </p:grpSpPr>
          <p:pic>
            <p:nvPicPr>
              <p:cNvPr id="3074" name="Picture 2" descr="Image result for insert usb">
                <a:extLst>
                  <a:ext uri="{FF2B5EF4-FFF2-40B4-BE49-F238E27FC236}">
                    <a16:creationId xmlns:a16="http://schemas.microsoft.com/office/drawing/2014/main" id="{D9A58A87-1096-42E2-B506-F140E9EEF72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99338" y="3031128"/>
                <a:ext cx="3657601" cy="2075689"/>
              </a:xfrm>
              <a:prstGeom prst="rect">
                <a:avLst/>
              </a:prstGeom>
              <a:noFill/>
              <a:effectLst>
                <a:outerShdw dist="38100" dir="27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7696E6E9-85EE-4A02-B82A-BC67EAD515D0}"/>
                  </a:ext>
                </a:extLst>
              </p:cNvPr>
              <p:cNvSpPr/>
              <p:nvPr/>
            </p:nvSpPr>
            <p:spPr>
              <a:xfrm>
                <a:off x="856550" y="5402296"/>
                <a:ext cx="2743200"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Insert the USB storage device into the port on the router</a:t>
                </a:r>
              </a:p>
            </p:txBody>
          </p:sp>
        </p:grpSp>
      </p:grpSp>
      <p:grpSp>
        <p:nvGrpSpPr>
          <p:cNvPr id="42" name="Group 41">
            <a:extLst>
              <a:ext uri="{FF2B5EF4-FFF2-40B4-BE49-F238E27FC236}">
                <a16:creationId xmlns:a16="http://schemas.microsoft.com/office/drawing/2014/main" id="{BDA9717A-0D0C-47EF-A6DD-5C0D31454AB2}"/>
              </a:ext>
            </a:extLst>
          </p:cNvPr>
          <p:cNvGrpSpPr/>
          <p:nvPr/>
        </p:nvGrpSpPr>
        <p:grpSpPr>
          <a:xfrm>
            <a:off x="1899538" y="1649585"/>
            <a:ext cx="5956573" cy="4422125"/>
            <a:chOff x="1899538" y="1649585"/>
            <a:chExt cx="5956573" cy="4422125"/>
          </a:xfrm>
        </p:grpSpPr>
        <p:cxnSp>
          <p:nvCxnSpPr>
            <p:cNvPr id="15" name="Straight Arrow Connector 14">
              <a:extLst>
                <a:ext uri="{FF2B5EF4-FFF2-40B4-BE49-F238E27FC236}">
                  <a16:creationId xmlns:a16="http://schemas.microsoft.com/office/drawing/2014/main" id="{6E161A81-9757-4A6E-B0AC-A697161C5497}"/>
                </a:ext>
              </a:extLst>
            </p:cNvPr>
            <p:cNvCxnSpPr>
              <a:cxnSpLocks/>
            </p:cNvCxnSpPr>
            <p:nvPr/>
          </p:nvCxnSpPr>
          <p:spPr>
            <a:xfrm>
              <a:off x="2508250" y="1878188"/>
              <a:ext cx="3214396"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33AA5B7-1AE9-4D39-A97C-A195C971FF63}"/>
                </a:ext>
              </a:extLst>
            </p:cNvPr>
            <p:cNvGrpSpPr/>
            <p:nvPr/>
          </p:nvGrpSpPr>
          <p:grpSpPr>
            <a:xfrm>
              <a:off x="1899538" y="1649585"/>
              <a:ext cx="457200" cy="457200"/>
              <a:chOff x="4908757" y="3418503"/>
              <a:chExt cx="457200" cy="457200"/>
            </a:xfrm>
          </p:grpSpPr>
          <p:sp>
            <p:nvSpPr>
              <p:cNvPr id="18" name="Oval 17">
                <a:extLst>
                  <a:ext uri="{FF2B5EF4-FFF2-40B4-BE49-F238E27FC236}">
                    <a16:creationId xmlns:a16="http://schemas.microsoft.com/office/drawing/2014/main" id="{FD386581-901B-4264-AAEC-D204B94EDAC5}"/>
                  </a:ext>
                </a:extLst>
              </p:cNvPr>
              <p:cNvSpPr/>
              <p:nvPr/>
            </p:nvSpPr>
            <p:spPr>
              <a:xfrm>
                <a:off x="4908757" y="3418503"/>
                <a:ext cx="457200" cy="4572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9" name="L-Shape 18">
                <a:extLst>
                  <a:ext uri="{FF2B5EF4-FFF2-40B4-BE49-F238E27FC236}">
                    <a16:creationId xmlns:a16="http://schemas.microsoft.com/office/drawing/2014/main" id="{6A90AFA5-E1A6-498E-AB38-CAB70668F100}"/>
                  </a:ext>
                </a:extLst>
              </p:cNvPr>
              <p:cNvSpPr/>
              <p:nvPr/>
            </p:nvSpPr>
            <p:spPr>
              <a:xfrm rot="18900000">
                <a:off x="5041345" y="3561464"/>
                <a:ext cx="192024" cy="128016"/>
              </a:xfrm>
              <a:prstGeom prst="corner">
                <a:avLst>
                  <a:gd name="adj1" fmla="val 27291"/>
                  <a:gd name="adj2" fmla="val 258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BED86DEA-0E43-46FB-8E83-2DF342562D00}"/>
                </a:ext>
              </a:extLst>
            </p:cNvPr>
            <p:cNvGrpSpPr/>
            <p:nvPr/>
          </p:nvGrpSpPr>
          <p:grpSpPr>
            <a:xfrm>
              <a:off x="4198511" y="1649588"/>
              <a:ext cx="3657600" cy="4422122"/>
              <a:chOff x="4198511" y="1649588"/>
              <a:chExt cx="3657600" cy="4422122"/>
            </a:xfrm>
          </p:grpSpPr>
          <p:grpSp>
            <p:nvGrpSpPr>
              <p:cNvPr id="38" name="Group 37">
                <a:extLst>
                  <a:ext uri="{FF2B5EF4-FFF2-40B4-BE49-F238E27FC236}">
                    <a16:creationId xmlns:a16="http://schemas.microsoft.com/office/drawing/2014/main" id="{2352DEFA-4A50-4CF3-B8D6-CCA7518CB419}"/>
                  </a:ext>
                </a:extLst>
              </p:cNvPr>
              <p:cNvGrpSpPr/>
              <p:nvPr/>
            </p:nvGrpSpPr>
            <p:grpSpPr>
              <a:xfrm>
                <a:off x="5344768" y="1649588"/>
                <a:ext cx="1502463" cy="868770"/>
                <a:chOff x="5344768" y="1649588"/>
                <a:chExt cx="1502463" cy="868770"/>
              </a:xfrm>
            </p:grpSpPr>
            <p:sp>
              <p:nvSpPr>
                <p:cNvPr id="26" name="Oval 25">
                  <a:extLst>
                    <a:ext uri="{FF2B5EF4-FFF2-40B4-BE49-F238E27FC236}">
                      <a16:creationId xmlns:a16="http://schemas.microsoft.com/office/drawing/2014/main" id="{65426953-D520-40B8-B404-3D46FABF8782}"/>
                    </a:ext>
                  </a:extLst>
                </p:cNvPr>
                <p:cNvSpPr/>
                <p:nvPr/>
              </p:nvSpPr>
              <p:spPr>
                <a:xfrm>
                  <a:off x="5867400" y="1649588"/>
                  <a:ext cx="457200" cy="4572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2</a:t>
                  </a:r>
                </a:p>
              </p:txBody>
            </p:sp>
            <p:sp>
              <p:nvSpPr>
                <p:cNvPr id="12" name="TextBox 11">
                  <a:extLst>
                    <a:ext uri="{FF2B5EF4-FFF2-40B4-BE49-F238E27FC236}">
                      <a16:creationId xmlns:a16="http://schemas.microsoft.com/office/drawing/2014/main" id="{1DB78115-AA79-4120-9BB5-7B600DFF3677}"/>
                    </a:ext>
                  </a:extLst>
                </p:cNvPr>
                <p:cNvSpPr txBox="1"/>
                <p:nvPr/>
              </p:nvSpPr>
              <p:spPr>
                <a:xfrm>
                  <a:off x="5344768" y="2287526"/>
                  <a:ext cx="1502463" cy="2308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Share from router</a:t>
                  </a:r>
                </a:p>
              </p:txBody>
            </p:sp>
          </p:grpSp>
          <p:grpSp>
            <p:nvGrpSpPr>
              <p:cNvPr id="6" name="Group 5">
                <a:extLst>
                  <a:ext uri="{FF2B5EF4-FFF2-40B4-BE49-F238E27FC236}">
                    <a16:creationId xmlns:a16="http://schemas.microsoft.com/office/drawing/2014/main" id="{DFE18D56-F948-4A40-9E9A-98A4F12F7D9B}"/>
                  </a:ext>
                </a:extLst>
              </p:cNvPr>
              <p:cNvGrpSpPr/>
              <p:nvPr/>
            </p:nvGrpSpPr>
            <p:grpSpPr>
              <a:xfrm>
                <a:off x="4198511" y="3031128"/>
                <a:ext cx="3657600" cy="3040582"/>
                <a:chOff x="4198511" y="3031128"/>
                <a:chExt cx="3657600" cy="3040582"/>
              </a:xfrm>
            </p:grpSpPr>
            <p:sp>
              <p:nvSpPr>
                <p:cNvPr id="9" name="Rectangle 8">
                  <a:extLst>
                    <a:ext uri="{FF2B5EF4-FFF2-40B4-BE49-F238E27FC236}">
                      <a16:creationId xmlns:a16="http://schemas.microsoft.com/office/drawing/2014/main" id="{3D66B286-22A8-46DE-B138-844A59DAB539}"/>
                    </a:ext>
                  </a:extLst>
                </p:cNvPr>
                <p:cNvSpPr/>
                <p:nvPr/>
              </p:nvSpPr>
              <p:spPr>
                <a:xfrm>
                  <a:off x="4952999" y="5286880"/>
                  <a:ext cx="2743200" cy="7848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 the router’s UI, set the share name, username, and password for access</a:t>
                  </a:r>
                </a:p>
              </p:txBody>
            </p:sp>
            <p:pic>
              <p:nvPicPr>
                <p:cNvPr id="1028" name="Picture 4" descr="Image result for tp link storage ui">
                  <a:extLst>
                    <a:ext uri="{FF2B5EF4-FFF2-40B4-BE49-F238E27FC236}">
                      <a16:creationId xmlns:a16="http://schemas.microsoft.com/office/drawing/2014/main" id="{CCA34D6B-26A2-42DA-8A2C-DF1315038E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8511" y="3031128"/>
                  <a:ext cx="3657600" cy="2076450"/>
                </a:xfrm>
                <a:prstGeom prst="rect">
                  <a:avLst/>
                </a:prstGeom>
                <a:noFill/>
                <a:ln>
                  <a:noFill/>
                </a:ln>
                <a:effectLst>
                  <a:outerShdw dist="38100" dir="27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grpSp>
      </p:grpSp>
      <p:grpSp>
        <p:nvGrpSpPr>
          <p:cNvPr id="43" name="Group 42">
            <a:extLst>
              <a:ext uri="{FF2B5EF4-FFF2-40B4-BE49-F238E27FC236}">
                <a16:creationId xmlns:a16="http://schemas.microsoft.com/office/drawing/2014/main" id="{A1EF2F02-7E13-4139-9D78-08688B228A5F}"/>
              </a:ext>
            </a:extLst>
          </p:cNvPr>
          <p:cNvGrpSpPr/>
          <p:nvPr/>
        </p:nvGrpSpPr>
        <p:grpSpPr>
          <a:xfrm>
            <a:off x="5867400" y="1649588"/>
            <a:ext cx="5939342" cy="4422122"/>
            <a:chOff x="5867400" y="1649588"/>
            <a:chExt cx="5939342" cy="4422122"/>
          </a:xfrm>
        </p:grpSpPr>
        <p:cxnSp>
          <p:nvCxnSpPr>
            <p:cNvPr id="16" name="Straight Arrow Connector 15">
              <a:extLst>
                <a:ext uri="{FF2B5EF4-FFF2-40B4-BE49-F238E27FC236}">
                  <a16:creationId xmlns:a16="http://schemas.microsoft.com/office/drawing/2014/main" id="{CBC2228D-D29B-49AD-9D88-7B69042835C2}"/>
                </a:ext>
              </a:extLst>
            </p:cNvPr>
            <p:cNvCxnSpPr>
              <a:cxnSpLocks/>
            </p:cNvCxnSpPr>
            <p:nvPr/>
          </p:nvCxnSpPr>
          <p:spPr>
            <a:xfrm>
              <a:off x="6484172" y="1878188"/>
              <a:ext cx="3104328"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E46FB9E1-DBDD-4F0F-849C-625DCE5E7CE8}"/>
                </a:ext>
              </a:extLst>
            </p:cNvPr>
            <p:cNvGrpSpPr/>
            <p:nvPr/>
          </p:nvGrpSpPr>
          <p:grpSpPr>
            <a:xfrm>
              <a:off x="5867400" y="1649588"/>
              <a:ext cx="457200" cy="457200"/>
              <a:chOff x="4908757" y="3418506"/>
              <a:chExt cx="457200" cy="457200"/>
            </a:xfrm>
          </p:grpSpPr>
          <p:sp>
            <p:nvSpPr>
              <p:cNvPr id="21" name="Oval 20">
                <a:extLst>
                  <a:ext uri="{FF2B5EF4-FFF2-40B4-BE49-F238E27FC236}">
                    <a16:creationId xmlns:a16="http://schemas.microsoft.com/office/drawing/2014/main" id="{194F63DE-B1FA-4413-BA4B-86087E58527C}"/>
                  </a:ext>
                </a:extLst>
              </p:cNvPr>
              <p:cNvSpPr/>
              <p:nvPr/>
            </p:nvSpPr>
            <p:spPr>
              <a:xfrm>
                <a:off x="4908757" y="3418506"/>
                <a:ext cx="457200" cy="4572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2" name="L-Shape 21">
                <a:extLst>
                  <a:ext uri="{FF2B5EF4-FFF2-40B4-BE49-F238E27FC236}">
                    <a16:creationId xmlns:a16="http://schemas.microsoft.com/office/drawing/2014/main" id="{93A83F44-2F37-4D3A-B6AD-617553895FCA}"/>
                  </a:ext>
                </a:extLst>
              </p:cNvPr>
              <p:cNvSpPr/>
              <p:nvPr/>
            </p:nvSpPr>
            <p:spPr>
              <a:xfrm rot="18900000">
                <a:off x="5041345" y="3561467"/>
                <a:ext cx="192024" cy="128016"/>
              </a:xfrm>
              <a:prstGeom prst="corner">
                <a:avLst>
                  <a:gd name="adj1" fmla="val 27291"/>
                  <a:gd name="adj2" fmla="val 258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8DAEA7FC-E330-4B18-9AFD-D094BAC8BDC8}"/>
                </a:ext>
              </a:extLst>
            </p:cNvPr>
            <p:cNvGrpSpPr/>
            <p:nvPr/>
          </p:nvGrpSpPr>
          <p:grpSpPr>
            <a:xfrm>
              <a:off x="8149142" y="1649588"/>
              <a:ext cx="3657600" cy="4422122"/>
              <a:chOff x="8149142" y="1649588"/>
              <a:chExt cx="3657600" cy="4422122"/>
            </a:xfrm>
          </p:grpSpPr>
          <p:grpSp>
            <p:nvGrpSpPr>
              <p:cNvPr id="39" name="Group 38">
                <a:extLst>
                  <a:ext uri="{FF2B5EF4-FFF2-40B4-BE49-F238E27FC236}">
                    <a16:creationId xmlns:a16="http://schemas.microsoft.com/office/drawing/2014/main" id="{92EA571F-FE15-4EAA-AF19-6B34A9BF5640}"/>
                  </a:ext>
                </a:extLst>
              </p:cNvPr>
              <p:cNvGrpSpPr/>
              <p:nvPr/>
            </p:nvGrpSpPr>
            <p:grpSpPr>
              <a:xfrm>
                <a:off x="9365595" y="1649588"/>
                <a:ext cx="1224694" cy="868770"/>
                <a:chOff x="9365595" y="1649588"/>
                <a:chExt cx="1224694" cy="868770"/>
              </a:xfrm>
            </p:grpSpPr>
            <p:sp>
              <p:nvSpPr>
                <p:cNvPr id="13" name="TextBox 12">
                  <a:extLst>
                    <a:ext uri="{FF2B5EF4-FFF2-40B4-BE49-F238E27FC236}">
                      <a16:creationId xmlns:a16="http://schemas.microsoft.com/office/drawing/2014/main" id="{661E8800-2D89-494C-B009-DF250A5BA2CF}"/>
                    </a:ext>
                  </a:extLst>
                </p:cNvPr>
                <p:cNvSpPr txBox="1"/>
                <p:nvPr/>
              </p:nvSpPr>
              <p:spPr>
                <a:xfrm>
                  <a:off x="9365595" y="2287526"/>
                  <a:ext cx="1224694" cy="2308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Use as witness</a:t>
                  </a:r>
                </a:p>
              </p:txBody>
            </p:sp>
            <p:sp>
              <p:nvSpPr>
                <p:cNvPr id="14" name="Oval 13">
                  <a:extLst>
                    <a:ext uri="{FF2B5EF4-FFF2-40B4-BE49-F238E27FC236}">
                      <a16:creationId xmlns:a16="http://schemas.microsoft.com/office/drawing/2014/main" id="{FB8D5F3F-59E0-4DE9-A843-F6068EC49467}"/>
                    </a:ext>
                  </a:extLst>
                </p:cNvPr>
                <p:cNvSpPr/>
                <p:nvPr/>
              </p:nvSpPr>
              <p:spPr>
                <a:xfrm>
                  <a:off x="9749342" y="1649588"/>
                  <a:ext cx="457200" cy="4572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3</a:t>
                  </a:r>
                </a:p>
              </p:txBody>
            </p:sp>
          </p:grpSp>
          <p:grpSp>
            <p:nvGrpSpPr>
              <p:cNvPr id="8" name="Group 7">
                <a:extLst>
                  <a:ext uri="{FF2B5EF4-FFF2-40B4-BE49-F238E27FC236}">
                    <a16:creationId xmlns:a16="http://schemas.microsoft.com/office/drawing/2014/main" id="{87A19A4F-6457-4EC4-B93B-B2974C0B5B3F}"/>
                  </a:ext>
                </a:extLst>
              </p:cNvPr>
              <p:cNvGrpSpPr/>
              <p:nvPr/>
            </p:nvGrpSpPr>
            <p:grpSpPr>
              <a:xfrm>
                <a:off x="8149142" y="3031128"/>
                <a:ext cx="3657600" cy="3040582"/>
                <a:chOff x="8149142" y="3031128"/>
                <a:chExt cx="3657600" cy="3040582"/>
              </a:xfrm>
            </p:grpSpPr>
            <p:sp>
              <p:nvSpPr>
                <p:cNvPr id="10" name="Rectangle 9">
                  <a:extLst>
                    <a:ext uri="{FF2B5EF4-FFF2-40B4-BE49-F238E27FC236}">
                      <a16:creationId xmlns:a16="http://schemas.microsoft.com/office/drawing/2014/main" id="{D4360B52-6B50-4D91-A53F-FFC18C07EB76}"/>
                    </a:ext>
                  </a:extLst>
                </p:cNvPr>
                <p:cNvSpPr/>
                <p:nvPr/>
              </p:nvSpPr>
              <p:spPr>
                <a:xfrm>
                  <a:off x="8834942" y="5286880"/>
                  <a:ext cx="2743200" cy="784830"/>
                </a:xfrm>
                <a:prstGeom prst="rect">
                  <a:avLst/>
                </a:prstGeom>
              </p:spPr>
              <p:txBody>
                <a:bodyPr wrap="square">
                  <a:spAutoFit/>
                </a:bodyPr>
                <a:lstStyle/>
                <a:p>
                  <a:pPr lvl="0" algn="ctr"/>
                  <a:r>
                    <a:rPr kumimoji="0" lang="en-US" sz="15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New parameter to </a:t>
                  </a:r>
                  <a:r>
                    <a:rPr lang="en-US" sz="1500">
                      <a:solidFill>
                        <a:prstClr val="black"/>
                      </a:solidFill>
                      <a:latin typeface="Segoe UI" panose="020B0502040204020203" pitchFamily="34" charset="0"/>
                      <a:cs typeface="Segoe UI" panose="020B0502040204020203" pitchFamily="34" charset="0"/>
                    </a:rPr>
                    <a:t>provide credentials to Windows for safekeeping</a:t>
                  </a:r>
                  <a:endParaRPr kumimoji="0" lang="en-US" sz="15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nvGrpSpPr>
                <p:cNvPr id="7" name="Group 6">
                  <a:extLst>
                    <a:ext uri="{FF2B5EF4-FFF2-40B4-BE49-F238E27FC236}">
                      <a16:creationId xmlns:a16="http://schemas.microsoft.com/office/drawing/2014/main" id="{A7451C9B-1C09-4D4B-9E7C-0977CAE44B70}"/>
                    </a:ext>
                  </a:extLst>
                </p:cNvPr>
                <p:cNvGrpSpPr/>
                <p:nvPr/>
              </p:nvGrpSpPr>
              <p:grpSpPr>
                <a:xfrm>
                  <a:off x="8149142" y="3031128"/>
                  <a:ext cx="3657600" cy="2075688"/>
                  <a:chOff x="8149142" y="3031128"/>
                  <a:chExt cx="3657600" cy="2075688"/>
                </a:xfrm>
              </p:grpSpPr>
              <p:sp>
                <p:nvSpPr>
                  <p:cNvPr id="2" name="Rectangle 1">
                    <a:extLst>
                      <a:ext uri="{FF2B5EF4-FFF2-40B4-BE49-F238E27FC236}">
                        <a16:creationId xmlns:a16="http://schemas.microsoft.com/office/drawing/2014/main" id="{C95B4023-A555-49C8-83DD-E0C1E587BD05}"/>
                      </a:ext>
                    </a:extLst>
                  </p:cNvPr>
                  <p:cNvSpPr/>
                  <p:nvPr/>
                </p:nvSpPr>
                <p:spPr>
                  <a:xfrm>
                    <a:off x="8149142" y="3031128"/>
                    <a:ext cx="3657600" cy="2075688"/>
                  </a:xfrm>
                  <a:prstGeom prst="rect">
                    <a:avLst/>
                  </a:prstGeom>
                  <a:solidFill>
                    <a:srgbClr val="002060"/>
                  </a:solidFill>
                  <a:ln>
                    <a:noFill/>
                  </a:ln>
                  <a:effectLst>
                    <a:outerShdw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5C6891A-4DBD-4E73-9A20-A54373C72426}"/>
                      </a:ext>
                    </a:extLst>
                  </p:cNvPr>
                  <p:cNvSpPr/>
                  <p:nvPr/>
                </p:nvSpPr>
                <p:spPr>
                  <a:xfrm>
                    <a:off x="8390715" y="3621734"/>
                    <a:ext cx="3174455" cy="89447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00"/>
                        </a:solidFill>
                        <a:effectLst/>
                        <a:uLnTx/>
                        <a:uFillTx/>
                        <a:latin typeface="Consolas" panose="020B0609020204030204" pitchFamily="49" charset="0"/>
                        <a:ea typeface="+mn-ea"/>
                        <a:cs typeface="Segoe UI" panose="020B0502040204020203" pitchFamily="34" charset="0"/>
                      </a:rPr>
                      <a:t>Set-ClusterQuorum</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1">
                        <a:solidFill>
                          <a:srgbClr val="FFFF00"/>
                        </a:solidFill>
                        <a:latin typeface="Consolas" panose="020B0609020204030204" pitchFamily="49" charset="0"/>
                        <a:cs typeface="Segoe UI" panose="020B0502040204020203" pitchFamily="34" charset="0"/>
                      </a:rPr>
                      <a:t>  </a:t>
                    </a:r>
                    <a:r>
                      <a:rPr lang="en-US" sz="1200" b="1">
                        <a:solidFill>
                          <a:srgbClr val="BFBFBF"/>
                        </a:solidFill>
                        <a:latin typeface="Consolas" panose="020B0609020204030204" pitchFamily="49" charset="0"/>
                        <a:cs typeface="Segoe UI" panose="020B0502040204020203" pitchFamily="34" charset="0"/>
                      </a:rPr>
                      <a:t>-</a:t>
                    </a:r>
                    <a:r>
                      <a:rPr kumimoji="0" lang="en-US" sz="1200" b="1" i="0" u="none" strike="noStrike" kern="1200" cap="none" spc="0" normalizeH="0" baseline="0" noProof="0">
                        <a:ln>
                          <a:noFill/>
                        </a:ln>
                        <a:solidFill>
                          <a:srgbClr val="BFBFBF"/>
                        </a:solidFill>
                        <a:effectLst/>
                        <a:uLnTx/>
                        <a:uFillTx/>
                        <a:latin typeface="Consolas" panose="020B0609020204030204" pitchFamily="49" charset="0"/>
                        <a:ea typeface="+mn-ea"/>
                        <a:cs typeface="Segoe UI" panose="020B0502040204020203" pitchFamily="34" charset="0"/>
                      </a:rPr>
                      <a:t>FileShareWitness </a:t>
                    </a:r>
                    <a:r>
                      <a:rPr kumimoji="0" lang="en-US" sz="1200" b="1" i="0" u="none" strike="noStrike" kern="1200" cap="none" spc="0" normalizeH="0" baseline="0" noProof="0">
                        <a:ln>
                          <a:noFill/>
                        </a:ln>
                        <a:solidFill>
                          <a:schemeClr val="bg1"/>
                        </a:solidFill>
                        <a:effectLst/>
                        <a:uLnTx/>
                        <a:uFillTx/>
                        <a:latin typeface="Consolas" panose="020B0609020204030204" pitchFamily="49" charset="0"/>
                        <a:ea typeface="+mn-ea"/>
                        <a:cs typeface="Segoe UI" panose="020B0502040204020203" pitchFamily="34" charset="0"/>
                      </a:rPr>
                      <a:t>\\Server\Share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FBFBF"/>
                        </a:solidFill>
                        <a:effectLst/>
                        <a:uLnTx/>
                        <a:uFillTx/>
                        <a:latin typeface="Consolas" panose="020B0609020204030204" pitchFamily="49" charset="0"/>
                        <a:ea typeface="+mn-ea"/>
                        <a:cs typeface="Segoe UI" panose="020B0502040204020203" pitchFamily="34" charset="0"/>
                      </a:rPr>
                      <a:t>  -Credential </a:t>
                    </a:r>
                    <a:r>
                      <a:rPr kumimoji="0" lang="en-US" sz="1200" b="1" i="0" u="none" strike="noStrike" kern="1200" cap="none" spc="0" normalizeH="0" baseline="0" noProof="0">
                        <a:ln>
                          <a:noFill/>
                        </a:ln>
                        <a:solidFill>
                          <a:prstClr val="white"/>
                        </a:solidFill>
                        <a:effectLst/>
                        <a:uLnTx/>
                        <a:uFillTx/>
                        <a:latin typeface="Consolas" panose="020B0609020204030204" pitchFamily="49" charset="0"/>
                        <a:ea typeface="+mn-ea"/>
                        <a:cs typeface="Segoe UI" panose="020B0502040204020203" pitchFamily="34" charset="0"/>
                      </a:rPr>
                      <a:t>$(Get-Credential)</a:t>
                    </a: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grpSp>
        <p:nvGrpSpPr>
          <p:cNvPr id="28" name="Group 27">
            <a:extLst>
              <a:ext uri="{FF2B5EF4-FFF2-40B4-BE49-F238E27FC236}">
                <a16:creationId xmlns:a16="http://schemas.microsoft.com/office/drawing/2014/main" id="{8237E1FA-B795-43D7-B2AF-7691E5A9E777}"/>
              </a:ext>
            </a:extLst>
          </p:cNvPr>
          <p:cNvGrpSpPr/>
          <p:nvPr/>
        </p:nvGrpSpPr>
        <p:grpSpPr>
          <a:xfrm>
            <a:off x="9749342" y="1649588"/>
            <a:ext cx="457200" cy="457200"/>
            <a:chOff x="4908757" y="3418506"/>
            <a:chExt cx="457200" cy="457200"/>
          </a:xfrm>
        </p:grpSpPr>
        <p:sp>
          <p:nvSpPr>
            <p:cNvPr id="30" name="Oval 29">
              <a:extLst>
                <a:ext uri="{FF2B5EF4-FFF2-40B4-BE49-F238E27FC236}">
                  <a16:creationId xmlns:a16="http://schemas.microsoft.com/office/drawing/2014/main" id="{7C792B0E-73F3-42A2-BA8F-8D9A2E253698}"/>
                </a:ext>
              </a:extLst>
            </p:cNvPr>
            <p:cNvSpPr/>
            <p:nvPr/>
          </p:nvSpPr>
          <p:spPr>
            <a:xfrm>
              <a:off x="4908757" y="3418506"/>
              <a:ext cx="457200" cy="4572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31" name="L-Shape 30">
              <a:extLst>
                <a:ext uri="{FF2B5EF4-FFF2-40B4-BE49-F238E27FC236}">
                  <a16:creationId xmlns:a16="http://schemas.microsoft.com/office/drawing/2014/main" id="{525598FC-2A83-42C0-864A-FCD14D194ECD}"/>
                </a:ext>
              </a:extLst>
            </p:cNvPr>
            <p:cNvSpPr/>
            <p:nvPr/>
          </p:nvSpPr>
          <p:spPr>
            <a:xfrm rot="18900000">
              <a:off x="5041345" y="3561467"/>
              <a:ext cx="192024" cy="128016"/>
            </a:xfrm>
            <a:prstGeom prst="corner">
              <a:avLst>
                <a:gd name="adj1" fmla="val 27291"/>
                <a:gd name="adj2" fmla="val 258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8" name="Title 16">
            <a:extLst>
              <a:ext uri="{FF2B5EF4-FFF2-40B4-BE49-F238E27FC236}">
                <a16:creationId xmlns:a16="http://schemas.microsoft.com/office/drawing/2014/main" id="{7EAAF7F4-8CF0-4740-8A96-EA01EA51B8C9}"/>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r>
              <a:rPr lang="en-US">
                <a:gradFill>
                  <a:gsLst>
                    <a:gs pos="1250">
                      <a:srgbClr val="1A1A1A"/>
                    </a:gs>
                    <a:gs pos="100000">
                      <a:srgbClr val="1A1A1A"/>
                    </a:gs>
                  </a:gsLst>
                  <a:lin ang="5400000" scaled="0"/>
                </a:gradFill>
                <a:latin typeface="Segoe UI Semibold"/>
              </a:rPr>
              <a:t>Simple set-up experience</a:t>
            </a:r>
          </a:p>
        </p:txBody>
      </p:sp>
    </p:spTree>
    <p:extLst>
      <p:ext uri="{BB962C8B-B14F-4D97-AF65-F5344CB8AC3E}">
        <p14:creationId xmlns:p14="http://schemas.microsoft.com/office/powerpoint/2010/main" val="298284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25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25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router usb">
            <a:extLst>
              <a:ext uri="{FF2B5EF4-FFF2-40B4-BE49-F238E27FC236}">
                <a16:creationId xmlns:a16="http://schemas.microsoft.com/office/drawing/2014/main" id="{B9EE65B3-1F38-490C-AB3C-1D5B1B03F2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19"/>
          <a:stretch/>
        </p:blipFill>
        <p:spPr bwMode="auto">
          <a:xfrm>
            <a:off x="487856" y="2275062"/>
            <a:ext cx="5123336" cy="250424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A290889-0E38-4EC3-B567-4F031EF35A58}"/>
              </a:ext>
            </a:extLst>
          </p:cNvPr>
          <p:cNvSpPr/>
          <p:nvPr/>
        </p:nvSpPr>
        <p:spPr>
          <a:xfrm>
            <a:off x="3097149" y="3767992"/>
            <a:ext cx="546489" cy="54648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88F48FA5-9891-4714-988D-AB259EF5BC0B}"/>
              </a:ext>
            </a:extLst>
          </p:cNvPr>
          <p:cNvSpPr/>
          <p:nvPr/>
        </p:nvSpPr>
        <p:spPr>
          <a:xfrm>
            <a:off x="6092952" y="0"/>
            <a:ext cx="6099048" cy="685800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72" name="Group 28671">
            <a:extLst>
              <a:ext uri="{FF2B5EF4-FFF2-40B4-BE49-F238E27FC236}">
                <a16:creationId xmlns:a16="http://schemas.microsoft.com/office/drawing/2014/main" id="{AE483B0A-3CAA-489C-94F0-3D860ECE390F}"/>
              </a:ext>
            </a:extLst>
          </p:cNvPr>
          <p:cNvGrpSpPr/>
          <p:nvPr/>
        </p:nvGrpSpPr>
        <p:grpSpPr>
          <a:xfrm>
            <a:off x="7081203" y="0"/>
            <a:ext cx="4474117" cy="5876924"/>
            <a:chOff x="7081203" y="0"/>
            <a:chExt cx="4474117" cy="5876924"/>
          </a:xfrm>
        </p:grpSpPr>
        <p:grpSp>
          <p:nvGrpSpPr>
            <p:cNvPr id="2076" name="Group 2075">
              <a:extLst>
                <a:ext uri="{FF2B5EF4-FFF2-40B4-BE49-F238E27FC236}">
                  <a16:creationId xmlns:a16="http://schemas.microsoft.com/office/drawing/2014/main" id="{414C8904-D48D-47D3-8E57-EAEBC0027FDC}"/>
                </a:ext>
              </a:extLst>
            </p:cNvPr>
            <p:cNvGrpSpPr/>
            <p:nvPr/>
          </p:nvGrpSpPr>
          <p:grpSpPr>
            <a:xfrm>
              <a:off x="10206224" y="1442161"/>
              <a:ext cx="1349096" cy="374248"/>
              <a:chOff x="10206224" y="1442161"/>
              <a:chExt cx="1349096" cy="374248"/>
            </a:xfrm>
          </p:grpSpPr>
          <p:grpSp>
            <p:nvGrpSpPr>
              <p:cNvPr id="6" name="Group 5">
                <a:extLst>
                  <a:ext uri="{FF2B5EF4-FFF2-40B4-BE49-F238E27FC236}">
                    <a16:creationId xmlns:a16="http://schemas.microsoft.com/office/drawing/2014/main" id="{B60B3507-B786-4DEF-8B94-664360062F58}"/>
                  </a:ext>
                </a:extLst>
              </p:cNvPr>
              <p:cNvGrpSpPr/>
              <p:nvPr/>
            </p:nvGrpSpPr>
            <p:grpSpPr>
              <a:xfrm>
                <a:off x="10682074" y="1442161"/>
                <a:ext cx="873246" cy="374248"/>
                <a:chOff x="8722655" y="2311555"/>
                <a:chExt cx="640081" cy="274320"/>
              </a:xfrm>
            </p:grpSpPr>
            <p:sp>
              <p:nvSpPr>
                <p:cNvPr id="8" name="Rectangle: Rounded Corners 7">
                  <a:extLst>
                    <a:ext uri="{FF2B5EF4-FFF2-40B4-BE49-F238E27FC236}">
                      <a16:creationId xmlns:a16="http://schemas.microsoft.com/office/drawing/2014/main" id="{CAC4DF53-C258-4205-A178-9277AB90F500}"/>
                    </a:ext>
                  </a:extLst>
                </p:cNvPr>
                <p:cNvSpPr/>
                <p:nvPr/>
              </p:nvSpPr>
              <p:spPr>
                <a:xfrm>
                  <a:off x="8814096" y="2311555"/>
                  <a:ext cx="548640" cy="27432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USB</a:t>
                  </a:r>
                </a:p>
              </p:txBody>
            </p:sp>
            <p:sp>
              <p:nvSpPr>
                <p:cNvPr id="9" name="Rectangle 8">
                  <a:extLst>
                    <a:ext uri="{FF2B5EF4-FFF2-40B4-BE49-F238E27FC236}">
                      <a16:creationId xmlns:a16="http://schemas.microsoft.com/office/drawing/2014/main" id="{4F610D3F-70D7-40BF-A71C-181D16C71E40}"/>
                    </a:ext>
                  </a:extLst>
                </p:cNvPr>
                <p:cNvSpPr/>
                <p:nvPr/>
              </p:nvSpPr>
              <p:spPr>
                <a:xfrm>
                  <a:off x="8722655" y="2380138"/>
                  <a:ext cx="91440" cy="137160"/>
                </a:xfrm>
                <a:prstGeom prst="rect">
                  <a:avLst/>
                </a:prstGeom>
                <a:solidFill>
                  <a:srgbClr val="097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Arrow: Right 40">
                <a:extLst>
                  <a:ext uri="{FF2B5EF4-FFF2-40B4-BE49-F238E27FC236}">
                    <a16:creationId xmlns:a16="http://schemas.microsoft.com/office/drawing/2014/main" id="{717847C3-765C-4AE8-8BA0-7B255551B0E6}"/>
                  </a:ext>
                </a:extLst>
              </p:cNvPr>
              <p:cNvSpPr/>
              <p:nvPr/>
            </p:nvSpPr>
            <p:spPr>
              <a:xfrm rot="10800000" flipV="1">
                <a:off x="10206224" y="1514985"/>
                <a:ext cx="301752" cy="228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chemeClr val="bg1"/>
                  </a:solidFill>
                  <a:latin typeface="Segoe UI" panose="020B0502040204020203" pitchFamily="34" charset="0"/>
                  <a:cs typeface="Segoe UI" panose="020B0502040204020203" pitchFamily="34" charset="0"/>
                </a:endParaRPr>
              </a:p>
            </p:txBody>
          </p:sp>
        </p:grpSp>
        <p:grpSp>
          <p:nvGrpSpPr>
            <p:cNvPr id="2074" name="Group 2073">
              <a:extLst>
                <a:ext uri="{FF2B5EF4-FFF2-40B4-BE49-F238E27FC236}">
                  <a16:creationId xmlns:a16="http://schemas.microsoft.com/office/drawing/2014/main" id="{8FAD0847-C01A-4B0D-92B8-43A67789C346}"/>
                </a:ext>
              </a:extLst>
            </p:cNvPr>
            <p:cNvGrpSpPr/>
            <p:nvPr/>
          </p:nvGrpSpPr>
          <p:grpSpPr>
            <a:xfrm>
              <a:off x="8228076" y="981076"/>
              <a:ext cx="1828800" cy="955656"/>
              <a:chOff x="8228076" y="981076"/>
              <a:chExt cx="1828800" cy="955656"/>
            </a:xfrm>
          </p:grpSpPr>
          <p:sp>
            <p:nvSpPr>
              <p:cNvPr id="25" name="TextBox 24">
                <a:extLst>
                  <a:ext uri="{FF2B5EF4-FFF2-40B4-BE49-F238E27FC236}">
                    <a16:creationId xmlns:a16="http://schemas.microsoft.com/office/drawing/2014/main" id="{ACF9AE90-C897-42A3-875E-E1834B0B3454}"/>
                  </a:ext>
                </a:extLst>
              </p:cNvPr>
              <p:cNvSpPr txBox="1"/>
              <p:nvPr/>
            </p:nvSpPr>
            <p:spPr>
              <a:xfrm>
                <a:off x="9473318" y="981076"/>
                <a:ext cx="583558" cy="230832"/>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262626"/>
                    </a:solidFill>
                    <a:effectLst/>
                    <a:uLnTx/>
                    <a:uFillTx/>
                    <a:latin typeface="Segoe UI Semibold" panose="020B0702040204020203" pitchFamily="34" charset="0"/>
                    <a:cs typeface="Segoe UI Semibold" panose="020B0702040204020203" pitchFamily="34" charset="0"/>
                  </a:rPr>
                  <a:t>Router</a:t>
                </a:r>
              </a:p>
            </p:txBody>
          </p:sp>
          <p:grpSp>
            <p:nvGrpSpPr>
              <p:cNvPr id="29" name="Group 28">
                <a:extLst>
                  <a:ext uri="{FF2B5EF4-FFF2-40B4-BE49-F238E27FC236}">
                    <a16:creationId xmlns:a16="http://schemas.microsoft.com/office/drawing/2014/main" id="{C0625F8A-8CDE-4476-8917-5D26C1238BA2}"/>
                  </a:ext>
                </a:extLst>
              </p:cNvPr>
              <p:cNvGrpSpPr/>
              <p:nvPr/>
            </p:nvGrpSpPr>
            <p:grpSpPr>
              <a:xfrm>
                <a:off x="8228076" y="1321838"/>
                <a:ext cx="1828800" cy="614894"/>
                <a:chOff x="8074971" y="2275062"/>
                <a:chExt cx="1828800" cy="614894"/>
              </a:xfrm>
            </p:grpSpPr>
            <p:sp>
              <p:nvSpPr>
                <p:cNvPr id="19" name="Rectangle 18">
                  <a:extLst>
                    <a:ext uri="{FF2B5EF4-FFF2-40B4-BE49-F238E27FC236}">
                      <a16:creationId xmlns:a16="http://schemas.microsoft.com/office/drawing/2014/main" id="{2A6C5F10-C7C6-4DF5-B951-7CADD1D7AC7F}"/>
                    </a:ext>
                  </a:extLst>
                </p:cNvPr>
                <p:cNvSpPr/>
                <p:nvPr/>
              </p:nvSpPr>
              <p:spPr>
                <a:xfrm>
                  <a:off x="8074971" y="2275062"/>
                  <a:ext cx="1828800" cy="61489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grpSp>
              <p:nvGrpSpPr>
                <p:cNvPr id="20" name="Group 19">
                  <a:extLst>
                    <a:ext uri="{FF2B5EF4-FFF2-40B4-BE49-F238E27FC236}">
                      <a16:creationId xmlns:a16="http://schemas.microsoft.com/office/drawing/2014/main" id="{07021605-09A8-4CD5-AF9C-2F271987BB2A}"/>
                    </a:ext>
                  </a:extLst>
                </p:cNvPr>
                <p:cNvGrpSpPr/>
                <p:nvPr/>
              </p:nvGrpSpPr>
              <p:grpSpPr>
                <a:xfrm>
                  <a:off x="8300582" y="2468209"/>
                  <a:ext cx="876317" cy="228600"/>
                  <a:chOff x="5231242" y="1889811"/>
                  <a:chExt cx="876317" cy="228600"/>
                </a:xfrm>
              </p:grpSpPr>
              <p:sp>
                <p:nvSpPr>
                  <p:cNvPr id="21" name="Freeform: Shape 20">
                    <a:extLst>
                      <a:ext uri="{FF2B5EF4-FFF2-40B4-BE49-F238E27FC236}">
                        <a16:creationId xmlns:a16="http://schemas.microsoft.com/office/drawing/2014/main" id="{F888EF8F-4FA7-4235-8A9C-911E5D5F4FD5}"/>
                      </a:ext>
                    </a:extLst>
                  </p:cNvPr>
                  <p:cNvSpPr/>
                  <p:nvPr/>
                </p:nvSpPr>
                <p:spPr>
                  <a:xfrm>
                    <a:off x="5231242" y="1889811"/>
                    <a:ext cx="182880" cy="228600"/>
                  </a:xfrm>
                  <a:custGeom>
                    <a:avLst/>
                    <a:gdLst>
                      <a:gd name="connsiteX0" fmla="*/ 45720 w 182880"/>
                      <a:gd name="connsiteY0" fmla="*/ 0 h 228600"/>
                      <a:gd name="connsiteX1" fmla="*/ 137160 w 182880"/>
                      <a:gd name="connsiteY1" fmla="*/ 0 h 228600"/>
                      <a:gd name="connsiteX2" fmla="*/ 137160 w 182880"/>
                      <a:gd name="connsiteY2" fmla="*/ 45720 h 228600"/>
                      <a:gd name="connsiteX3" fmla="*/ 182880 w 182880"/>
                      <a:gd name="connsiteY3" fmla="*/ 45720 h 228600"/>
                      <a:gd name="connsiteX4" fmla="*/ 182880 w 182880"/>
                      <a:gd name="connsiteY4" fmla="*/ 228600 h 228600"/>
                      <a:gd name="connsiteX5" fmla="*/ 0 w 182880"/>
                      <a:gd name="connsiteY5" fmla="*/ 228600 h 228600"/>
                      <a:gd name="connsiteX6" fmla="*/ 0 w 182880"/>
                      <a:gd name="connsiteY6" fmla="*/ 45720 h 228600"/>
                      <a:gd name="connsiteX7" fmla="*/ 45720 w 182880"/>
                      <a:gd name="connsiteY7" fmla="*/ 4572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 h="228600">
                        <a:moveTo>
                          <a:pt x="45720" y="0"/>
                        </a:moveTo>
                        <a:lnTo>
                          <a:pt x="137160" y="0"/>
                        </a:lnTo>
                        <a:lnTo>
                          <a:pt x="137160" y="45720"/>
                        </a:lnTo>
                        <a:lnTo>
                          <a:pt x="182880" y="45720"/>
                        </a:lnTo>
                        <a:lnTo>
                          <a:pt x="182880" y="228600"/>
                        </a:lnTo>
                        <a:lnTo>
                          <a:pt x="0" y="228600"/>
                        </a:lnTo>
                        <a:lnTo>
                          <a:pt x="0" y="45720"/>
                        </a:lnTo>
                        <a:lnTo>
                          <a:pt x="45720" y="45720"/>
                        </a:lnTo>
                        <a:close/>
                      </a:path>
                    </a:pathLst>
                  </a:cu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131243CE-8853-466A-B023-E9C223D25E4E}"/>
                      </a:ext>
                    </a:extLst>
                  </p:cNvPr>
                  <p:cNvSpPr/>
                  <p:nvPr/>
                </p:nvSpPr>
                <p:spPr>
                  <a:xfrm>
                    <a:off x="5459842" y="1889811"/>
                    <a:ext cx="182880" cy="228600"/>
                  </a:xfrm>
                  <a:custGeom>
                    <a:avLst/>
                    <a:gdLst>
                      <a:gd name="connsiteX0" fmla="*/ 45720 w 182880"/>
                      <a:gd name="connsiteY0" fmla="*/ 0 h 228600"/>
                      <a:gd name="connsiteX1" fmla="*/ 137160 w 182880"/>
                      <a:gd name="connsiteY1" fmla="*/ 0 h 228600"/>
                      <a:gd name="connsiteX2" fmla="*/ 137160 w 182880"/>
                      <a:gd name="connsiteY2" fmla="*/ 45720 h 228600"/>
                      <a:gd name="connsiteX3" fmla="*/ 182880 w 182880"/>
                      <a:gd name="connsiteY3" fmla="*/ 45720 h 228600"/>
                      <a:gd name="connsiteX4" fmla="*/ 182880 w 182880"/>
                      <a:gd name="connsiteY4" fmla="*/ 228600 h 228600"/>
                      <a:gd name="connsiteX5" fmla="*/ 0 w 182880"/>
                      <a:gd name="connsiteY5" fmla="*/ 228600 h 228600"/>
                      <a:gd name="connsiteX6" fmla="*/ 0 w 182880"/>
                      <a:gd name="connsiteY6" fmla="*/ 45720 h 228600"/>
                      <a:gd name="connsiteX7" fmla="*/ 45720 w 182880"/>
                      <a:gd name="connsiteY7" fmla="*/ 4572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 h="228600">
                        <a:moveTo>
                          <a:pt x="45720" y="0"/>
                        </a:moveTo>
                        <a:lnTo>
                          <a:pt x="137160" y="0"/>
                        </a:lnTo>
                        <a:lnTo>
                          <a:pt x="137160" y="45720"/>
                        </a:lnTo>
                        <a:lnTo>
                          <a:pt x="182880" y="45720"/>
                        </a:lnTo>
                        <a:lnTo>
                          <a:pt x="182880" y="228600"/>
                        </a:lnTo>
                        <a:lnTo>
                          <a:pt x="0" y="228600"/>
                        </a:lnTo>
                        <a:lnTo>
                          <a:pt x="0" y="45720"/>
                        </a:lnTo>
                        <a:lnTo>
                          <a:pt x="45720" y="45720"/>
                        </a:lnTo>
                        <a:close/>
                      </a:path>
                    </a:pathLst>
                  </a:cu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C2BA96D-F41C-4A85-AD94-FB97B2762E98}"/>
                      </a:ext>
                    </a:extLst>
                  </p:cNvPr>
                  <p:cNvSpPr/>
                  <p:nvPr/>
                </p:nvSpPr>
                <p:spPr>
                  <a:xfrm>
                    <a:off x="5688922" y="1889811"/>
                    <a:ext cx="182880" cy="228600"/>
                  </a:xfrm>
                  <a:custGeom>
                    <a:avLst/>
                    <a:gdLst>
                      <a:gd name="connsiteX0" fmla="*/ 45720 w 182880"/>
                      <a:gd name="connsiteY0" fmla="*/ 0 h 228600"/>
                      <a:gd name="connsiteX1" fmla="*/ 137160 w 182880"/>
                      <a:gd name="connsiteY1" fmla="*/ 0 h 228600"/>
                      <a:gd name="connsiteX2" fmla="*/ 137160 w 182880"/>
                      <a:gd name="connsiteY2" fmla="*/ 45720 h 228600"/>
                      <a:gd name="connsiteX3" fmla="*/ 182880 w 182880"/>
                      <a:gd name="connsiteY3" fmla="*/ 45720 h 228600"/>
                      <a:gd name="connsiteX4" fmla="*/ 182880 w 182880"/>
                      <a:gd name="connsiteY4" fmla="*/ 228600 h 228600"/>
                      <a:gd name="connsiteX5" fmla="*/ 0 w 182880"/>
                      <a:gd name="connsiteY5" fmla="*/ 228600 h 228600"/>
                      <a:gd name="connsiteX6" fmla="*/ 0 w 182880"/>
                      <a:gd name="connsiteY6" fmla="*/ 45720 h 228600"/>
                      <a:gd name="connsiteX7" fmla="*/ 45720 w 182880"/>
                      <a:gd name="connsiteY7" fmla="*/ 4572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 h="228600">
                        <a:moveTo>
                          <a:pt x="45720" y="0"/>
                        </a:moveTo>
                        <a:lnTo>
                          <a:pt x="137160" y="0"/>
                        </a:lnTo>
                        <a:lnTo>
                          <a:pt x="137160" y="45720"/>
                        </a:lnTo>
                        <a:lnTo>
                          <a:pt x="182880" y="45720"/>
                        </a:lnTo>
                        <a:lnTo>
                          <a:pt x="182880" y="228600"/>
                        </a:lnTo>
                        <a:lnTo>
                          <a:pt x="0" y="228600"/>
                        </a:lnTo>
                        <a:lnTo>
                          <a:pt x="0" y="45720"/>
                        </a:lnTo>
                        <a:lnTo>
                          <a:pt x="45720" y="45720"/>
                        </a:lnTo>
                        <a:close/>
                      </a:path>
                    </a:pathLst>
                  </a:cu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B45CF7A-2828-4998-A184-F96618820D7B}"/>
                      </a:ext>
                    </a:extLst>
                  </p:cNvPr>
                  <p:cNvSpPr/>
                  <p:nvPr/>
                </p:nvSpPr>
                <p:spPr>
                  <a:xfrm>
                    <a:off x="5924679" y="1889811"/>
                    <a:ext cx="182880" cy="228600"/>
                  </a:xfrm>
                  <a:custGeom>
                    <a:avLst/>
                    <a:gdLst>
                      <a:gd name="connsiteX0" fmla="*/ 45720 w 182880"/>
                      <a:gd name="connsiteY0" fmla="*/ 0 h 228600"/>
                      <a:gd name="connsiteX1" fmla="*/ 137160 w 182880"/>
                      <a:gd name="connsiteY1" fmla="*/ 0 h 228600"/>
                      <a:gd name="connsiteX2" fmla="*/ 137160 w 182880"/>
                      <a:gd name="connsiteY2" fmla="*/ 45720 h 228600"/>
                      <a:gd name="connsiteX3" fmla="*/ 182880 w 182880"/>
                      <a:gd name="connsiteY3" fmla="*/ 45720 h 228600"/>
                      <a:gd name="connsiteX4" fmla="*/ 182880 w 182880"/>
                      <a:gd name="connsiteY4" fmla="*/ 228600 h 228600"/>
                      <a:gd name="connsiteX5" fmla="*/ 0 w 182880"/>
                      <a:gd name="connsiteY5" fmla="*/ 228600 h 228600"/>
                      <a:gd name="connsiteX6" fmla="*/ 0 w 182880"/>
                      <a:gd name="connsiteY6" fmla="*/ 45720 h 228600"/>
                      <a:gd name="connsiteX7" fmla="*/ 45720 w 182880"/>
                      <a:gd name="connsiteY7" fmla="*/ 4572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 h="228600">
                        <a:moveTo>
                          <a:pt x="45720" y="0"/>
                        </a:moveTo>
                        <a:lnTo>
                          <a:pt x="137160" y="0"/>
                        </a:lnTo>
                        <a:lnTo>
                          <a:pt x="137160" y="45720"/>
                        </a:lnTo>
                        <a:lnTo>
                          <a:pt x="182880" y="45720"/>
                        </a:lnTo>
                        <a:lnTo>
                          <a:pt x="182880" y="228600"/>
                        </a:lnTo>
                        <a:lnTo>
                          <a:pt x="0" y="228600"/>
                        </a:lnTo>
                        <a:lnTo>
                          <a:pt x="0" y="45720"/>
                        </a:lnTo>
                        <a:lnTo>
                          <a:pt x="45720" y="45720"/>
                        </a:lnTo>
                        <a:close/>
                      </a:path>
                    </a:pathLst>
                  </a:cu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07BF448A-FFD4-40DA-B8A2-FD9073317138}"/>
                    </a:ext>
                  </a:extLst>
                </p:cNvPr>
                <p:cNvGrpSpPr/>
                <p:nvPr/>
              </p:nvGrpSpPr>
              <p:grpSpPr>
                <a:xfrm>
                  <a:off x="9278550" y="2514275"/>
                  <a:ext cx="272938" cy="136469"/>
                  <a:chOff x="6282916" y="2402998"/>
                  <a:chExt cx="365760" cy="182880"/>
                </a:xfrm>
                <a:solidFill>
                  <a:schemeClr val="tx1">
                    <a:lumMod val="75000"/>
                    <a:lumOff val="25000"/>
                  </a:schemeClr>
                </a:solidFill>
              </p:grpSpPr>
              <p:sp>
                <p:nvSpPr>
                  <p:cNvPr id="27" name="Rectangle 26">
                    <a:extLst>
                      <a:ext uri="{FF2B5EF4-FFF2-40B4-BE49-F238E27FC236}">
                        <a16:creationId xmlns:a16="http://schemas.microsoft.com/office/drawing/2014/main" id="{8BFA4B99-0107-4A3F-935B-F56E6A187FCF}"/>
                      </a:ext>
                    </a:extLst>
                  </p:cNvPr>
                  <p:cNvSpPr/>
                  <p:nvPr/>
                </p:nvSpPr>
                <p:spPr>
                  <a:xfrm>
                    <a:off x="6282916" y="2402998"/>
                    <a:ext cx="365760" cy="182880"/>
                  </a:xfrm>
                  <a:prstGeom prst="rect">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A6114EA-E849-42C7-BB17-682403BBE9AF}"/>
                      </a:ext>
                    </a:extLst>
                  </p:cNvPr>
                  <p:cNvSpPr/>
                  <p:nvPr/>
                </p:nvSpPr>
                <p:spPr>
                  <a:xfrm>
                    <a:off x="6328636" y="2450114"/>
                    <a:ext cx="274320" cy="365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2077" name="Group 2076">
              <a:extLst>
                <a:ext uri="{FF2B5EF4-FFF2-40B4-BE49-F238E27FC236}">
                  <a16:creationId xmlns:a16="http://schemas.microsoft.com/office/drawing/2014/main" id="{ABA2B911-2F18-4726-8316-EAE698AE4461}"/>
                </a:ext>
              </a:extLst>
            </p:cNvPr>
            <p:cNvGrpSpPr/>
            <p:nvPr/>
          </p:nvGrpSpPr>
          <p:grpSpPr>
            <a:xfrm>
              <a:off x="7081203" y="3656061"/>
              <a:ext cx="4122547" cy="2220863"/>
              <a:chOff x="7081203" y="3656061"/>
              <a:chExt cx="4122547" cy="2220863"/>
            </a:xfrm>
          </p:grpSpPr>
          <p:grpSp>
            <p:nvGrpSpPr>
              <p:cNvPr id="2072" name="Group 2071">
                <a:extLst>
                  <a:ext uri="{FF2B5EF4-FFF2-40B4-BE49-F238E27FC236}">
                    <a16:creationId xmlns:a16="http://schemas.microsoft.com/office/drawing/2014/main" id="{8C81B17A-E3E7-47B8-9E42-9E175699F543}"/>
                  </a:ext>
                </a:extLst>
              </p:cNvPr>
              <p:cNvGrpSpPr/>
              <p:nvPr/>
            </p:nvGrpSpPr>
            <p:grpSpPr>
              <a:xfrm>
                <a:off x="10056876" y="3656061"/>
                <a:ext cx="1146874" cy="2220862"/>
                <a:chOff x="10056876" y="3656061"/>
                <a:chExt cx="1146874" cy="2220862"/>
              </a:xfrm>
            </p:grpSpPr>
            <p:grpSp>
              <p:nvGrpSpPr>
                <p:cNvPr id="2071" name="Group 2070">
                  <a:extLst>
                    <a:ext uri="{FF2B5EF4-FFF2-40B4-BE49-F238E27FC236}">
                      <a16:creationId xmlns:a16="http://schemas.microsoft.com/office/drawing/2014/main" id="{94FD1BB9-14C1-4109-AAA5-369081F304DB}"/>
                    </a:ext>
                  </a:extLst>
                </p:cNvPr>
                <p:cNvGrpSpPr/>
                <p:nvPr/>
              </p:nvGrpSpPr>
              <p:grpSpPr>
                <a:xfrm>
                  <a:off x="10056876" y="3656061"/>
                  <a:ext cx="1146874" cy="1828800"/>
                  <a:chOff x="10056876" y="3656061"/>
                  <a:chExt cx="1146874" cy="1828800"/>
                </a:xfrm>
              </p:grpSpPr>
              <p:sp>
                <p:nvSpPr>
                  <p:cNvPr id="91" name="Rectangle 90">
                    <a:extLst>
                      <a:ext uri="{FF2B5EF4-FFF2-40B4-BE49-F238E27FC236}">
                        <a16:creationId xmlns:a16="http://schemas.microsoft.com/office/drawing/2014/main" id="{DD2F9149-CF00-46B1-A197-828D1F09FD4B}"/>
                      </a:ext>
                    </a:extLst>
                  </p:cNvPr>
                  <p:cNvSpPr/>
                  <p:nvPr/>
                </p:nvSpPr>
                <p:spPr>
                  <a:xfrm flipH="1">
                    <a:off x="10056876" y="3656061"/>
                    <a:ext cx="1146874" cy="18288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grpSp>
                <p:nvGrpSpPr>
                  <p:cNvPr id="92" name="Group 91">
                    <a:extLst>
                      <a:ext uri="{FF2B5EF4-FFF2-40B4-BE49-F238E27FC236}">
                        <a16:creationId xmlns:a16="http://schemas.microsoft.com/office/drawing/2014/main" id="{148DFDD3-544F-49F1-8D43-7941C5A8271F}"/>
                      </a:ext>
                    </a:extLst>
                  </p:cNvPr>
                  <p:cNvGrpSpPr/>
                  <p:nvPr/>
                </p:nvGrpSpPr>
                <p:grpSpPr>
                  <a:xfrm flipH="1">
                    <a:off x="10193240" y="4717236"/>
                    <a:ext cx="874146" cy="640080"/>
                    <a:chOff x="8451027" y="1802542"/>
                    <a:chExt cx="874146" cy="640080"/>
                  </a:xfrm>
                </p:grpSpPr>
                <p:sp>
                  <p:nvSpPr>
                    <p:cNvPr id="100" name="Rectangle 99">
                      <a:extLst>
                        <a:ext uri="{FF2B5EF4-FFF2-40B4-BE49-F238E27FC236}">
                          <a16:creationId xmlns:a16="http://schemas.microsoft.com/office/drawing/2014/main" id="{5FFC302C-D8C2-4B3D-97C8-613CEDCCBE0A}"/>
                        </a:ext>
                      </a:extLst>
                    </p:cNvPr>
                    <p:cNvSpPr/>
                    <p:nvPr/>
                  </p:nvSpPr>
                  <p:spPr>
                    <a:xfrm>
                      <a:off x="8451027" y="1802542"/>
                      <a:ext cx="182877" cy="64008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01" name="Rectangle 100">
                      <a:extLst>
                        <a:ext uri="{FF2B5EF4-FFF2-40B4-BE49-F238E27FC236}">
                          <a16:creationId xmlns:a16="http://schemas.microsoft.com/office/drawing/2014/main" id="{07EB7E0A-8181-4EC4-9FA2-296AC9AA3CB4}"/>
                        </a:ext>
                      </a:extLst>
                    </p:cNvPr>
                    <p:cNvSpPr/>
                    <p:nvPr/>
                  </p:nvSpPr>
                  <p:spPr>
                    <a:xfrm>
                      <a:off x="8681953" y="1802542"/>
                      <a:ext cx="182877" cy="64008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02" name="Rectangle 101">
                      <a:extLst>
                        <a:ext uri="{FF2B5EF4-FFF2-40B4-BE49-F238E27FC236}">
                          <a16:creationId xmlns:a16="http://schemas.microsoft.com/office/drawing/2014/main" id="{297C34FC-90A3-40A1-B9D7-6A9DCFAB7659}"/>
                        </a:ext>
                      </a:extLst>
                    </p:cNvPr>
                    <p:cNvSpPr/>
                    <p:nvPr/>
                  </p:nvSpPr>
                  <p:spPr>
                    <a:xfrm>
                      <a:off x="8911370" y="1802542"/>
                      <a:ext cx="182877" cy="64008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03" name="Rectangle 102">
                      <a:extLst>
                        <a:ext uri="{FF2B5EF4-FFF2-40B4-BE49-F238E27FC236}">
                          <a16:creationId xmlns:a16="http://schemas.microsoft.com/office/drawing/2014/main" id="{0446D7E6-A58B-48FE-A62B-5EDC2017C4AF}"/>
                        </a:ext>
                      </a:extLst>
                    </p:cNvPr>
                    <p:cNvSpPr/>
                    <p:nvPr/>
                  </p:nvSpPr>
                  <p:spPr>
                    <a:xfrm>
                      <a:off x="9142296" y="1802542"/>
                      <a:ext cx="182877" cy="64008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grpSp>
              <p:sp>
                <p:nvSpPr>
                  <p:cNvPr id="93" name="Freeform: Shape 92">
                    <a:extLst>
                      <a:ext uri="{FF2B5EF4-FFF2-40B4-BE49-F238E27FC236}">
                        <a16:creationId xmlns:a16="http://schemas.microsoft.com/office/drawing/2014/main" id="{CF0ED225-264F-46D9-BF47-48D74C268E17}"/>
                      </a:ext>
                    </a:extLst>
                  </p:cNvPr>
                  <p:cNvSpPr/>
                  <p:nvPr/>
                </p:nvSpPr>
                <p:spPr>
                  <a:xfrm flipH="1">
                    <a:off x="10193237" y="3822093"/>
                    <a:ext cx="182880" cy="228600"/>
                  </a:xfrm>
                  <a:custGeom>
                    <a:avLst/>
                    <a:gdLst>
                      <a:gd name="connsiteX0" fmla="*/ 45720 w 182880"/>
                      <a:gd name="connsiteY0" fmla="*/ 0 h 228600"/>
                      <a:gd name="connsiteX1" fmla="*/ 137160 w 182880"/>
                      <a:gd name="connsiteY1" fmla="*/ 0 h 228600"/>
                      <a:gd name="connsiteX2" fmla="*/ 137160 w 182880"/>
                      <a:gd name="connsiteY2" fmla="*/ 45720 h 228600"/>
                      <a:gd name="connsiteX3" fmla="*/ 182880 w 182880"/>
                      <a:gd name="connsiteY3" fmla="*/ 45720 h 228600"/>
                      <a:gd name="connsiteX4" fmla="*/ 182880 w 182880"/>
                      <a:gd name="connsiteY4" fmla="*/ 228600 h 228600"/>
                      <a:gd name="connsiteX5" fmla="*/ 0 w 182880"/>
                      <a:gd name="connsiteY5" fmla="*/ 228600 h 228600"/>
                      <a:gd name="connsiteX6" fmla="*/ 0 w 182880"/>
                      <a:gd name="connsiteY6" fmla="*/ 45720 h 228600"/>
                      <a:gd name="connsiteX7" fmla="*/ 45720 w 182880"/>
                      <a:gd name="connsiteY7" fmla="*/ 4572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 h="228600">
                        <a:moveTo>
                          <a:pt x="45720" y="0"/>
                        </a:moveTo>
                        <a:lnTo>
                          <a:pt x="137160" y="0"/>
                        </a:lnTo>
                        <a:lnTo>
                          <a:pt x="137160" y="45720"/>
                        </a:lnTo>
                        <a:lnTo>
                          <a:pt x="182880" y="45720"/>
                        </a:lnTo>
                        <a:lnTo>
                          <a:pt x="182880" y="228600"/>
                        </a:lnTo>
                        <a:lnTo>
                          <a:pt x="0" y="228600"/>
                        </a:lnTo>
                        <a:lnTo>
                          <a:pt x="0" y="45720"/>
                        </a:lnTo>
                        <a:lnTo>
                          <a:pt x="45720" y="45720"/>
                        </a:lnTo>
                        <a:close/>
                      </a:path>
                    </a:pathLst>
                  </a:cu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3" name="TextBox 42">
                  <a:extLst>
                    <a:ext uri="{FF2B5EF4-FFF2-40B4-BE49-F238E27FC236}">
                      <a16:creationId xmlns:a16="http://schemas.microsoft.com/office/drawing/2014/main" id="{D5AF569E-6037-4C78-AE5D-FE92A9BCD75A}"/>
                    </a:ext>
                  </a:extLst>
                </p:cNvPr>
                <p:cNvSpPr txBox="1"/>
                <p:nvPr/>
              </p:nvSpPr>
              <p:spPr>
                <a:xfrm>
                  <a:off x="10375189" y="5646091"/>
                  <a:ext cx="828561" cy="230832"/>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262626"/>
                      </a:solidFill>
                      <a:effectLst/>
                      <a:uLnTx/>
                      <a:uFillTx/>
                      <a:latin typeface="Segoe UI Semibold" panose="020B0702040204020203" pitchFamily="34" charset="0"/>
                      <a:cs typeface="Segoe UI Semibold" panose="020B0702040204020203" pitchFamily="34" charset="0"/>
                    </a:rPr>
                    <a:t>Server #2</a:t>
                  </a:r>
                </a:p>
              </p:txBody>
            </p:sp>
          </p:grpSp>
          <p:grpSp>
            <p:nvGrpSpPr>
              <p:cNvPr id="2073" name="Group 2072">
                <a:extLst>
                  <a:ext uri="{FF2B5EF4-FFF2-40B4-BE49-F238E27FC236}">
                    <a16:creationId xmlns:a16="http://schemas.microsoft.com/office/drawing/2014/main" id="{C8B55CA0-6448-4EEF-804E-B95E8B0C623F}"/>
                  </a:ext>
                </a:extLst>
              </p:cNvPr>
              <p:cNvGrpSpPr/>
              <p:nvPr/>
            </p:nvGrpSpPr>
            <p:grpSpPr>
              <a:xfrm>
                <a:off x="7081203" y="3656061"/>
                <a:ext cx="1146874" cy="2220863"/>
                <a:chOff x="7081203" y="3656061"/>
                <a:chExt cx="1146874" cy="2220863"/>
              </a:xfrm>
            </p:grpSpPr>
            <p:sp>
              <p:nvSpPr>
                <p:cNvPr id="42" name="TextBox 41">
                  <a:extLst>
                    <a:ext uri="{FF2B5EF4-FFF2-40B4-BE49-F238E27FC236}">
                      <a16:creationId xmlns:a16="http://schemas.microsoft.com/office/drawing/2014/main" id="{C6184804-F49F-404F-9F0B-790AD4B10A04}"/>
                    </a:ext>
                  </a:extLst>
                </p:cNvPr>
                <p:cNvSpPr txBox="1"/>
                <p:nvPr/>
              </p:nvSpPr>
              <p:spPr>
                <a:xfrm>
                  <a:off x="7081203" y="5646092"/>
                  <a:ext cx="808042" cy="2308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262626"/>
                      </a:solidFill>
                      <a:effectLst/>
                      <a:uLnTx/>
                      <a:uFillTx/>
                      <a:latin typeface="Segoe UI Semibold" panose="020B0702040204020203" pitchFamily="34" charset="0"/>
                      <a:cs typeface="Segoe UI Semibold" panose="020B0702040204020203" pitchFamily="34" charset="0"/>
                    </a:rPr>
                    <a:t>Server #1</a:t>
                  </a:r>
                </a:p>
              </p:txBody>
            </p:sp>
            <p:grpSp>
              <p:nvGrpSpPr>
                <p:cNvPr id="2070" name="Group 2069">
                  <a:extLst>
                    <a:ext uri="{FF2B5EF4-FFF2-40B4-BE49-F238E27FC236}">
                      <a16:creationId xmlns:a16="http://schemas.microsoft.com/office/drawing/2014/main" id="{E41CDD73-EA5D-49B0-88C0-22AAB54D086A}"/>
                    </a:ext>
                  </a:extLst>
                </p:cNvPr>
                <p:cNvGrpSpPr/>
                <p:nvPr/>
              </p:nvGrpSpPr>
              <p:grpSpPr>
                <a:xfrm>
                  <a:off x="7081203" y="3656061"/>
                  <a:ext cx="1146874" cy="1828800"/>
                  <a:chOff x="7081203" y="3656061"/>
                  <a:chExt cx="1146874" cy="1828800"/>
                </a:xfrm>
              </p:grpSpPr>
              <p:sp>
                <p:nvSpPr>
                  <p:cNvPr id="10" name="Rectangle 9">
                    <a:extLst>
                      <a:ext uri="{FF2B5EF4-FFF2-40B4-BE49-F238E27FC236}">
                        <a16:creationId xmlns:a16="http://schemas.microsoft.com/office/drawing/2014/main" id="{2D52257D-676F-4EF6-8521-EBCD0E8A166E}"/>
                      </a:ext>
                    </a:extLst>
                  </p:cNvPr>
                  <p:cNvSpPr/>
                  <p:nvPr/>
                </p:nvSpPr>
                <p:spPr>
                  <a:xfrm>
                    <a:off x="7081203" y="3656061"/>
                    <a:ext cx="1146874" cy="18288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grpSp>
                <p:nvGrpSpPr>
                  <p:cNvPr id="54" name="Group 53">
                    <a:extLst>
                      <a:ext uri="{FF2B5EF4-FFF2-40B4-BE49-F238E27FC236}">
                        <a16:creationId xmlns:a16="http://schemas.microsoft.com/office/drawing/2014/main" id="{B495DDD3-6306-4E11-8106-5EEEB715C479}"/>
                      </a:ext>
                    </a:extLst>
                  </p:cNvPr>
                  <p:cNvGrpSpPr/>
                  <p:nvPr/>
                </p:nvGrpSpPr>
                <p:grpSpPr>
                  <a:xfrm>
                    <a:off x="7217567" y="4717236"/>
                    <a:ext cx="874146" cy="640080"/>
                    <a:chOff x="8451027" y="1802542"/>
                    <a:chExt cx="874146" cy="640080"/>
                  </a:xfrm>
                </p:grpSpPr>
                <p:sp>
                  <p:nvSpPr>
                    <p:cNvPr id="55" name="Rectangle 54">
                      <a:extLst>
                        <a:ext uri="{FF2B5EF4-FFF2-40B4-BE49-F238E27FC236}">
                          <a16:creationId xmlns:a16="http://schemas.microsoft.com/office/drawing/2014/main" id="{3368D230-3491-4395-9AD1-D4DCCCE1462E}"/>
                        </a:ext>
                      </a:extLst>
                    </p:cNvPr>
                    <p:cNvSpPr/>
                    <p:nvPr/>
                  </p:nvSpPr>
                  <p:spPr>
                    <a:xfrm>
                      <a:off x="8451027" y="1802542"/>
                      <a:ext cx="182877" cy="64008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56" name="Rectangle 55">
                      <a:extLst>
                        <a:ext uri="{FF2B5EF4-FFF2-40B4-BE49-F238E27FC236}">
                          <a16:creationId xmlns:a16="http://schemas.microsoft.com/office/drawing/2014/main" id="{CE4EAEB0-B802-4FDF-9663-FD16539A0BC3}"/>
                        </a:ext>
                      </a:extLst>
                    </p:cNvPr>
                    <p:cNvSpPr/>
                    <p:nvPr/>
                  </p:nvSpPr>
                  <p:spPr>
                    <a:xfrm>
                      <a:off x="8681953" y="1802542"/>
                      <a:ext cx="182877" cy="64008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57" name="Rectangle 56">
                      <a:extLst>
                        <a:ext uri="{FF2B5EF4-FFF2-40B4-BE49-F238E27FC236}">
                          <a16:creationId xmlns:a16="http://schemas.microsoft.com/office/drawing/2014/main" id="{4DD2D787-896B-4DFA-848B-3D528C678FF9}"/>
                        </a:ext>
                      </a:extLst>
                    </p:cNvPr>
                    <p:cNvSpPr/>
                    <p:nvPr/>
                  </p:nvSpPr>
                  <p:spPr>
                    <a:xfrm>
                      <a:off x="8911370" y="1802542"/>
                      <a:ext cx="182877" cy="64008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58" name="Rectangle 57">
                      <a:extLst>
                        <a:ext uri="{FF2B5EF4-FFF2-40B4-BE49-F238E27FC236}">
                          <a16:creationId xmlns:a16="http://schemas.microsoft.com/office/drawing/2014/main" id="{C9FDA43E-D575-4CFF-BAF5-2834639DCF83}"/>
                        </a:ext>
                      </a:extLst>
                    </p:cNvPr>
                    <p:cNvSpPr/>
                    <p:nvPr/>
                  </p:nvSpPr>
                  <p:spPr>
                    <a:xfrm>
                      <a:off x="9142296" y="1802542"/>
                      <a:ext cx="182877" cy="64008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grpSp>
              <p:sp>
                <p:nvSpPr>
                  <p:cNvPr id="63" name="Freeform: Shape 62">
                    <a:extLst>
                      <a:ext uri="{FF2B5EF4-FFF2-40B4-BE49-F238E27FC236}">
                        <a16:creationId xmlns:a16="http://schemas.microsoft.com/office/drawing/2014/main" id="{ADF3FF77-4AA6-439C-A4D8-AF7295C1631E}"/>
                      </a:ext>
                    </a:extLst>
                  </p:cNvPr>
                  <p:cNvSpPr/>
                  <p:nvPr/>
                </p:nvSpPr>
                <p:spPr>
                  <a:xfrm>
                    <a:off x="7908836" y="3822093"/>
                    <a:ext cx="182880" cy="228600"/>
                  </a:xfrm>
                  <a:custGeom>
                    <a:avLst/>
                    <a:gdLst>
                      <a:gd name="connsiteX0" fmla="*/ 45720 w 182880"/>
                      <a:gd name="connsiteY0" fmla="*/ 0 h 228600"/>
                      <a:gd name="connsiteX1" fmla="*/ 137160 w 182880"/>
                      <a:gd name="connsiteY1" fmla="*/ 0 h 228600"/>
                      <a:gd name="connsiteX2" fmla="*/ 137160 w 182880"/>
                      <a:gd name="connsiteY2" fmla="*/ 45720 h 228600"/>
                      <a:gd name="connsiteX3" fmla="*/ 182880 w 182880"/>
                      <a:gd name="connsiteY3" fmla="*/ 45720 h 228600"/>
                      <a:gd name="connsiteX4" fmla="*/ 182880 w 182880"/>
                      <a:gd name="connsiteY4" fmla="*/ 228600 h 228600"/>
                      <a:gd name="connsiteX5" fmla="*/ 0 w 182880"/>
                      <a:gd name="connsiteY5" fmla="*/ 228600 h 228600"/>
                      <a:gd name="connsiteX6" fmla="*/ 0 w 182880"/>
                      <a:gd name="connsiteY6" fmla="*/ 45720 h 228600"/>
                      <a:gd name="connsiteX7" fmla="*/ 45720 w 182880"/>
                      <a:gd name="connsiteY7" fmla="*/ 4572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 h="228600">
                        <a:moveTo>
                          <a:pt x="45720" y="0"/>
                        </a:moveTo>
                        <a:lnTo>
                          <a:pt x="137160" y="0"/>
                        </a:lnTo>
                        <a:lnTo>
                          <a:pt x="137160" y="45720"/>
                        </a:lnTo>
                        <a:lnTo>
                          <a:pt x="182880" y="45720"/>
                        </a:lnTo>
                        <a:lnTo>
                          <a:pt x="182880" y="228600"/>
                        </a:lnTo>
                        <a:lnTo>
                          <a:pt x="0" y="228600"/>
                        </a:lnTo>
                        <a:lnTo>
                          <a:pt x="0" y="45720"/>
                        </a:lnTo>
                        <a:lnTo>
                          <a:pt x="45720" y="45720"/>
                        </a:lnTo>
                        <a:close/>
                      </a:path>
                    </a:pathLst>
                  </a:custGeom>
                  <a:solidFill>
                    <a:schemeClr val="tx1">
                      <a:lumMod val="75000"/>
                      <a:lumOff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2075" name="Group 2074">
              <a:extLst>
                <a:ext uri="{FF2B5EF4-FFF2-40B4-BE49-F238E27FC236}">
                  <a16:creationId xmlns:a16="http://schemas.microsoft.com/office/drawing/2014/main" id="{AEB0D358-0032-4B2B-AE4A-8DD740CB3E09}"/>
                </a:ext>
              </a:extLst>
            </p:cNvPr>
            <p:cNvGrpSpPr/>
            <p:nvPr/>
          </p:nvGrpSpPr>
          <p:grpSpPr>
            <a:xfrm>
              <a:off x="8045844" y="0"/>
              <a:ext cx="2193113" cy="3958153"/>
              <a:chOff x="8045844" y="0"/>
              <a:chExt cx="2193113" cy="3958153"/>
            </a:xfrm>
          </p:grpSpPr>
          <p:cxnSp>
            <p:nvCxnSpPr>
              <p:cNvPr id="33" name="Connector: Elbow 32">
                <a:extLst>
                  <a:ext uri="{FF2B5EF4-FFF2-40B4-BE49-F238E27FC236}">
                    <a16:creationId xmlns:a16="http://schemas.microsoft.com/office/drawing/2014/main" id="{A6304B26-9394-4A48-B001-0E1A7759A2C5}"/>
                  </a:ext>
                </a:extLst>
              </p:cNvPr>
              <p:cNvCxnSpPr>
                <a:cxnSpLocks/>
              </p:cNvCxnSpPr>
              <p:nvPr/>
            </p:nvCxnSpPr>
            <p:spPr>
              <a:xfrm flipV="1">
                <a:off x="8045844" y="1697357"/>
                <a:ext cx="953615" cy="2260796"/>
              </a:xfrm>
              <a:prstGeom prst="bentConnector2">
                <a:avLst/>
              </a:prstGeom>
              <a:ln w="38100">
                <a:solidFill>
                  <a:srgbClr val="0078D7"/>
                </a:solidFill>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187F7433-5864-4DF3-AE20-CD723CF8FFA0}"/>
                  </a:ext>
                </a:extLst>
              </p:cNvPr>
              <p:cNvCxnSpPr>
                <a:cxnSpLocks/>
              </p:cNvCxnSpPr>
              <p:nvPr/>
            </p:nvCxnSpPr>
            <p:spPr>
              <a:xfrm rot="10800000">
                <a:off x="9236511" y="1697357"/>
                <a:ext cx="1002446" cy="2260796"/>
              </a:xfrm>
              <a:prstGeom prst="bentConnector2">
                <a:avLst/>
              </a:prstGeom>
              <a:ln w="38100">
                <a:solidFill>
                  <a:srgbClr val="0078D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3E0226B-2253-46C0-8887-071DDA9AAC24}"/>
                  </a:ext>
                </a:extLst>
              </p:cNvPr>
              <p:cNvCxnSpPr>
                <a:cxnSpLocks/>
              </p:cNvCxnSpPr>
              <p:nvPr/>
            </p:nvCxnSpPr>
            <p:spPr>
              <a:xfrm>
                <a:off x="8544788" y="0"/>
                <a:ext cx="0" cy="1554480"/>
              </a:xfrm>
              <a:prstGeom prst="line">
                <a:avLst/>
              </a:prstGeom>
              <a:ln w="38100">
                <a:solidFill>
                  <a:srgbClr val="0078D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B9C022B-F10D-4597-956A-E6F405CB5CD0}"/>
                  </a:ext>
                </a:extLst>
              </p:cNvPr>
              <p:cNvCxnSpPr>
                <a:cxnSpLocks/>
              </p:cNvCxnSpPr>
              <p:nvPr/>
            </p:nvCxnSpPr>
            <p:spPr>
              <a:xfrm>
                <a:off x="8773690" y="0"/>
                <a:ext cx="0" cy="1554480"/>
              </a:xfrm>
              <a:prstGeom prst="line">
                <a:avLst/>
              </a:prstGeom>
              <a:ln w="38100">
                <a:solidFill>
                  <a:srgbClr val="0078D7"/>
                </a:solidFill>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3F77A324-54DD-4B79-9E57-E60A37FA54B1}"/>
                  </a:ext>
                </a:extLst>
              </p:cNvPr>
              <p:cNvSpPr txBox="1"/>
              <p:nvPr/>
            </p:nvSpPr>
            <p:spPr>
              <a:xfrm>
                <a:off x="8100866" y="2518944"/>
                <a:ext cx="705641"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Segoe UI Semibold" panose="020B0702040204020203" pitchFamily="34" charset="0"/>
                    <a:ea typeface="+mn-ea"/>
                    <a:cs typeface="Segoe UI Semibold" panose="020B0702040204020203" pitchFamily="34" charset="0"/>
                  </a:rPr>
                  <a:t>Uplink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70C0"/>
                    </a:solidFill>
                    <a:effectLst/>
                    <a:uLnTx/>
                    <a:uFillTx/>
                    <a:latin typeface="Segoe UI" panose="020B0502040204020203" pitchFamily="34" charset="0"/>
                    <a:cs typeface="Segoe UI" panose="020B0502040204020203" pitchFamily="34" charset="0"/>
                  </a:rPr>
                  <a:t>1 GbE</a:t>
                </a:r>
                <a:endParaRPr lang="en-US" sz="1500" b="1">
                  <a:solidFill>
                    <a:srgbClr val="0070C0"/>
                  </a:solidFill>
                  <a:latin typeface="Segoe UI" panose="020B0502040204020203" pitchFamily="34" charset="0"/>
                  <a:cs typeface="Segoe UI" panose="020B0502040204020203" pitchFamily="34" charset="0"/>
                </a:endParaRPr>
              </a:p>
            </p:txBody>
          </p:sp>
        </p:grpSp>
        <p:grpSp>
          <p:nvGrpSpPr>
            <p:cNvPr id="2069" name="Group 2068">
              <a:extLst>
                <a:ext uri="{FF2B5EF4-FFF2-40B4-BE49-F238E27FC236}">
                  <a16:creationId xmlns:a16="http://schemas.microsoft.com/office/drawing/2014/main" id="{70073769-73C3-4B5F-9A2A-3E4227B514EB}"/>
                </a:ext>
              </a:extLst>
            </p:cNvPr>
            <p:cNvGrpSpPr/>
            <p:nvPr/>
          </p:nvGrpSpPr>
          <p:grpSpPr>
            <a:xfrm>
              <a:off x="7283795" y="4200928"/>
              <a:ext cx="3717363" cy="1011403"/>
              <a:chOff x="7283795" y="4200928"/>
              <a:chExt cx="3717363" cy="1011403"/>
            </a:xfrm>
          </p:grpSpPr>
          <p:grpSp>
            <p:nvGrpSpPr>
              <p:cNvPr id="94" name="Group 93">
                <a:extLst>
                  <a:ext uri="{FF2B5EF4-FFF2-40B4-BE49-F238E27FC236}">
                    <a16:creationId xmlns:a16="http://schemas.microsoft.com/office/drawing/2014/main" id="{F2A1CCE2-D781-4BE5-B897-3DF6D0024D14}"/>
                  </a:ext>
                </a:extLst>
              </p:cNvPr>
              <p:cNvGrpSpPr/>
              <p:nvPr/>
            </p:nvGrpSpPr>
            <p:grpSpPr>
              <a:xfrm>
                <a:off x="10259468" y="4200928"/>
                <a:ext cx="741690" cy="365760"/>
                <a:chOff x="7237455" y="4115956"/>
                <a:chExt cx="741690" cy="365760"/>
              </a:xfrm>
              <a:solidFill>
                <a:srgbClr val="0078D7"/>
              </a:solidFill>
            </p:grpSpPr>
            <p:grpSp>
              <p:nvGrpSpPr>
                <p:cNvPr id="95" name="Group 94">
                  <a:extLst>
                    <a:ext uri="{FF2B5EF4-FFF2-40B4-BE49-F238E27FC236}">
                      <a16:creationId xmlns:a16="http://schemas.microsoft.com/office/drawing/2014/main" id="{3A642330-D456-4CBA-A4E2-D11210D60B15}"/>
                    </a:ext>
                  </a:extLst>
                </p:cNvPr>
                <p:cNvGrpSpPr/>
                <p:nvPr/>
              </p:nvGrpSpPr>
              <p:grpSpPr>
                <a:xfrm>
                  <a:off x="7478057" y="4243278"/>
                  <a:ext cx="264412" cy="219456"/>
                  <a:chOff x="7466045" y="4243278"/>
                  <a:chExt cx="264412" cy="219456"/>
                </a:xfrm>
                <a:grpFill/>
              </p:grpSpPr>
              <p:sp>
                <p:nvSpPr>
                  <p:cNvPr id="98" name="Rectangle 97">
                    <a:extLst>
                      <a:ext uri="{FF2B5EF4-FFF2-40B4-BE49-F238E27FC236}">
                        <a16:creationId xmlns:a16="http://schemas.microsoft.com/office/drawing/2014/main" id="{83CF5FB3-D63B-4817-8856-70E8D9DFE03E}"/>
                      </a:ext>
                    </a:extLst>
                  </p:cNvPr>
                  <p:cNvSpPr/>
                  <p:nvPr/>
                </p:nvSpPr>
                <p:spPr>
                  <a:xfrm>
                    <a:off x="7466045" y="4243278"/>
                    <a:ext cx="118691"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ACAE8A5D-511A-479D-B699-274DD7DA4CB4}"/>
                      </a:ext>
                    </a:extLst>
                  </p:cNvPr>
                  <p:cNvSpPr/>
                  <p:nvPr/>
                </p:nvSpPr>
                <p:spPr>
                  <a:xfrm>
                    <a:off x="7611766" y="4243278"/>
                    <a:ext cx="118691"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Rectangle 95">
                  <a:extLst>
                    <a:ext uri="{FF2B5EF4-FFF2-40B4-BE49-F238E27FC236}">
                      <a16:creationId xmlns:a16="http://schemas.microsoft.com/office/drawing/2014/main" id="{3831455C-7F49-439A-981B-78EE87447CDB}"/>
                    </a:ext>
                  </a:extLst>
                </p:cNvPr>
                <p:cNvSpPr/>
                <p:nvPr/>
              </p:nvSpPr>
              <p:spPr>
                <a:xfrm>
                  <a:off x="7237455" y="4115956"/>
                  <a:ext cx="18288" cy="3657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1102641B-02EC-4151-B4C3-F890E5B28C06}"/>
                    </a:ext>
                  </a:extLst>
                </p:cNvPr>
                <p:cNvSpPr/>
                <p:nvPr/>
              </p:nvSpPr>
              <p:spPr>
                <a:xfrm>
                  <a:off x="7241381" y="4181612"/>
                  <a:ext cx="737764" cy="2384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rgbClr val="ABD5F9"/>
                      </a:solidFill>
                      <a:latin typeface="Segoe UI Semibold" panose="020B0702040204020203" pitchFamily="34" charset="0"/>
                      <a:cs typeface="Segoe UI Semibold" panose="020B0702040204020203" pitchFamily="34" charset="0"/>
                    </a:rPr>
                    <a:t>10 GbE</a:t>
                  </a:r>
                </a:p>
              </p:txBody>
            </p:sp>
          </p:grpSp>
          <p:sp>
            <p:nvSpPr>
              <p:cNvPr id="13" name="TextBox 12">
                <a:extLst>
                  <a:ext uri="{FF2B5EF4-FFF2-40B4-BE49-F238E27FC236}">
                    <a16:creationId xmlns:a16="http://schemas.microsoft.com/office/drawing/2014/main" id="{A850274D-6086-4978-8A1F-7E7E0BC011EE}"/>
                  </a:ext>
                </a:extLst>
              </p:cNvPr>
              <p:cNvSpPr txBox="1"/>
              <p:nvPr/>
            </p:nvSpPr>
            <p:spPr>
              <a:xfrm>
                <a:off x="8607266" y="4658333"/>
                <a:ext cx="1070421"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70C0"/>
                    </a:solidFill>
                    <a:effectLst/>
                    <a:uLnTx/>
                    <a:uFillTx/>
                    <a:latin typeface="Segoe UI" panose="020B0502040204020203" pitchFamily="34" charset="0"/>
                    <a:cs typeface="Segoe UI" panose="020B0502040204020203" pitchFamily="34" charset="0"/>
                  </a:rPr>
                  <a:t>Switchless</a:t>
                </a:r>
              </a:p>
              <a:p>
                <a:pPr algn="ctr"/>
                <a:r>
                  <a:rPr lang="en-US" sz="1500" b="1">
                    <a:solidFill>
                      <a:srgbClr val="0070C0"/>
                    </a:solidFill>
                    <a:latin typeface="Segoe UI" panose="020B0502040204020203" pitchFamily="34" charset="0"/>
                    <a:cs typeface="Segoe UI" panose="020B0502040204020203" pitchFamily="34" charset="0"/>
                  </a:rPr>
                  <a:t>10 GbE</a:t>
                </a:r>
              </a:p>
            </p:txBody>
          </p:sp>
          <p:grpSp>
            <p:nvGrpSpPr>
              <p:cNvPr id="2053" name="Group 2052">
                <a:extLst>
                  <a:ext uri="{FF2B5EF4-FFF2-40B4-BE49-F238E27FC236}">
                    <a16:creationId xmlns:a16="http://schemas.microsoft.com/office/drawing/2014/main" id="{15CE639D-ED4A-4DAE-BD3A-7C1A4B25783C}"/>
                  </a:ext>
                </a:extLst>
              </p:cNvPr>
              <p:cNvGrpSpPr/>
              <p:nvPr/>
            </p:nvGrpSpPr>
            <p:grpSpPr>
              <a:xfrm flipH="1">
                <a:off x="7283795" y="4200928"/>
                <a:ext cx="741690" cy="365760"/>
                <a:chOff x="7237455" y="4115956"/>
                <a:chExt cx="741690" cy="365760"/>
              </a:xfrm>
              <a:solidFill>
                <a:srgbClr val="0078D7"/>
              </a:solidFill>
            </p:grpSpPr>
            <p:grpSp>
              <p:nvGrpSpPr>
                <p:cNvPr id="2052" name="Group 2051">
                  <a:extLst>
                    <a:ext uri="{FF2B5EF4-FFF2-40B4-BE49-F238E27FC236}">
                      <a16:creationId xmlns:a16="http://schemas.microsoft.com/office/drawing/2014/main" id="{8DA119BA-3659-4EB8-8B20-2E77EE48F252}"/>
                    </a:ext>
                  </a:extLst>
                </p:cNvPr>
                <p:cNvGrpSpPr/>
                <p:nvPr/>
              </p:nvGrpSpPr>
              <p:grpSpPr>
                <a:xfrm>
                  <a:off x="7478057" y="4243278"/>
                  <a:ext cx="264412" cy="219456"/>
                  <a:chOff x="7466045" y="4243278"/>
                  <a:chExt cx="264412" cy="219456"/>
                </a:xfrm>
                <a:grpFill/>
              </p:grpSpPr>
              <p:sp>
                <p:nvSpPr>
                  <p:cNvPr id="71" name="Rectangle 70">
                    <a:extLst>
                      <a:ext uri="{FF2B5EF4-FFF2-40B4-BE49-F238E27FC236}">
                        <a16:creationId xmlns:a16="http://schemas.microsoft.com/office/drawing/2014/main" id="{6AC32FA4-0D18-4A8B-9BBE-E521B6350253}"/>
                      </a:ext>
                    </a:extLst>
                  </p:cNvPr>
                  <p:cNvSpPr/>
                  <p:nvPr/>
                </p:nvSpPr>
                <p:spPr>
                  <a:xfrm>
                    <a:off x="7466045" y="4243278"/>
                    <a:ext cx="118691"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8F838A53-32C4-4C02-99B6-429C876BB7BD}"/>
                      </a:ext>
                    </a:extLst>
                  </p:cNvPr>
                  <p:cNvSpPr/>
                  <p:nvPr/>
                </p:nvSpPr>
                <p:spPr>
                  <a:xfrm>
                    <a:off x="7611766" y="4243278"/>
                    <a:ext cx="118691"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Rectangle 72">
                  <a:extLst>
                    <a:ext uri="{FF2B5EF4-FFF2-40B4-BE49-F238E27FC236}">
                      <a16:creationId xmlns:a16="http://schemas.microsoft.com/office/drawing/2014/main" id="{DE754809-A5C8-4083-8AC6-E160B769F32F}"/>
                    </a:ext>
                  </a:extLst>
                </p:cNvPr>
                <p:cNvSpPr/>
                <p:nvPr/>
              </p:nvSpPr>
              <p:spPr>
                <a:xfrm>
                  <a:off x="7237455" y="4115956"/>
                  <a:ext cx="18288" cy="3657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Rectangle 2049">
                  <a:extLst>
                    <a:ext uri="{FF2B5EF4-FFF2-40B4-BE49-F238E27FC236}">
                      <a16:creationId xmlns:a16="http://schemas.microsoft.com/office/drawing/2014/main" id="{F86ACD93-5559-462A-B327-1927C725013D}"/>
                    </a:ext>
                  </a:extLst>
                </p:cNvPr>
                <p:cNvSpPr/>
                <p:nvPr/>
              </p:nvSpPr>
              <p:spPr>
                <a:xfrm>
                  <a:off x="7241381" y="4181612"/>
                  <a:ext cx="737764" cy="2384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rgbClr val="ABD5F9"/>
                      </a:solidFill>
                      <a:latin typeface="Segoe UI Semibold" panose="020B0702040204020203" pitchFamily="34" charset="0"/>
                      <a:cs typeface="Segoe UI Semibold" panose="020B0702040204020203" pitchFamily="34" charset="0"/>
                    </a:rPr>
                    <a:t>10 GbE</a:t>
                  </a:r>
                </a:p>
              </p:txBody>
            </p:sp>
          </p:grpSp>
          <p:cxnSp>
            <p:nvCxnSpPr>
              <p:cNvPr id="12" name="Straight Connector 11">
                <a:extLst>
                  <a:ext uri="{FF2B5EF4-FFF2-40B4-BE49-F238E27FC236}">
                    <a16:creationId xmlns:a16="http://schemas.microsoft.com/office/drawing/2014/main" id="{DE0EAA9F-B71F-4087-B9A9-CB3E84C1E9D4}"/>
                  </a:ext>
                </a:extLst>
              </p:cNvPr>
              <p:cNvCxnSpPr>
                <a:cxnSpLocks/>
                <a:endCxn id="97" idx="1"/>
              </p:cNvCxnSpPr>
              <p:nvPr/>
            </p:nvCxnSpPr>
            <p:spPr>
              <a:xfrm>
                <a:off x="8025844" y="4384963"/>
                <a:ext cx="2237550" cy="840"/>
              </a:xfrm>
              <a:prstGeom prst="line">
                <a:avLst/>
              </a:prstGeom>
              <a:ln w="76200">
                <a:solidFill>
                  <a:srgbClr val="0078D7"/>
                </a:solidFill>
              </a:ln>
            </p:spPr>
            <p:style>
              <a:lnRef idx="1">
                <a:schemeClr val="accent1"/>
              </a:lnRef>
              <a:fillRef idx="0">
                <a:schemeClr val="accent1"/>
              </a:fillRef>
              <a:effectRef idx="0">
                <a:schemeClr val="accent1"/>
              </a:effectRef>
              <a:fontRef idx="minor">
                <a:schemeClr val="tx1"/>
              </a:fontRef>
            </p:style>
          </p:cxnSp>
        </p:grpSp>
      </p:grpSp>
      <p:sp>
        <p:nvSpPr>
          <p:cNvPr id="132" name="Title 16">
            <a:extLst>
              <a:ext uri="{FF2B5EF4-FFF2-40B4-BE49-F238E27FC236}">
                <a16:creationId xmlns:a16="http://schemas.microsoft.com/office/drawing/2014/main" id="{C5DAD4B0-9790-4C00-A4BF-B09D60DFD36C}"/>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t>How it works</a:t>
            </a:r>
          </a:p>
        </p:txBody>
      </p:sp>
    </p:spTree>
    <p:extLst>
      <p:ext uri="{BB962C8B-B14F-4D97-AF65-F5344CB8AC3E}">
        <p14:creationId xmlns:p14="http://schemas.microsoft.com/office/powerpoint/2010/main" val="40628089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solidFill>
                  <a:srgbClr val="FFC000"/>
                </a:solidFill>
              </a:rPr>
              <a:t>NEW! </a:t>
            </a:r>
            <a:r>
              <a:rPr lang="en-US"/>
              <a:t>USB Witness</a:t>
            </a:r>
          </a:p>
        </p:txBody>
      </p:sp>
      <p:grpSp>
        <p:nvGrpSpPr>
          <p:cNvPr id="8" name="Group 7">
            <a:extLst>
              <a:ext uri="{FF2B5EF4-FFF2-40B4-BE49-F238E27FC236}">
                <a16:creationId xmlns:a16="http://schemas.microsoft.com/office/drawing/2014/main" id="{65AE7FD1-1A39-42B1-BAFE-38EDFC8F33C5}"/>
              </a:ext>
            </a:extLst>
          </p:cNvPr>
          <p:cNvGrpSpPr/>
          <p:nvPr/>
        </p:nvGrpSpPr>
        <p:grpSpPr>
          <a:xfrm>
            <a:off x="9388797" y="322719"/>
            <a:ext cx="2502858" cy="822960"/>
            <a:chOff x="9388797" y="322719"/>
            <a:chExt cx="2502858" cy="822960"/>
          </a:xfrm>
        </p:grpSpPr>
        <p:grpSp>
          <p:nvGrpSpPr>
            <p:cNvPr id="9" name="Group 8">
              <a:extLst>
                <a:ext uri="{FF2B5EF4-FFF2-40B4-BE49-F238E27FC236}">
                  <a16:creationId xmlns:a16="http://schemas.microsoft.com/office/drawing/2014/main" id="{B946BA64-0D85-4183-9F2F-744D2A25D1B5}"/>
                </a:ext>
              </a:extLst>
            </p:cNvPr>
            <p:cNvGrpSpPr/>
            <p:nvPr/>
          </p:nvGrpSpPr>
          <p:grpSpPr>
            <a:xfrm>
              <a:off x="10520055" y="322719"/>
              <a:ext cx="1371600" cy="822960"/>
              <a:chOff x="8478996" y="703457"/>
              <a:chExt cx="1371600" cy="822960"/>
            </a:xfrm>
          </p:grpSpPr>
          <p:sp>
            <p:nvSpPr>
              <p:cNvPr id="11" name="Rectangle 10">
                <a:extLst>
                  <a:ext uri="{FF2B5EF4-FFF2-40B4-BE49-F238E27FC236}">
                    <a16:creationId xmlns:a16="http://schemas.microsoft.com/office/drawing/2014/main" id="{EA0EAD76-58F2-40D8-ACF9-C0BAB28EFA3A}"/>
                  </a:ext>
                </a:extLst>
              </p:cNvPr>
              <p:cNvSpPr/>
              <p:nvPr/>
            </p:nvSpPr>
            <p:spPr bwMode="auto">
              <a:xfrm>
                <a:off x="8478996" y="703457"/>
                <a:ext cx="1371600" cy="822960"/>
              </a:xfrm>
              <a:prstGeom prst="rect">
                <a:avLst/>
              </a:prstGeom>
              <a:solidFill>
                <a:srgbClr val="0070C0"/>
              </a:solidFill>
              <a:ln>
                <a:noFill/>
                <a:headEnd type="none" w="med" len="med"/>
                <a:tailEnd type="none" w="med" len="med"/>
              </a:ln>
              <a:effectLst>
                <a:outerShdw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12" name="Group 11">
                <a:extLst>
                  <a:ext uri="{FF2B5EF4-FFF2-40B4-BE49-F238E27FC236}">
                    <a16:creationId xmlns:a16="http://schemas.microsoft.com/office/drawing/2014/main" id="{7753EC72-8491-4C2E-BCFB-3645A470461D}"/>
                  </a:ext>
                </a:extLst>
              </p:cNvPr>
              <p:cNvGrpSpPr/>
              <p:nvPr/>
            </p:nvGrpSpPr>
            <p:grpSpPr>
              <a:xfrm>
                <a:off x="8709543" y="865638"/>
                <a:ext cx="910506" cy="498598"/>
                <a:chOff x="8709543" y="861906"/>
                <a:chExt cx="910506" cy="498598"/>
              </a:xfrm>
            </p:grpSpPr>
            <p:pic>
              <p:nvPicPr>
                <p:cNvPr id="13" name="Picture 12">
                  <a:extLst>
                    <a:ext uri="{FF2B5EF4-FFF2-40B4-BE49-F238E27FC236}">
                      <a16:creationId xmlns:a16="http://schemas.microsoft.com/office/drawing/2014/main" id="{FEEDEA1F-B525-4D83-A979-D495F83C75AA}"/>
                    </a:ext>
                  </a:extLst>
                </p:cNvPr>
                <p:cNvPicPr>
                  <a:picLocks noChangeAspect="1"/>
                </p:cNvPicPr>
                <p:nvPr/>
              </p:nvPicPr>
              <p:blipFill>
                <a:blip r:embed="rId3"/>
                <a:stretch>
                  <a:fillRect/>
                </a:stretch>
              </p:blipFill>
              <p:spPr>
                <a:xfrm>
                  <a:off x="8709543" y="1069455"/>
                  <a:ext cx="274320" cy="274320"/>
                </a:xfrm>
                <a:prstGeom prst="rect">
                  <a:avLst/>
                </a:prstGeom>
              </p:spPr>
            </p:pic>
            <p:sp>
              <p:nvSpPr>
                <p:cNvPr id="14" name="TextBox 13">
                  <a:extLst>
                    <a:ext uri="{FF2B5EF4-FFF2-40B4-BE49-F238E27FC236}">
                      <a16:creationId xmlns:a16="http://schemas.microsoft.com/office/drawing/2014/main" id="{38D946A8-CA3E-456F-993A-50ABE0C9A90B}"/>
                    </a:ext>
                  </a:extLst>
                </p:cNvPr>
                <p:cNvSpPr txBox="1"/>
                <p:nvPr/>
              </p:nvSpPr>
              <p:spPr>
                <a:xfrm>
                  <a:off x="8709543" y="861906"/>
                  <a:ext cx="910506" cy="153888"/>
                </a:xfrm>
                <a:prstGeom prst="rect">
                  <a:avLst/>
                </a:prstGeom>
                <a:noFill/>
              </p:spPr>
              <p:txBody>
                <a:bodyPr wrap="none" lIns="0" tIns="0" rIns="0" bIns="0" rtlCol="0">
                  <a:spAutoFit/>
                </a:bodyPr>
                <a:lstStyle/>
                <a:p>
                  <a:pPr algn="l"/>
                  <a:r>
                    <a:rPr lang="en-US" sz="1000">
                      <a:solidFill>
                        <a:srgbClr val="80BCEB"/>
                      </a:solidFill>
                    </a:rPr>
                    <a:t>Windows Server</a:t>
                  </a:r>
                </a:p>
              </p:txBody>
            </p:sp>
            <p:sp>
              <p:nvSpPr>
                <p:cNvPr id="15" name="TextBox 14">
                  <a:extLst>
                    <a:ext uri="{FF2B5EF4-FFF2-40B4-BE49-F238E27FC236}">
                      <a16:creationId xmlns:a16="http://schemas.microsoft.com/office/drawing/2014/main" id="{F52A376F-AFFB-4759-908C-4855350D1D09}"/>
                    </a:ext>
                  </a:extLst>
                </p:cNvPr>
                <p:cNvSpPr txBox="1"/>
                <p:nvPr/>
              </p:nvSpPr>
              <p:spPr>
                <a:xfrm>
                  <a:off x="9089455" y="1052727"/>
                  <a:ext cx="530594" cy="307777"/>
                </a:xfrm>
                <a:prstGeom prst="rect">
                  <a:avLst/>
                </a:prstGeom>
                <a:noFill/>
              </p:spPr>
              <p:txBody>
                <a:bodyPr wrap="none" lIns="0" tIns="0" rIns="0" bIns="0" rtlCol="0">
                  <a:spAutoFit/>
                </a:bodyPr>
                <a:lstStyle/>
                <a:p>
                  <a:pPr algn="l"/>
                  <a:r>
                    <a:rPr lang="en-US" sz="2000">
                      <a:solidFill>
                        <a:schemeClr val="bg1"/>
                      </a:solidFill>
                      <a:latin typeface="+mj-lt"/>
                    </a:rPr>
                    <a:t>2019</a:t>
                  </a:r>
                </a:p>
              </p:txBody>
            </p:sp>
          </p:grpSp>
        </p:grpSp>
        <p:sp>
          <p:nvSpPr>
            <p:cNvPr id="10" name="TextBox 9">
              <a:extLst>
                <a:ext uri="{FF2B5EF4-FFF2-40B4-BE49-F238E27FC236}">
                  <a16:creationId xmlns:a16="http://schemas.microsoft.com/office/drawing/2014/main" id="{AC305FE8-38DC-417C-8ED1-218FC612B610}"/>
                </a:ext>
              </a:extLst>
            </p:cNvPr>
            <p:cNvSpPr txBox="1"/>
            <p:nvPr/>
          </p:nvSpPr>
          <p:spPr>
            <a:xfrm>
              <a:off x="9388797" y="657255"/>
              <a:ext cx="846386" cy="153888"/>
            </a:xfrm>
            <a:prstGeom prst="rect">
              <a:avLst/>
            </a:prstGeom>
            <a:noFill/>
          </p:spPr>
          <p:txBody>
            <a:bodyPr wrap="none" lIns="0" tIns="0" rIns="0" bIns="0" rtlCol="0">
              <a:spAutoFit/>
            </a:bodyPr>
            <a:lstStyle/>
            <a:p>
              <a:pPr algn="l"/>
              <a:r>
                <a:rPr lang="en-US" sz="1000">
                  <a:solidFill>
                    <a:schemeClr val="tx1">
                      <a:lumMod val="50000"/>
                      <a:lumOff val="50000"/>
                    </a:schemeClr>
                  </a:solidFill>
                </a:rPr>
                <a:t>Applies only to</a:t>
              </a:r>
            </a:p>
          </p:txBody>
        </p:sp>
      </p:grpSp>
      <p:sp>
        <p:nvSpPr>
          <p:cNvPr id="23" name="Rectangle 22">
            <a:extLst>
              <a:ext uri="{FF2B5EF4-FFF2-40B4-BE49-F238E27FC236}">
                <a16:creationId xmlns:a16="http://schemas.microsoft.com/office/drawing/2014/main" id="{13C8EC50-509F-42E2-BA0D-2E56A7A42CA2}"/>
              </a:ext>
            </a:extLst>
          </p:cNvPr>
          <p:cNvSpPr/>
          <p:nvPr/>
        </p:nvSpPr>
        <p:spPr>
          <a:xfrm>
            <a:off x="0" y="1371600"/>
            <a:ext cx="6099048" cy="4114800"/>
          </a:xfrm>
          <a:prstGeom prst="rect">
            <a:avLst/>
          </a:prstGeom>
          <a:solidFill>
            <a:srgbClr val="01468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endParaRPr>
          </a:p>
        </p:txBody>
      </p:sp>
      <p:sp>
        <p:nvSpPr>
          <p:cNvPr id="24" name="Rectangle 23">
            <a:extLst>
              <a:ext uri="{FF2B5EF4-FFF2-40B4-BE49-F238E27FC236}">
                <a16:creationId xmlns:a16="http://schemas.microsoft.com/office/drawing/2014/main" id="{F2D9B3A7-B3C8-4680-85FD-F9772F298420}"/>
              </a:ext>
            </a:extLst>
          </p:cNvPr>
          <p:cNvSpPr/>
          <p:nvPr/>
        </p:nvSpPr>
        <p:spPr>
          <a:xfrm>
            <a:off x="6099048" y="1371600"/>
            <a:ext cx="6092952" cy="4114800"/>
          </a:xfrm>
          <a:prstGeom prst="rect">
            <a:avLst/>
          </a:prstGeom>
          <a:solidFill>
            <a:srgbClr val="0078D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5" name="Text Placeholder 5">
            <a:extLst>
              <a:ext uri="{FF2B5EF4-FFF2-40B4-BE49-F238E27FC236}">
                <a16:creationId xmlns:a16="http://schemas.microsoft.com/office/drawing/2014/main" id="{5DF8066B-FD15-4612-A2E3-2F76334FF3C8}"/>
              </a:ext>
            </a:extLst>
          </p:cNvPr>
          <p:cNvSpPr>
            <a:spLocks noGrp="1"/>
          </p:cNvSpPr>
          <p:nvPr>
            <p:ph type="body" sz="quarter" idx="10"/>
          </p:nvPr>
        </p:nvSpPr>
        <p:spPr>
          <a:xfrm>
            <a:off x="586390" y="2105561"/>
            <a:ext cx="5486400" cy="2646878"/>
          </a:xfrm>
        </p:spPr>
        <p:txBody>
          <a:bodyPr/>
          <a:lstStyle/>
          <a:p>
            <a:r>
              <a:rPr lang="en-US">
                <a:solidFill>
                  <a:schemeClr val="bg1"/>
                </a:solidFill>
              </a:rPr>
              <a:t>Extremely low cost</a:t>
            </a:r>
          </a:p>
          <a:p>
            <a:pPr lvl="1"/>
            <a:r>
              <a:rPr lang="en-US">
                <a:solidFill>
                  <a:schemeClr val="bg1"/>
                </a:solidFill>
              </a:rPr>
              <a:t>Router</a:t>
            </a:r>
          </a:p>
          <a:p>
            <a:pPr lvl="2"/>
            <a:r>
              <a:rPr lang="en-US">
                <a:solidFill>
                  <a:schemeClr val="bg1"/>
                </a:solidFill>
              </a:rPr>
              <a:t>Needed anyway for uplink</a:t>
            </a:r>
          </a:p>
          <a:p>
            <a:pPr lvl="2"/>
            <a:r>
              <a:rPr lang="en-US">
                <a:solidFill>
                  <a:schemeClr val="bg1"/>
                </a:solidFill>
              </a:rPr>
              <a:t>Use any router from any major vendor</a:t>
            </a:r>
          </a:p>
          <a:p>
            <a:pPr lvl="2"/>
            <a:r>
              <a:rPr lang="en-US">
                <a:solidFill>
                  <a:schemeClr val="bg1"/>
                </a:solidFill>
              </a:rPr>
              <a:t>Need USB and SMB 2+ support</a:t>
            </a:r>
          </a:p>
          <a:p>
            <a:pPr lvl="1"/>
            <a:r>
              <a:rPr lang="en-US">
                <a:solidFill>
                  <a:schemeClr val="bg1"/>
                </a:solidFill>
              </a:rPr>
              <a:t>USB storage device</a:t>
            </a:r>
          </a:p>
          <a:p>
            <a:pPr lvl="2"/>
            <a:r>
              <a:rPr lang="en-US">
                <a:solidFill>
                  <a:schemeClr val="bg1"/>
                </a:solidFill>
              </a:rPr>
              <a:t>Any size, </a:t>
            </a:r>
            <a:r>
              <a:rPr lang="en-US" i="1">
                <a:solidFill>
                  <a:schemeClr val="bg1"/>
                </a:solidFill>
              </a:rPr>
              <a:t>witness.log </a:t>
            </a:r>
            <a:r>
              <a:rPr lang="en-US">
                <a:solidFill>
                  <a:schemeClr val="bg1"/>
                </a:solidFill>
              </a:rPr>
              <a:t>is under 1 KB</a:t>
            </a:r>
          </a:p>
          <a:p>
            <a:pPr lvl="2"/>
            <a:r>
              <a:rPr lang="en-US">
                <a:solidFill>
                  <a:schemeClr val="bg1"/>
                </a:solidFill>
              </a:rPr>
              <a:t>Pack of 10 for $20 online</a:t>
            </a:r>
          </a:p>
        </p:txBody>
      </p:sp>
      <p:sp>
        <p:nvSpPr>
          <p:cNvPr id="26" name="Text Placeholder 5">
            <a:extLst>
              <a:ext uri="{FF2B5EF4-FFF2-40B4-BE49-F238E27FC236}">
                <a16:creationId xmlns:a16="http://schemas.microsoft.com/office/drawing/2014/main" id="{6A89A090-9014-4712-AFDA-3BC9F263A7CE}"/>
              </a:ext>
            </a:extLst>
          </p:cNvPr>
          <p:cNvSpPr txBox="1">
            <a:spLocks/>
          </p:cNvSpPr>
          <p:nvPr/>
        </p:nvSpPr>
        <p:spPr>
          <a:xfrm>
            <a:off x="6705600" y="2105561"/>
            <a:ext cx="5486400" cy="264687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bg1"/>
                </a:solidFill>
              </a:rPr>
              <a:t>Works anywhere</a:t>
            </a:r>
          </a:p>
          <a:p>
            <a:pPr lvl="1"/>
            <a:r>
              <a:rPr lang="en-US">
                <a:solidFill>
                  <a:schemeClr val="bg1"/>
                </a:solidFill>
              </a:rPr>
              <a:t>Without</a:t>
            </a:r>
          </a:p>
          <a:p>
            <a:pPr lvl="2"/>
            <a:r>
              <a:rPr lang="en-US">
                <a:solidFill>
                  <a:schemeClr val="bg1"/>
                </a:solidFill>
              </a:rPr>
              <a:t>Any other server, unlike File Share Witness</a:t>
            </a:r>
          </a:p>
          <a:p>
            <a:pPr lvl="2"/>
            <a:r>
              <a:rPr lang="en-US">
                <a:solidFill>
                  <a:schemeClr val="bg1"/>
                </a:solidFill>
              </a:rPr>
              <a:t>Internet, unlike Cloud Witness</a:t>
            </a:r>
          </a:p>
          <a:p>
            <a:pPr lvl="2"/>
            <a:r>
              <a:rPr lang="en-US">
                <a:solidFill>
                  <a:schemeClr val="bg1"/>
                </a:solidFill>
              </a:rPr>
              <a:t>Active Directory</a:t>
            </a:r>
          </a:p>
          <a:p>
            <a:pPr lvl="1"/>
            <a:r>
              <a:rPr lang="en-US">
                <a:solidFill>
                  <a:schemeClr val="bg1"/>
                </a:solidFill>
              </a:rPr>
              <a:t>Rugged</a:t>
            </a:r>
          </a:p>
          <a:p>
            <a:pPr lvl="2"/>
            <a:r>
              <a:rPr lang="en-US">
                <a:solidFill>
                  <a:schemeClr val="bg1"/>
                </a:solidFill>
              </a:rPr>
              <a:t>Minimal power footprint</a:t>
            </a:r>
          </a:p>
          <a:p>
            <a:pPr lvl="2"/>
            <a:r>
              <a:rPr lang="en-US">
                <a:solidFill>
                  <a:schemeClr val="bg1"/>
                </a:solidFill>
              </a:rPr>
              <a:t>No moving parts</a:t>
            </a:r>
          </a:p>
        </p:txBody>
      </p:sp>
      <p:sp>
        <p:nvSpPr>
          <p:cNvPr id="27" name="Text Placeholder 5">
            <a:extLst>
              <a:ext uri="{FF2B5EF4-FFF2-40B4-BE49-F238E27FC236}">
                <a16:creationId xmlns:a16="http://schemas.microsoft.com/office/drawing/2014/main" id="{0E5D7419-0CA6-4E64-BDE7-BE985BE2D265}"/>
              </a:ext>
            </a:extLst>
          </p:cNvPr>
          <p:cNvSpPr txBox="1">
            <a:spLocks/>
          </p:cNvSpPr>
          <p:nvPr/>
        </p:nvSpPr>
        <p:spPr>
          <a:xfrm>
            <a:off x="586390" y="5969913"/>
            <a:ext cx="11018520"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Wingdings" panose="05000000000000000000" pitchFamily="2" charset="2"/>
              <a:buChar char="ü"/>
            </a:pPr>
            <a:r>
              <a:rPr lang="en-US">
                <a:solidFill>
                  <a:srgbClr val="00B050"/>
                </a:solidFill>
                <a:latin typeface="+mj-lt"/>
              </a:rPr>
              <a:t>Available today in Insider Preview</a:t>
            </a:r>
            <a:endParaRPr lang="en-US" u="sng">
              <a:solidFill>
                <a:srgbClr val="00B050"/>
              </a:solidFill>
              <a:latin typeface="+mj-lt"/>
            </a:endParaRPr>
          </a:p>
        </p:txBody>
      </p:sp>
    </p:spTree>
    <p:extLst>
      <p:ext uri="{BB962C8B-B14F-4D97-AF65-F5344CB8AC3E}">
        <p14:creationId xmlns:p14="http://schemas.microsoft.com/office/powerpoint/2010/main" val="2750855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E670E-8223-4B38-BEE3-CCF4B0531663}"/>
              </a:ext>
            </a:extLst>
          </p:cNvPr>
          <p:cNvSpPr txBox="1"/>
          <p:nvPr/>
        </p:nvSpPr>
        <p:spPr>
          <a:xfrm>
            <a:off x="609600" y="2767281"/>
            <a:ext cx="10972800" cy="132343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5EA6DC"/>
                </a:solidFill>
                <a:effectLst/>
                <a:uLnTx/>
                <a:uFillTx/>
                <a:latin typeface="Segoe UI" panose="020B0502040204020203" pitchFamily="34" charset="0"/>
                <a:ea typeface="+mn-ea"/>
                <a:cs typeface="Segoe UI" panose="020B0502040204020203" pitchFamily="34" charset="0"/>
              </a:rPr>
              <a:t>– 3 –</a:t>
            </a:r>
          </a:p>
          <a:p>
            <a:pPr lvl="0" algn="ctr">
              <a:defRPr/>
            </a:pPr>
            <a:r>
              <a:rPr lang="en-US" sz="4000" b="1">
                <a:solidFill>
                  <a:prstClr val="white"/>
                </a:solidFill>
                <a:latin typeface="Segoe UI" panose="020B0502040204020203" pitchFamily="34" charset="0"/>
                <a:cs typeface="Segoe UI" panose="020B0502040204020203" pitchFamily="34" charset="0"/>
              </a:rPr>
              <a:t>Nested resiliency</a:t>
            </a:r>
          </a:p>
        </p:txBody>
      </p:sp>
    </p:spTree>
    <p:extLst>
      <p:ext uri="{BB962C8B-B14F-4D97-AF65-F5344CB8AC3E}">
        <p14:creationId xmlns:p14="http://schemas.microsoft.com/office/powerpoint/2010/main" val="2377103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FD8940-EA6A-4A26-A19C-66962F40534B}"/>
              </a:ext>
            </a:extLst>
          </p:cNvPr>
          <p:cNvGrpSpPr/>
          <p:nvPr/>
        </p:nvGrpSpPr>
        <p:grpSpPr>
          <a:xfrm>
            <a:off x="0" y="5029200"/>
            <a:ext cx="12192000" cy="1828800"/>
            <a:chOff x="0" y="1171575"/>
            <a:chExt cx="12192000" cy="1828800"/>
          </a:xfrm>
        </p:grpSpPr>
        <p:sp>
          <p:nvSpPr>
            <p:cNvPr id="2" name="Rectangle 1">
              <a:extLst>
                <a:ext uri="{FF2B5EF4-FFF2-40B4-BE49-F238E27FC236}">
                  <a16:creationId xmlns:a16="http://schemas.microsoft.com/office/drawing/2014/main" id="{E7B73DB7-70C1-4153-B0A7-55764CC7480A}"/>
                </a:ext>
              </a:extLst>
            </p:cNvPr>
            <p:cNvSpPr/>
            <p:nvPr/>
          </p:nvSpPr>
          <p:spPr bwMode="auto">
            <a:xfrm>
              <a:off x="0" y="1171575"/>
              <a:ext cx="12192000" cy="18288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 name="Title 16">
              <a:extLst>
                <a:ext uri="{FF2B5EF4-FFF2-40B4-BE49-F238E27FC236}">
                  <a16:creationId xmlns:a16="http://schemas.microsoft.com/office/drawing/2014/main" id="{8E3259CB-5787-457B-806F-2CC8BCFDDC74}"/>
                </a:ext>
              </a:extLst>
            </p:cNvPr>
            <p:cNvSpPr txBox="1">
              <a:spLocks/>
            </p:cNvSpPr>
            <p:nvPr/>
          </p:nvSpPr>
          <p:spPr>
            <a:xfrm>
              <a:off x="1407202" y="1470422"/>
              <a:ext cx="9377597" cy="123110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50" normalizeH="0" baseline="0" noProof="0">
                  <a:ln w="3175">
                    <a:noFill/>
                  </a:ln>
                  <a:gradFill>
                    <a:gsLst>
                      <a:gs pos="1250">
                        <a:srgbClr val="1A1A1A"/>
                      </a:gs>
                      <a:gs pos="100000">
                        <a:srgbClr val="1A1A1A"/>
                      </a:gs>
                    </a:gsLst>
                    <a:lin ang="5400000" scaled="0"/>
                  </a:gradFill>
                  <a:effectLst/>
                  <a:uLnTx/>
                  <a:uFillTx/>
                  <a:latin typeface="Segoe UI"/>
                  <a:ea typeface="+mn-ea"/>
                  <a:cs typeface="Segoe UI" pitchFamily="34" charset="0"/>
                </a:rPr>
                <a:t>“RAID-51 is the RAID level for the truly paranoid, the "belt and suspenders" technique to maximize fault tolerance and availability, at the expense of just about everything else.”</a:t>
              </a:r>
            </a:p>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2000" b="0" i="1" u="none" strike="noStrike" kern="1200" cap="none" spc="-50" normalizeH="0" baseline="0" noProof="0">
                <a:ln w="3175">
                  <a:noFill/>
                </a:ln>
                <a:gradFill>
                  <a:gsLst>
                    <a:gs pos="1250">
                      <a:srgbClr val="1A1A1A"/>
                    </a:gs>
                    <a:gs pos="100000">
                      <a:srgbClr val="1A1A1A"/>
                    </a:gs>
                  </a:gsLst>
                  <a:lin ang="5400000" scaled="0"/>
                </a:gradFill>
                <a:effectLst/>
                <a:uLnTx/>
                <a:uFillTx/>
                <a:latin typeface="Segoe UI"/>
                <a:ea typeface="+mn-ea"/>
                <a:cs typeface="Segoe UI" pitchFamily="34" charset="0"/>
              </a:endParaRP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50" normalizeH="0" baseline="0" noProof="0">
                  <a:ln w="3175">
                    <a:noFill/>
                  </a:ln>
                  <a:gradFill>
                    <a:gsLst>
                      <a:gs pos="1250">
                        <a:srgbClr val="1A1A1A"/>
                      </a:gs>
                      <a:gs pos="100000">
                        <a:srgbClr val="1A1A1A"/>
                      </a:gs>
                    </a:gsLst>
                    <a:lin ang="5400000" scaled="0"/>
                  </a:gradFill>
                  <a:effectLst/>
                  <a:uLnTx/>
                  <a:uFillTx/>
                  <a:latin typeface="Segoe UI"/>
                  <a:ea typeface="+mn-ea"/>
                  <a:cs typeface="Segoe UI" pitchFamily="34" charset="0"/>
                </a:rPr>
                <a:t>- PC Guide</a:t>
              </a:r>
            </a:p>
          </p:txBody>
        </p:sp>
      </p:grpSp>
      <p:sp>
        <p:nvSpPr>
          <p:cNvPr id="63" name="Rectangle 62">
            <a:extLst>
              <a:ext uri="{FF2B5EF4-FFF2-40B4-BE49-F238E27FC236}">
                <a16:creationId xmlns:a16="http://schemas.microsoft.com/office/drawing/2014/main" id="{DFD19CFF-51F1-4351-94A4-8BCBC89392D5}"/>
              </a:ext>
            </a:extLst>
          </p:cNvPr>
          <p:cNvSpPr/>
          <p:nvPr/>
        </p:nvSpPr>
        <p:spPr>
          <a:xfrm>
            <a:off x="1934514" y="2160520"/>
            <a:ext cx="3753083" cy="36576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Server 1</a:t>
            </a:r>
          </a:p>
        </p:txBody>
      </p:sp>
      <p:sp>
        <p:nvSpPr>
          <p:cNvPr id="74" name="Rectangle 73">
            <a:extLst>
              <a:ext uri="{FF2B5EF4-FFF2-40B4-BE49-F238E27FC236}">
                <a16:creationId xmlns:a16="http://schemas.microsoft.com/office/drawing/2014/main" id="{665D0550-1FC7-493A-AFCB-E32570AA3C2A}"/>
              </a:ext>
            </a:extLst>
          </p:cNvPr>
          <p:cNvSpPr/>
          <p:nvPr/>
        </p:nvSpPr>
        <p:spPr>
          <a:xfrm>
            <a:off x="6504404" y="2164464"/>
            <a:ext cx="3753077" cy="36576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Server 2</a:t>
            </a:r>
          </a:p>
        </p:txBody>
      </p:sp>
      <p:cxnSp>
        <p:nvCxnSpPr>
          <p:cNvPr id="85" name="Straight Connector 84">
            <a:extLst>
              <a:ext uri="{FF2B5EF4-FFF2-40B4-BE49-F238E27FC236}">
                <a16:creationId xmlns:a16="http://schemas.microsoft.com/office/drawing/2014/main" id="{660ACD87-DB65-46AD-8E1C-D4A08365AC0B}"/>
              </a:ext>
            </a:extLst>
          </p:cNvPr>
          <p:cNvCxnSpPr>
            <a:cxnSpLocks/>
          </p:cNvCxnSpPr>
          <p:nvPr/>
        </p:nvCxnSpPr>
        <p:spPr>
          <a:xfrm>
            <a:off x="6096000" y="2160520"/>
            <a:ext cx="0" cy="1812213"/>
          </a:xfrm>
          <a:prstGeom prst="line">
            <a:avLst/>
          </a:prstGeom>
          <a:ln w="76200">
            <a:solidFill>
              <a:schemeClr val="tx1">
                <a:lumMod val="85000"/>
                <a:lumOff val="15000"/>
              </a:schemeClr>
            </a:solidFill>
            <a:prstDash val="solid"/>
          </a:ln>
        </p:spPr>
        <p:style>
          <a:lnRef idx="1">
            <a:schemeClr val="dk1"/>
          </a:lnRef>
          <a:fillRef idx="0">
            <a:schemeClr val="dk1"/>
          </a:fillRef>
          <a:effectRef idx="0">
            <a:schemeClr val="dk1"/>
          </a:effectRef>
          <a:fontRef idx="minor">
            <a:schemeClr val="tx1"/>
          </a:fontRef>
        </p:style>
      </p:cxnSp>
      <p:grpSp>
        <p:nvGrpSpPr>
          <p:cNvPr id="4" name="Group 3">
            <a:extLst>
              <a:ext uri="{FF2B5EF4-FFF2-40B4-BE49-F238E27FC236}">
                <a16:creationId xmlns:a16="http://schemas.microsoft.com/office/drawing/2014/main" id="{27D0BBAD-5FBE-4A10-9685-44C98201C333}"/>
              </a:ext>
            </a:extLst>
          </p:cNvPr>
          <p:cNvGrpSpPr/>
          <p:nvPr/>
        </p:nvGrpSpPr>
        <p:grpSpPr>
          <a:xfrm>
            <a:off x="6504403" y="2612372"/>
            <a:ext cx="3753083" cy="725002"/>
            <a:chOff x="4861416" y="3210384"/>
            <a:chExt cx="3753083" cy="725002"/>
          </a:xfrm>
        </p:grpSpPr>
        <p:pic>
          <p:nvPicPr>
            <p:cNvPr id="76" name="Picture 75">
              <a:extLst>
                <a:ext uri="{FF2B5EF4-FFF2-40B4-BE49-F238E27FC236}">
                  <a16:creationId xmlns:a16="http://schemas.microsoft.com/office/drawing/2014/main" id="{10D33BD2-C938-45FC-8766-1235DA4593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3373" y="3210384"/>
              <a:ext cx="543298" cy="725002"/>
            </a:xfrm>
            <a:prstGeom prst="rect">
              <a:avLst/>
            </a:prstGeom>
          </p:spPr>
        </p:pic>
        <p:pic>
          <p:nvPicPr>
            <p:cNvPr id="77" name="Picture 76">
              <a:extLst>
                <a:ext uri="{FF2B5EF4-FFF2-40B4-BE49-F238E27FC236}">
                  <a16:creationId xmlns:a16="http://schemas.microsoft.com/office/drawing/2014/main" id="{F083D8FD-765D-465A-9760-8012E0EAF6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1416" y="3210384"/>
              <a:ext cx="543298" cy="725002"/>
            </a:xfrm>
            <a:prstGeom prst="rect">
              <a:avLst/>
            </a:prstGeom>
          </p:spPr>
        </p:pic>
        <p:pic>
          <p:nvPicPr>
            <p:cNvPr id="78" name="Picture 77">
              <a:extLst>
                <a:ext uri="{FF2B5EF4-FFF2-40B4-BE49-F238E27FC236}">
                  <a16:creationId xmlns:a16="http://schemas.microsoft.com/office/drawing/2014/main" id="{516995C0-E7F8-4BB7-928F-C3025E9E0C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7287" y="3210384"/>
              <a:ext cx="543298" cy="725002"/>
            </a:xfrm>
            <a:prstGeom prst="rect">
              <a:avLst/>
            </a:prstGeom>
          </p:spPr>
        </p:pic>
        <p:pic>
          <p:nvPicPr>
            <p:cNvPr id="80" name="Picture 79">
              <a:extLst>
                <a:ext uri="{FF2B5EF4-FFF2-40B4-BE49-F238E27FC236}">
                  <a16:creationId xmlns:a16="http://schemas.microsoft.com/office/drawing/2014/main" id="{336EF0CC-0321-47DB-A40E-7AE5DFC5A6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5330" y="3210384"/>
              <a:ext cx="543298" cy="725002"/>
            </a:xfrm>
            <a:prstGeom prst="rect">
              <a:avLst/>
            </a:prstGeom>
          </p:spPr>
        </p:pic>
        <p:pic>
          <p:nvPicPr>
            <p:cNvPr id="86" name="Picture 85">
              <a:extLst>
                <a:ext uri="{FF2B5EF4-FFF2-40B4-BE49-F238E27FC236}">
                  <a16:creationId xmlns:a16="http://schemas.microsoft.com/office/drawing/2014/main" id="{9DA0D203-44A1-4260-957A-5DB3D90A1F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1201" y="3210384"/>
              <a:ext cx="543298" cy="725002"/>
            </a:xfrm>
            <a:prstGeom prst="rect">
              <a:avLst/>
            </a:prstGeom>
          </p:spPr>
        </p:pic>
        <p:pic>
          <p:nvPicPr>
            <p:cNvPr id="87" name="Picture 86">
              <a:extLst>
                <a:ext uri="{FF2B5EF4-FFF2-40B4-BE49-F238E27FC236}">
                  <a16:creationId xmlns:a16="http://schemas.microsoft.com/office/drawing/2014/main" id="{E3A89779-B190-473E-8E68-B1E44D8803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244" y="3210384"/>
              <a:ext cx="543298" cy="725002"/>
            </a:xfrm>
            <a:prstGeom prst="rect">
              <a:avLst/>
            </a:prstGeom>
          </p:spPr>
        </p:pic>
      </p:grpSp>
      <p:pic>
        <p:nvPicPr>
          <p:cNvPr id="65" name="Picture 64">
            <a:extLst>
              <a:ext uri="{FF2B5EF4-FFF2-40B4-BE49-F238E27FC236}">
                <a16:creationId xmlns:a16="http://schemas.microsoft.com/office/drawing/2014/main" id="{45A31361-6255-4CB4-B7A1-C18F7A79D7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0385" y="2612372"/>
            <a:ext cx="543298" cy="725002"/>
          </a:xfrm>
          <a:prstGeom prst="rect">
            <a:avLst/>
          </a:prstGeom>
        </p:spPr>
      </p:pic>
      <p:pic>
        <p:nvPicPr>
          <p:cNvPr id="66" name="Picture 65">
            <a:extLst>
              <a:ext uri="{FF2B5EF4-FFF2-40B4-BE49-F238E27FC236}">
                <a16:creationId xmlns:a16="http://schemas.microsoft.com/office/drawing/2014/main" id="{1D430F8A-2A82-4C27-8E91-5CFB4C065B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8428" y="2612372"/>
            <a:ext cx="543298" cy="725002"/>
          </a:xfrm>
          <a:prstGeom prst="rect">
            <a:avLst/>
          </a:prstGeom>
        </p:spPr>
      </p:pic>
      <p:pic>
        <p:nvPicPr>
          <p:cNvPr id="67" name="Picture 66">
            <a:extLst>
              <a:ext uri="{FF2B5EF4-FFF2-40B4-BE49-F238E27FC236}">
                <a16:creationId xmlns:a16="http://schemas.microsoft.com/office/drawing/2014/main" id="{ABFDD22E-B237-4280-ACDA-1010DEBE68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4299" y="2612372"/>
            <a:ext cx="543298" cy="725002"/>
          </a:xfrm>
          <a:prstGeom prst="rect">
            <a:avLst/>
          </a:prstGeom>
        </p:spPr>
      </p:pic>
      <p:pic>
        <p:nvPicPr>
          <p:cNvPr id="68" name="Picture 67">
            <a:extLst>
              <a:ext uri="{FF2B5EF4-FFF2-40B4-BE49-F238E27FC236}">
                <a16:creationId xmlns:a16="http://schemas.microsoft.com/office/drawing/2014/main" id="{CF819C09-5E96-4184-A7F7-4BF031EF94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2342" y="2612372"/>
            <a:ext cx="543298" cy="725002"/>
          </a:xfrm>
          <a:prstGeom prst="rect">
            <a:avLst/>
          </a:prstGeom>
        </p:spPr>
      </p:pic>
      <p:pic>
        <p:nvPicPr>
          <p:cNvPr id="88" name="Picture 87">
            <a:extLst>
              <a:ext uri="{FF2B5EF4-FFF2-40B4-BE49-F238E27FC236}">
                <a16:creationId xmlns:a16="http://schemas.microsoft.com/office/drawing/2014/main" id="{5A455AF5-90EB-498D-8D34-7E366FFB9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6471" y="2612372"/>
            <a:ext cx="543298" cy="725002"/>
          </a:xfrm>
          <a:prstGeom prst="rect">
            <a:avLst/>
          </a:prstGeom>
        </p:spPr>
      </p:pic>
      <p:pic>
        <p:nvPicPr>
          <p:cNvPr id="89" name="Picture 88">
            <a:extLst>
              <a:ext uri="{FF2B5EF4-FFF2-40B4-BE49-F238E27FC236}">
                <a16:creationId xmlns:a16="http://schemas.microsoft.com/office/drawing/2014/main" id="{279C4D9F-C83B-4CF6-8524-6261D4C397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4514" y="2612372"/>
            <a:ext cx="543298" cy="725002"/>
          </a:xfrm>
          <a:prstGeom prst="rect">
            <a:avLst/>
          </a:prstGeom>
        </p:spPr>
      </p:pic>
      <p:grpSp>
        <p:nvGrpSpPr>
          <p:cNvPr id="10" name="Group 9">
            <a:extLst>
              <a:ext uri="{FF2B5EF4-FFF2-40B4-BE49-F238E27FC236}">
                <a16:creationId xmlns:a16="http://schemas.microsoft.com/office/drawing/2014/main" id="{583CB5CF-4878-4AB5-A5EA-DEB89D46ABDC}"/>
              </a:ext>
            </a:extLst>
          </p:cNvPr>
          <p:cNvGrpSpPr/>
          <p:nvPr/>
        </p:nvGrpSpPr>
        <p:grpSpPr>
          <a:xfrm>
            <a:off x="3637690" y="723900"/>
            <a:ext cx="5155815" cy="1327632"/>
            <a:chOff x="3637690" y="723900"/>
            <a:chExt cx="5155815" cy="1327632"/>
          </a:xfrm>
        </p:grpSpPr>
        <p:sp>
          <p:nvSpPr>
            <p:cNvPr id="103" name="Rectangle 102">
              <a:extLst>
                <a:ext uri="{FF2B5EF4-FFF2-40B4-BE49-F238E27FC236}">
                  <a16:creationId xmlns:a16="http://schemas.microsoft.com/office/drawing/2014/main" id="{8A4E5A49-04ED-4C72-9D78-CFC72BA733E5}"/>
                </a:ext>
              </a:extLst>
            </p:cNvPr>
            <p:cNvSpPr/>
            <p:nvPr/>
          </p:nvSpPr>
          <p:spPr>
            <a:xfrm>
              <a:off x="5072335" y="1118621"/>
              <a:ext cx="204735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lumMod val="75000"/>
                      <a:lumOff val="25000"/>
                    </a:srgbClr>
                  </a:solidFill>
                  <a:effectLst/>
                  <a:uLnTx/>
                  <a:uFillTx/>
                  <a:latin typeface="Segoe UI"/>
                  <a:ea typeface="+mn-ea"/>
                  <a:cs typeface="Segoe UI" panose="020B0502040204020203" pitchFamily="34" charset="0"/>
                </a:rPr>
                <a:t>RAID-1 (Two-Way Mirror)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lumMod val="75000"/>
                      <a:lumOff val="25000"/>
                    </a:srgbClr>
                  </a:solidFill>
                  <a:effectLst/>
                  <a:uLnTx/>
                  <a:uFillTx/>
                  <a:latin typeface="Segoe UI"/>
                  <a:ea typeface="+mn-ea"/>
                  <a:cs typeface="Segoe UI" panose="020B0502040204020203" pitchFamily="34" charset="0"/>
                </a:rPr>
                <a:t>Between Servers</a:t>
              </a:r>
              <a:endParaRPr kumimoji="0" lang="en-US" sz="1200" b="0" i="0" u="none" strike="noStrike" kern="1200" cap="none" spc="0" normalizeH="0" baseline="0" noProof="0">
                <a:ln>
                  <a:noFill/>
                </a:ln>
                <a:solidFill>
                  <a:srgbClr val="1A1A1A">
                    <a:lumMod val="75000"/>
                    <a:lumOff val="25000"/>
                  </a:srgbClr>
                </a:solidFill>
                <a:effectLst/>
                <a:uLnTx/>
                <a:uFillTx/>
                <a:latin typeface="Segoe UI"/>
                <a:ea typeface="+mn-ea"/>
                <a:cs typeface="Segoe UI" panose="020B0502040204020203" pitchFamily="34" charset="0"/>
              </a:endParaRPr>
            </a:p>
          </p:txBody>
        </p:sp>
        <p:sp>
          <p:nvSpPr>
            <p:cNvPr id="11" name="Arrow: Curved Down 10">
              <a:extLst>
                <a:ext uri="{FF2B5EF4-FFF2-40B4-BE49-F238E27FC236}">
                  <a16:creationId xmlns:a16="http://schemas.microsoft.com/office/drawing/2014/main" id="{5EA8DD6C-A3C8-4E8C-B112-89E6CCDB1CC7}"/>
                </a:ext>
              </a:extLst>
            </p:cNvPr>
            <p:cNvSpPr/>
            <p:nvPr/>
          </p:nvSpPr>
          <p:spPr bwMode="auto">
            <a:xfrm>
              <a:off x="3637690" y="723900"/>
              <a:ext cx="5155815" cy="1327632"/>
            </a:xfrm>
            <a:prstGeom prst="curvedDownArrow">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6" name="Group 15">
            <a:extLst>
              <a:ext uri="{FF2B5EF4-FFF2-40B4-BE49-F238E27FC236}">
                <a16:creationId xmlns:a16="http://schemas.microsoft.com/office/drawing/2014/main" id="{CACE0C95-5E4A-45D3-8224-FF33798E33C7}"/>
              </a:ext>
            </a:extLst>
          </p:cNvPr>
          <p:cNvGrpSpPr/>
          <p:nvPr/>
        </p:nvGrpSpPr>
        <p:grpSpPr>
          <a:xfrm>
            <a:off x="1977563" y="2654833"/>
            <a:ext cx="3666985" cy="1680292"/>
            <a:chOff x="1977563" y="2654833"/>
            <a:chExt cx="3666985" cy="1680292"/>
          </a:xfrm>
        </p:grpSpPr>
        <p:grpSp>
          <p:nvGrpSpPr>
            <p:cNvPr id="15" name="Group 14">
              <a:extLst>
                <a:ext uri="{FF2B5EF4-FFF2-40B4-BE49-F238E27FC236}">
                  <a16:creationId xmlns:a16="http://schemas.microsoft.com/office/drawing/2014/main" id="{5D15BAF1-4096-4704-B303-240F6D4D89E2}"/>
                </a:ext>
              </a:extLst>
            </p:cNvPr>
            <p:cNvGrpSpPr/>
            <p:nvPr/>
          </p:nvGrpSpPr>
          <p:grpSpPr>
            <a:xfrm>
              <a:off x="1977563" y="2654833"/>
              <a:ext cx="3666985" cy="640080"/>
              <a:chOff x="1977563" y="2654833"/>
              <a:chExt cx="3666985" cy="640080"/>
            </a:xfrm>
          </p:grpSpPr>
          <p:sp>
            <p:nvSpPr>
              <p:cNvPr id="90" name="Freeform: Shape 89">
                <a:extLst>
                  <a:ext uri="{FF2B5EF4-FFF2-40B4-BE49-F238E27FC236}">
                    <a16:creationId xmlns:a16="http://schemas.microsoft.com/office/drawing/2014/main" id="{4AF30744-612C-4357-AA95-D461D693A213}"/>
                  </a:ext>
                </a:extLst>
              </p:cNvPr>
              <p:cNvSpPr/>
              <p:nvPr/>
            </p:nvSpPr>
            <p:spPr>
              <a:xfrm>
                <a:off x="1977563" y="2654833"/>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“A”</a:t>
                </a:r>
              </a:p>
            </p:txBody>
          </p:sp>
          <p:sp>
            <p:nvSpPr>
              <p:cNvPr id="91" name="Freeform: Shape 90">
                <a:extLst>
                  <a:ext uri="{FF2B5EF4-FFF2-40B4-BE49-F238E27FC236}">
                    <a16:creationId xmlns:a16="http://schemas.microsoft.com/office/drawing/2014/main" id="{63951EAD-A013-49CF-9959-D9078F3978BB}"/>
                  </a:ext>
                </a:extLst>
              </p:cNvPr>
              <p:cNvSpPr/>
              <p:nvPr/>
            </p:nvSpPr>
            <p:spPr>
              <a:xfrm>
                <a:off x="2614565" y="2654833"/>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“B”</a:t>
                </a:r>
              </a:p>
            </p:txBody>
          </p:sp>
          <p:sp>
            <p:nvSpPr>
              <p:cNvPr id="92" name="Freeform: Shape 91">
                <a:extLst>
                  <a:ext uri="{FF2B5EF4-FFF2-40B4-BE49-F238E27FC236}">
                    <a16:creationId xmlns:a16="http://schemas.microsoft.com/office/drawing/2014/main" id="{F34A3773-036F-466D-8686-F49D637A3D35}"/>
                  </a:ext>
                </a:extLst>
              </p:cNvPr>
              <p:cNvSpPr/>
              <p:nvPr/>
            </p:nvSpPr>
            <p:spPr>
              <a:xfrm>
                <a:off x="3261477" y="2654833"/>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a:t>
                </a:r>
              </a:p>
            </p:txBody>
          </p:sp>
          <p:sp>
            <p:nvSpPr>
              <p:cNvPr id="93" name="Freeform: Shape 92">
                <a:extLst>
                  <a:ext uri="{FF2B5EF4-FFF2-40B4-BE49-F238E27FC236}">
                    <a16:creationId xmlns:a16="http://schemas.microsoft.com/office/drawing/2014/main" id="{D1391C17-F8DC-4A21-9F06-1421EA880A27}"/>
                  </a:ext>
                </a:extLst>
              </p:cNvPr>
              <p:cNvSpPr/>
              <p:nvPr/>
            </p:nvSpPr>
            <p:spPr>
              <a:xfrm>
                <a:off x="3903434" y="2654833"/>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a:t>
                </a:r>
              </a:p>
            </p:txBody>
          </p:sp>
          <p:sp>
            <p:nvSpPr>
              <p:cNvPr id="94" name="Freeform: Shape 93">
                <a:extLst>
                  <a:ext uri="{FF2B5EF4-FFF2-40B4-BE49-F238E27FC236}">
                    <a16:creationId xmlns:a16="http://schemas.microsoft.com/office/drawing/2014/main" id="{5A2B48D1-12E6-4806-BD18-7202DF3D9557}"/>
                  </a:ext>
                </a:extLst>
              </p:cNvPr>
              <p:cNvSpPr/>
              <p:nvPr/>
            </p:nvSpPr>
            <p:spPr>
              <a:xfrm>
                <a:off x="4545391" y="2654833"/>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“E”</a:t>
                </a:r>
              </a:p>
            </p:txBody>
          </p:sp>
          <p:sp>
            <p:nvSpPr>
              <p:cNvPr id="95" name="Freeform: Shape 94">
                <a:extLst>
                  <a:ext uri="{FF2B5EF4-FFF2-40B4-BE49-F238E27FC236}">
                    <a16:creationId xmlns:a16="http://schemas.microsoft.com/office/drawing/2014/main" id="{A25DF88B-5E13-4B3B-8256-DAA0579FC605}"/>
                  </a:ext>
                </a:extLst>
              </p:cNvPr>
              <p:cNvSpPr/>
              <p:nvPr/>
            </p:nvSpPr>
            <p:spPr>
              <a:xfrm>
                <a:off x="5187348" y="2654833"/>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Parity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P</a:t>
                </a:r>
                <a:r>
                  <a:rPr kumimoji="0" lang="en-US" sz="1000" b="1" i="0" u="none" strike="noStrike" kern="1200" cap="none" spc="0" normalizeH="0" baseline="-2500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1</a:t>
                </a:r>
              </a:p>
            </p:txBody>
          </p:sp>
        </p:grpSp>
        <p:grpSp>
          <p:nvGrpSpPr>
            <p:cNvPr id="8" name="Group 7">
              <a:extLst>
                <a:ext uri="{FF2B5EF4-FFF2-40B4-BE49-F238E27FC236}">
                  <a16:creationId xmlns:a16="http://schemas.microsoft.com/office/drawing/2014/main" id="{0D67ABB9-3F1A-4CEE-937A-BB337BCF5FF9}"/>
                </a:ext>
              </a:extLst>
            </p:cNvPr>
            <p:cNvGrpSpPr/>
            <p:nvPr/>
          </p:nvGrpSpPr>
          <p:grpSpPr>
            <a:xfrm>
              <a:off x="2164984" y="3321710"/>
              <a:ext cx="3390801" cy="1013415"/>
              <a:chOff x="2164984" y="3321710"/>
              <a:chExt cx="3390801" cy="1013415"/>
            </a:xfrm>
          </p:grpSpPr>
          <p:sp>
            <p:nvSpPr>
              <p:cNvPr id="102" name="Rectangle 101">
                <a:extLst>
                  <a:ext uri="{FF2B5EF4-FFF2-40B4-BE49-F238E27FC236}">
                    <a16:creationId xmlns:a16="http://schemas.microsoft.com/office/drawing/2014/main" id="{277A9EF0-72B7-4224-93FE-0B96F446BA59}"/>
                  </a:ext>
                </a:extLst>
              </p:cNvPr>
              <p:cNvSpPr/>
              <p:nvPr/>
            </p:nvSpPr>
            <p:spPr>
              <a:xfrm>
                <a:off x="2421418" y="4058126"/>
                <a:ext cx="2779287"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lumMod val="90000"/>
                        <a:lumOff val="10000"/>
                      </a:srgbClr>
                    </a:solidFill>
                    <a:effectLst/>
                    <a:uLnTx/>
                    <a:uFillTx/>
                    <a:latin typeface="Segoe UI"/>
                    <a:ea typeface="+mn-ea"/>
                    <a:cs typeface="Segoe UI" panose="020B0502040204020203" pitchFamily="34" charset="0"/>
                  </a:rPr>
                  <a:t>RAID-5 (Single Parity) Within Server</a:t>
                </a:r>
                <a:endParaRPr kumimoji="0" lang="en-US" sz="1200" b="0" i="0" u="none" strike="noStrike" kern="1200" cap="none" spc="0" normalizeH="0" baseline="0" noProof="0">
                  <a:ln>
                    <a:noFill/>
                  </a:ln>
                  <a:solidFill>
                    <a:srgbClr val="1A1A1A">
                      <a:lumMod val="90000"/>
                      <a:lumOff val="10000"/>
                    </a:srgbClr>
                  </a:solidFill>
                  <a:effectLst/>
                  <a:uLnTx/>
                  <a:uFillTx/>
                  <a:latin typeface="Segoe UI"/>
                  <a:ea typeface="+mn-ea"/>
                  <a:cs typeface="Segoe UI" panose="020B0502040204020203" pitchFamily="34" charset="0"/>
                </a:endParaRPr>
              </a:p>
            </p:txBody>
          </p:sp>
          <p:grpSp>
            <p:nvGrpSpPr>
              <p:cNvPr id="12" name="Group 11">
                <a:extLst>
                  <a:ext uri="{FF2B5EF4-FFF2-40B4-BE49-F238E27FC236}">
                    <a16:creationId xmlns:a16="http://schemas.microsoft.com/office/drawing/2014/main" id="{521060FE-D39C-4086-94C7-58D273E5D045}"/>
                  </a:ext>
                </a:extLst>
              </p:cNvPr>
              <p:cNvGrpSpPr/>
              <p:nvPr/>
            </p:nvGrpSpPr>
            <p:grpSpPr>
              <a:xfrm rot="21257191">
                <a:off x="2164984" y="3321710"/>
                <a:ext cx="3390801" cy="737633"/>
                <a:chOff x="2168860" y="4010440"/>
                <a:chExt cx="3390801" cy="737633"/>
              </a:xfrm>
            </p:grpSpPr>
            <p:sp>
              <p:nvSpPr>
                <p:cNvPr id="108" name="Arrow: Curved Down 107">
                  <a:extLst>
                    <a:ext uri="{FF2B5EF4-FFF2-40B4-BE49-F238E27FC236}">
                      <a16:creationId xmlns:a16="http://schemas.microsoft.com/office/drawing/2014/main" id="{734C3D83-3B99-42AE-A1E2-10CDFD0D464E}"/>
                    </a:ext>
                  </a:extLst>
                </p:cNvPr>
                <p:cNvSpPr/>
                <p:nvPr/>
              </p:nvSpPr>
              <p:spPr bwMode="auto">
                <a:xfrm flipV="1">
                  <a:off x="4744440" y="4297172"/>
                  <a:ext cx="815221" cy="450901"/>
                </a:xfrm>
                <a:prstGeom prst="curvedDownArrow">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7" name="Arrow: Curved Down 106">
                  <a:extLst>
                    <a:ext uri="{FF2B5EF4-FFF2-40B4-BE49-F238E27FC236}">
                      <a16:creationId xmlns:a16="http://schemas.microsoft.com/office/drawing/2014/main" id="{5A97CF76-F8FE-49A0-A14F-A637527BC54C}"/>
                    </a:ext>
                  </a:extLst>
                </p:cNvPr>
                <p:cNvSpPr/>
                <p:nvPr/>
              </p:nvSpPr>
              <p:spPr bwMode="auto">
                <a:xfrm flipV="1">
                  <a:off x="4094731" y="4220035"/>
                  <a:ext cx="815221" cy="450901"/>
                </a:xfrm>
                <a:prstGeom prst="curvedDownArrow">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6" name="Arrow: Curved Down 105">
                  <a:extLst>
                    <a:ext uri="{FF2B5EF4-FFF2-40B4-BE49-F238E27FC236}">
                      <a16:creationId xmlns:a16="http://schemas.microsoft.com/office/drawing/2014/main" id="{B1D87662-7004-46A3-8C15-A5B7CE3A5D00}"/>
                    </a:ext>
                  </a:extLst>
                </p:cNvPr>
                <p:cNvSpPr/>
                <p:nvPr/>
              </p:nvSpPr>
              <p:spPr bwMode="auto">
                <a:xfrm flipV="1">
                  <a:off x="3452774" y="4146236"/>
                  <a:ext cx="815221" cy="450901"/>
                </a:xfrm>
                <a:prstGeom prst="curvedDownArrow">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5" name="Arrow: Curved Down 104">
                  <a:extLst>
                    <a:ext uri="{FF2B5EF4-FFF2-40B4-BE49-F238E27FC236}">
                      <a16:creationId xmlns:a16="http://schemas.microsoft.com/office/drawing/2014/main" id="{3ED3D017-216C-45C5-898E-ADBC78464E3A}"/>
                    </a:ext>
                  </a:extLst>
                </p:cNvPr>
                <p:cNvSpPr/>
                <p:nvPr/>
              </p:nvSpPr>
              <p:spPr bwMode="auto">
                <a:xfrm flipV="1">
                  <a:off x="2810817" y="4072437"/>
                  <a:ext cx="815221" cy="450901"/>
                </a:xfrm>
                <a:prstGeom prst="curvedDownArrow">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4" name="Arrow: Curved Down 103">
                  <a:extLst>
                    <a:ext uri="{FF2B5EF4-FFF2-40B4-BE49-F238E27FC236}">
                      <a16:creationId xmlns:a16="http://schemas.microsoft.com/office/drawing/2014/main" id="{8DFFE8B1-334F-42CD-9574-A45E6BE6A578}"/>
                    </a:ext>
                  </a:extLst>
                </p:cNvPr>
                <p:cNvSpPr/>
                <p:nvPr/>
              </p:nvSpPr>
              <p:spPr bwMode="auto">
                <a:xfrm flipV="1">
                  <a:off x="2168860" y="4010440"/>
                  <a:ext cx="815221" cy="450901"/>
                </a:xfrm>
                <a:prstGeom prst="curvedDownArrow">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grpSp>
        <p:nvGrpSpPr>
          <p:cNvPr id="14" name="Group 13">
            <a:extLst>
              <a:ext uri="{FF2B5EF4-FFF2-40B4-BE49-F238E27FC236}">
                <a16:creationId xmlns:a16="http://schemas.microsoft.com/office/drawing/2014/main" id="{B88A89D5-3538-45A5-B20C-4E6FFD63EA5E}"/>
              </a:ext>
            </a:extLst>
          </p:cNvPr>
          <p:cNvGrpSpPr/>
          <p:nvPr/>
        </p:nvGrpSpPr>
        <p:grpSpPr>
          <a:xfrm>
            <a:off x="6547452" y="2654833"/>
            <a:ext cx="3666985" cy="1695446"/>
            <a:chOff x="6547452" y="2654833"/>
            <a:chExt cx="3666985" cy="1695446"/>
          </a:xfrm>
        </p:grpSpPr>
        <p:grpSp>
          <p:nvGrpSpPr>
            <p:cNvPr id="13" name="Group 12">
              <a:extLst>
                <a:ext uri="{FF2B5EF4-FFF2-40B4-BE49-F238E27FC236}">
                  <a16:creationId xmlns:a16="http://schemas.microsoft.com/office/drawing/2014/main" id="{8E3BD865-90DE-46A7-9524-B726E86F85FF}"/>
                </a:ext>
              </a:extLst>
            </p:cNvPr>
            <p:cNvGrpSpPr/>
            <p:nvPr/>
          </p:nvGrpSpPr>
          <p:grpSpPr>
            <a:xfrm>
              <a:off x="6547452" y="2654833"/>
              <a:ext cx="3666985" cy="640080"/>
              <a:chOff x="6547452" y="2654833"/>
              <a:chExt cx="3666985" cy="640080"/>
            </a:xfrm>
          </p:grpSpPr>
          <p:sp>
            <p:nvSpPr>
              <p:cNvPr id="96" name="Freeform: Shape 95">
                <a:extLst>
                  <a:ext uri="{FF2B5EF4-FFF2-40B4-BE49-F238E27FC236}">
                    <a16:creationId xmlns:a16="http://schemas.microsoft.com/office/drawing/2014/main" id="{78AFD4C0-CCE6-47C0-8C69-DEC70B21551A}"/>
                  </a:ext>
                </a:extLst>
              </p:cNvPr>
              <p:cNvSpPr/>
              <p:nvPr/>
            </p:nvSpPr>
            <p:spPr>
              <a:xfrm>
                <a:off x="6547452" y="2654833"/>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“A”</a:t>
                </a:r>
              </a:p>
            </p:txBody>
          </p:sp>
          <p:sp>
            <p:nvSpPr>
              <p:cNvPr id="97" name="Freeform: Shape 96">
                <a:extLst>
                  <a:ext uri="{FF2B5EF4-FFF2-40B4-BE49-F238E27FC236}">
                    <a16:creationId xmlns:a16="http://schemas.microsoft.com/office/drawing/2014/main" id="{904A30CC-3293-4C77-A9BC-F3A797F1D17D}"/>
                  </a:ext>
                </a:extLst>
              </p:cNvPr>
              <p:cNvSpPr/>
              <p:nvPr/>
            </p:nvSpPr>
            <p:spPr>
              <a:xfrm>
                <a:off x="7184454" y="2654833"/>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“B”</a:t>
                </a:r>
              </a:p>
            </p:txBody>
          </p:sp>
          <p:sp>
            <p:nvSpPr>
              <p:cNvPr id="98" name="Freeform: Shape 97">
                <a:extLst>
                  <a:ext uri="{FF2B5EF4-FFF2-40B4-BE49-F238E27FC236}">
                    <a16:creationId xmlns:a16="http://schemas.microsoft.com/office/drawing/2014/main" id="{430EA33F-9E07-4388-A787-6B0FB461E914}"/>
                  </a:ext>
                </a:extLst>
              </p:cNvPr>
              <p:cNvSpPr/>
              <p:nvPr/>
            </p:nvSpPr>
            <p:spPr>
              <a:xfrm>
                <a:off x="7831366" y="2654833"/>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a:t>
                </a:r>
              </a:p>
            </p:txBody>
          </p:sp>
          <p:sp>
            <p:nvSpPr>
              <p:cNvPr id="99" name="Freeform: Shape 98">
                <a:extLst>
                  <a:ext uri="{FF2B5EF4-FFF2-40B4-BE49-F238E27FC236}">
                    <a16:creationId xmlns:a16="http://schemas.microsoft.com/office/drawing/2014/main" id="{F85B1735-BB21-4C68-8E85-006F0DD3A7E0}"/>
                  </a:ext>
                </a:extLst>
              </p:cNvPr>
              <p:cNvSpPr/>
              <p:nvPr/>
            </p:nvSpPr>
            <p:spPr>
              <a:xfrm>
                <a:off x="8473323" y="2654833"/>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a:t>
                </a:r>
              </a:p>
            </p:txBody>
          </p:sp>
          <p:sp>
            <p:nvSpPr>
              <p:cNvPr id="100" name="Freeform: Shape 99">
                <a:extLst>
                  <a:ext uri="{FF2B5EF4-FFF2-40B4-BE49-F238E27FC236}">
                    <a16:creationId xmlns:a16="http://schemas.microsoft.com/office/drawing/2014/main" id="{F1CF27E8-2377-4091-9FB9-83C14341D5E9}"/>
                  </a:ext>
                </a:extLst>
              </p:cNvPr>
              <p:cNvSpPr/>
              <p:nvPr/>
            </p:nvSpPr>
            <p:spPr>
              <a:xfrm>
                <a:off x="9115280" y="2654833"/>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“E”</a:t>
                </a:r>
              </a:p>
            </p:txBody>
          </p:sp>
          <p:sp>
            <p:nvSpPr>
              <p:cNvPr id="101" name="Freeform: Shape 100">
                <a:extLst>
                  <a:ext uri="{FF2B5EF4-FFF2-40B4-BE49-F238E27FC236}">
                    <a16:creationId xmlns:a16="http://schemas.microsoft.com/office/drawing/2014/main" id="{8F51CCDB-09D7-4A1C-9542-5A810C031FCA}"/>
                  </a:ext>
                </a:extLst>
              </p:cNvPr>
              <p:cNvSpPr/>
              <p:nvPr/>
            </p:nvSpPr>
            <p:spPr>
              <a:xfrm>
                <a:off x="9757237" y="2654833"/>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Copy</a:t>
                </a:r>
                <a:endParaRPr kumimoji="0" lang="en-US" sz="10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P</a:t>
                </a:r>
                <a:r>
                  <a:rPr kumimoji="0" lang="en-US" sz="1000" b="1" i="0" u="none" strike="noStrike" kern="1200" cap="none" spc="0" normalizeH="0" baseline="-2500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1</a:t>
                </a:r>
              </a:p>
            </p:txBody>
          </p:sp>
        </p:grpSp>
        <p:grpSp>
          <p:nvGrpSpPr>
            <p:cNvPr id="9" name="Group 8">
              <a:extLst>
                <a:ext uri="{FF2B5EF4-FFF2-40B4-BE49-F238E27FC236}">
                  <a16:creationId xmlns:a16="http://schemas.microsoft.com/office/drawing/2014/main" id="{204764F6-7C49-4DD3-ADE8-CE46CA8A291C}"/>
                </a:ext>
              </a:extLst>
            </p:cNvPr>
            <p:cNvGrpSpPr/>
            <p:nvPr/>
          </p:nvGrpSpPr>
          <p:grpSpPr>
            <a:xfrm>
              <a:off x="6674690" y="3336864"/>
              <a:ext cx="3390801" cy="1013415"/>
              <a:chOff x="6674690" y="3336864"/>
              <a:chExt cx="3390801" cy="1013415"/>
            </a:xfrm>
          </p:grpSpPr>
          <p:sp>
            <p:nvSpPr>
              <p:cNvPr id="42" name="Rectangle 41">
                <a:extLst>
                  <a:ext uri="{FF2B5EF4-FFF2-40B4-BE49-F238E27FC236}">
                    <a16:creationId xmlns:a16="http://schemas.microsoft.com/office/drawing/2014/main" id="{50D88933-E9E7-46A0-BCEA-4FC5AE17BE22}"/>
                  </a:ext>
                </a:extLst>
              </p:cNvPr>
              <p:cNvSpPr/>
              <p:nvPr/>
            </p:nvSpPr>
            <p:spPr>
              <a:xfrm>
                <a:off x="6920478" y="4073280"/>
                <a:ext cx="2800575"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lumMod val="90000"/>
                        <a:lumOff val="10000"/>
                      </a:srgbClr>
                    </a:solidFill>
                    <a:effectLst/>
                    <a:uLnTx/>
                    <a:uFillTx/>
                    <a:latin typeface="Segoe UI"/>
                    <a:ea typeface="+mn-ea"/>
                    <a:cs typeface="Segoe UI" panose="020B0502040204020203" pitchFamily="34" charset="0"/>
                  </a:rPr>
                  <a:t>RAID-5 (Single Parity) Within Server</a:t>
                </a:r>
                <a:endParaRPr kumimoji="0" lang="en-US" sz="1200" b="0" i="0" u="none" strike="noStrike" kern="1200" cap="none" spc="0" normalizeH="0" baseline="0" noProof="0">
                  <a:ln>
                    <a:noFill/>
                  </a:ln>
                  <a:solidFill>
                    <a:srgbClr val="1A1A1A">
                      <a:lumMod val="90000"/>
                      <a:lumOff val="10000"/>
                    </a:srgbClr>
                  </a:solidFill>
                  <a:effectLst/>
                  <a:uLnTx/>
                  <a:uFillTx/>
                  <a:latin typeface="Segoe UI"/>
                  <a:ea typeface="+mn-ea"/>
                  <a:cs typeface="Segoe UI" panose="020B0502040204020203" pitchFamily="34" charset="0"/>
                </a:endParaRPr>
              </a:p>
            </p:txBody>
          </p:sp>
          <p:grpSp>
            <p:nvGrpSpPr>
              <p:cNvPr id="43" name="Group 42">
                <a:extLst>
                  <a:ext uri="{FF2B5EF4-FFF2-40B4-BE49-F238E27FC236}">
                    <a16:creationId xmlns:a16="http://schemas.microsoft.com/office/drawing/2014/main" id="{E885C211-6569-4BA0-A612-BF42432563A6}"/>
                  </a:ext>
                </a:extLst>
              </p:cNvPr>
              <p:cNvGrpSpPr/>
              <p:nvPr/>
            </p:nvGrpSpPr>
            <p:grpSpPr>
              <a:xfrm rot="21257191">
                <a:off x="6674690" y="3336864"/>
                <a:ext cx="3390801" cy="737633"/>
                <a:chOff x="2168860" y="4010440"/>
                <a:chExt cx="3390801" cy="737633"/>
              </a:xfrm>
              <a:solidFill>
                <a:schemeClr val="bg1">
                  <a:lumMod val="85000"/>
                </a:schemeClr>
              </a:solidFill>
            </p:grpSpPr>
            <p:sp>
              <p:nvSpPr>
                <p:cNvPr id="44" name="Arrow: Curved Down 43">
                  <a:extLst>
                    <a:ext uri="{FF2B5EF4-FFF2-40B4-BE49-F238E27FC236}">
                      <a16:creationId xmlns:a16="http://schemas.microsoft.com/office/drawing/2014/main" id="{722A22A6-59FD-4AD2-90C9-6CBB2C546D3C}"/>
                    </a:ext>
                  </a:extLst>
                </p:cNvPr>
                <p:cNvSpPr/>
                <p:nvPr/>
              </p:nvSpPr>
              <p:spPr bwMode="auto">
                <a:xfrm flipV="1">
                  <a:off x="4744440" y="4297172"/>
                  <a:ext cx="815221" cy="450901"/>
                </a:xfrm>
                <a:prstGeom prst="curvedDownArrow">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Arrow: Curved Down 44">
                  <a:extLst>
                    <a:ext uri="{FF2B5EF4-FFF2-40B4-BE49-F238E27FC236}">
                      <a16:creationId xmlns:a16="http://schemas.microsoft.com/office/drawing/2014/main" id="{B73BF334-260A-4CA4-8AF3-1149FF9B25DE}"/>
                    </a:ext>
                  </a:extLst>
                </p:cNvPr>
                <p:cNvSpPr/>
                <p:nvPr/>
              </p:nvSpPr>
              <p:spPr bwMode="auto">
                <a:xfrm flipV="1">
                  <a:off x="4094731" y="4220035"/>
                  <a:ext cx="815221" cy="450901"/>
                </a:xfrm>
                <a:prstGeom prst="curvedDownArrow">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Arrow: Curved Down 45">
                  <a:extLst>
                    <a:ext uri="{FF2B5EF4-FFF2-40B4-BE49-F238E27FC236}">
                      <a16:creationId xmlns:a16="http://schemas.microsoft.com/office/drawing/2014/main" id="{29F253D7-3249-4ADE-AF96-D84B6AF06B3F}"/>
                    </a:ext>
                  </a:extLst>
                </p:cNvPr>
                <p:cNvSpPr/>
                <p:nvPr/>
              </p:nvSpPr>
              <p:spPr bwMode="auto">
                <a:xfrm flipV="1">
                  <a:off x="3452774" y="4146236"/>
                  <a:ext cx="815221" cy="450901"/>
                </a:xfrm>
                <a:prstGeom prst="curvedDownArrow">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Arrow: Curved Down 46">
                  <a:extLst>
                    <a:ext uri="{FF2B5EF4-FFF2-40B4-BE49-F238E27FC236}">
                      <a16:creationId xmlns:a16="http://schemas.microsoft.com/office/drawing/2014/main" id="{EC3F9A90-2003-44FF-A5CA-2BE14596258F}"/>
                    </a:ext>
                  </a:extLst>
                </p:cNvPr>
                <p:cNvSpPr/>
                <p:nvPr/>
              </p:nvSpPr>
              <p:spPr bwMode="auto">
                <a:xfrm flipV="1">
                  <a:off x="2810817" y="4072437"/>
                  <a:ext cx="815221" cy="450901"/>
                </a:xfrm>
                <a:prstGeom prst="curvedDownArrow">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Arrow: Curved Down 47">
                  <a:extLst>
                    <a:ext uri="{FF2B5EF4-FFF2-40B4-BE49-F238E27FC236}">
                      <a16:creationId xmlns:a16="http://schemas.microsoft.com/office/drawing/2014/main" id="{B1E9702C-2681-48A9-8F60-D7277C54F84B}"/>
                    </a:ext>
                  </a:extLst>
                </p:cNvPr>
                <p:cNvSpPr/>
                <p:nvPr/>
              </p:nvSpPr>
              <p:spPr bwMode="auto">
                <a:xfrm flipV="1">
                  <a:off x="2168860" y="4010440"/>
                  <a:ext cx="815221" cy="450901"/>
                </a:xfrm>
                <a:prstGeom prst="curvedDownArrow">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spTree>
    <p:extLst>
      <p:ext uri="{BB962C8B-B14F-4D97-AF65-F5344CB8AC3E}">
        <p14:creationId xmlns:p14="http://schemas.microsoft.com/office/powerpoint/2010/main" val="1433826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A32B1A-5B5F-4BA1-91D4-C4ECD7F08C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7" name="Rectangle 6">
            <a:extLst>
              <a:ext uri="{FF2B5EF4-FFF2-40B4-BE49-F238E27FC236}">
                <a16:creationId xmlns:a16="http://schemas.microsoft.com/office/drawing/2014/main" id="{A3C6AF9F-57B1-4586-99FD-97774BE6A075}"/>
              </a:ext>
            </a:extLst>
          </p:cNvPr>
          <p:cNvSpPr/>
          <p:nvPr/>
        </p:nvSpPr>
        <p:spPr>
          <a:xfrm>
            <a:off x="0" y="0"/>
            <a:ext cx="12192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4E76A7-C8FB-40D2-9D72-5A7CF439F09A}"/>
              </a:ext>
            </a:extLst>
          </p:cNvPr>
          <p:cNvSpPr/>
          <p:nvPr/>
        </p:nvSpPr>
        <p:spPr>
          <a:xfrm>
            <a:off x="0" y="4343400"/>
            <a:ext cx="12192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AA640FD-99FA-4928-8DFE-7BE14DCBB563}"/>
              </a:ext>
            </a:extLst>
          </p:cNvPr>
          <p:cNvSpPr txBox="1"/>
          <p:nvPr/>
        </p:nvSpPr>
        <p:spPr>
          <a:xfrm>
            <a:off x="2029278" y="980301"/>
            <a:ext cx="8133445" cy="553998"/>
          </a:xfrm>
          <a:prstGeom prst="rect">
            <a:avLst/>
          </a:prstGeom>
          <a:noFill/>
        </p:spPr>
        <p:txBody>
          <a:bodyPr wrap="none" rtlCol="0">
            <a:spAutoFit/>
          </a:bodyPr>
          <a:lstStyle/>
          <a:p>
            <a:pPr algn="ctr"/>
            <a:r>
              <a:rPr lang="en-US" sz="3000">
                <a:solidFill>
                  <a:schemeClr val="tx1">
                    <a:lumMod val="85000"/>
                    <a:lumOff val="15000"/>
                  </a:schemeClr>
                </a:solidFill>
                <a:latin typeface="Segoe UI Semibold" panose="020B0702040204020203" pitchFamily="34" charset="0"/>
                <a:cs typeface="Segoe UI Semibold" panose="020B0702040204020203" pitchFamily="34" charset="0"/>
              </a:rPr>
              <a:t>Worldwide adoption of Storage Spaces Direct</a:t>
            </a:r>
          </a:p>
        </p:txBody>
      </p:sp>
      <p:sp>
        <p:nvSpPr>
          <p:cNvPr id="6" name="TextBox 5">
            <a:extLst>
              <a:ext uri="{FF2B5EF4-FFF2-40B4-BE49-F238E27FC236}">
                <a16:creationId xmlns:a16="http://schemas.microsoft.com/office/drawing/2014/main" id="{5399FCCF-13BA-473E-9D60-08702766BF33}"/>
              </a:ext>
            </a:extLst>
          </p:cNvPr>
          <p:cNvSpPr txBox="1"/>
          <p:nvPr/>
        </p:nvSpPr>
        <p:spPr>
          <a:xfrm>
            <a:off x="1989653" y="5323701"/>
            <a:ext cx="8212697" cy="553998"/>
          </a:xfrm>
          <a:prstGeom prst="rect">
            <a:avLst/>
          </a:prstGeom>
          <a:noFill/>
        </p:spPr>
        <p:txBody>
          <a:bodyPr wrap="none" rtlCol="0">
            <a:spAutoFit/>
          </a:bodyPr>
          <a:lstStyle/>
          <a:p>
            <a:pPr algn="ctr"/>
            <a:r>
              <a:rPr lang="en-US" sz="3000">
                <a:solidFill>
                  <a:schemeClr val="tx1">
                    <a:lumMod val="85000"/>
                    <a:lumOff val="15000"/>
                  </a:schemeClr>
                </a:solidFill>
                <a:latin typeface="Segoe UI Semibold" panose="020B0702040204020203" pitchFamily="34" charset="0"/>
                <a:cs typeface="Segoe UI Semibold" panose="020B0702040204020203" pitchFamily="34" charset="0"/>
              </a:rPr>
              <a:t>clusters in 18 months since general availability</a:t>
            </a:r>
          </a:p>
        </p:txBody>
      </p:sp>
    </p:spTree>
    <p:extLst>
      <p:ext uri="{BB962C8B-B14F-4D97-AF65-F5344CB8AC3E}">
        <p14:creationId xmlns:p14="http://schemas.microsoft.com/office/powerpoint/2010/main" val="1474161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5486400" cy="1661993"/>
          </a:xfrm>
        </p:spPr>
        <p:txBody>
          <a:bodyPr/>
          <a:lstStyle/>
          <a:p>
            <a:r>
              <a:rPr lang="en-US"/>
              <a:t>Nested two-way mirror</a:t>
            </a:r>
            <a:br>
              <a:rPr lang="en-US" sz="2400"/>
            </a:br>
            <a:br>
              <a:rPr lang="en-US" sz="2400"/>
            </a:br>
            <a:r>
              <a:rPr lang="en-US" sz="2400">
                <a:solidFill>
                  <a:schemeClr val="tx1">
                    <a:lumMod val="50000"/>
                    <a:lumOff val="50000"/>
                  </a:schemeClr>
                </a:solidFill>
              </a:rPr>
              <a:t>Effectively,</a:t>
            </a:r>
            <a:br>
              <a:rPr lang="en-US" sz="2400"/>
            </a:br>
            <a:r>
              <a:rPr lang="en-US" sz="2400">
                <a:solidFill>
                  <a:srgbClr val="0078D7"/>
                </a:solidFill>
              </a:rPr>
              <a:t>You have four copies</a:t>
            </a:r>
          </a:p>
        </p:txBody>
      </p:sp>
      <p:sp>
        <p:nvSpPr>
          <p:cNvPr id="23" name="Rectangle 22">
            <a:extLst>
              <a:ext uri="{FF2B5EF4-FFF2-40B4-BE49-F238E27FC236}">
                <a16:creationId xmlns:a16="http://schemas.microsoft.com/office/drawing/2014/main" id="{EFBA6D62-3787-4FBF-8E04-6381F4F4675F}"/>
              </a:ext>
            </a:extLst>
          </p:cNvPr>
          <p:cNvSpPr/>
          <p:nvPr/>
        </p:nvSpPr>
        <p:spPr>
          <a:xfrm>
            <a:off x="6267450" y="1138637"/>
            <a:ext cx="4572000" cy="54864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80BCEB"/>
                </a:solidFill>
                <a:effectLst/>
                <a:uLnTx/>
                <a:uFillTx/>
                <a:latin typeface="Segoe UI Semibold" panose="020B0702040204020203" pitchFamily="34" charset="0"/>
                <a:ea typeface="+mn-ea"/>
                <a:cs typeface="Segoe UI Semibold" panose="020B0702040204020203" pitchFamily="34" charset="0"/>
              </a:rPr>
              <a:t>100% Mirror</a:t>
            </a:r>
          </a:p>
        </p:txBody>
      </p:sp>
      <p:sp>
        <p:nvSpPr>
          <p:cNvPr id="21" name="Rectangle 20">
            <a:extLst>
              <a:ext uri="{FF2B5EF4-FFF2-40B4-BE49-F238E27FC236}">
                <a16:creationId xmlns:a16="http://schemas.microsoft.com/office/drawing/2014/main" id="{954B5870-8770-4B44-A3B4-D48CB3C60162}"/>
              </a:ext>
            </a:extLst>
          </p:cNvPr>
          <p:cNvSpPr/>
          <p:nvPr/>
        </p:nvSpPr>
        <p:spPr>
          <a:xfrm>
            <a:off x="5705577" y="5679603"/>
            <a:ext cx="2743199" cy="36576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Server 1</a:t>
            </a:r>
          </a:p>
        </p:txBody>
      </p:sp>
      <p:sp>
        <p:nvSpPr>
          <p:cNvPr id="22" name="Rectangle 21">
            <a:extLst>
              <a:ext uri="{FF2B5EF4-FFF2-40B4-BE49-F238E27FC236}">
                <a16:creationId xmlns:a16="http://schemas.microsoft.com/office/drawing/2014/main" id="{3FFF1F82-5238-499A-912D-4ACB50C9AB67}"/>
              </a:ext>
            </a:extLst>
          </p:cNvPr>
          <p:cNvSpPr/>
          <p:nvPr/>
        </p:nvSpPr>
        <p:spPr>
          <a:xfrm>
            <a:off x="8658123" y="5679603"/>
            <a:ext cx="2743200" cy="36576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Server 2</a:t>
            </a:r>
          </a:p>
        </p:txBody>
      </p:sp>
      <p:sp>
        <p:nvSpPr>
          <p:cNvPr id="24" name="Rectangle 23">
            <a:extLst>
              <a:ext uri="{FF2B5EF4-FFF2-40B4-BE49-F238E27FC236}">
                <a16:creationId xmlns:a16="http://schemas.microsoft.com/office/drawing/2014/main" id="{4FDEE8CE-01D8-4715-9DDF-231EF5752766}"/>
              </a:ext>
            </a:extLst>
          </p:cNvPr>
          <p:cNvSpPr/>
          <p:nvPr/>
        </p:nvSpPr>
        <p:spPr>
          <a:xfrm>
            <a:off x="8658122" y="3850803"/>
            <a:ext cx="2743200" cy="1828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6" name="Rectangle 25">
            <a:extLst>
              <a:ext uri="{FF2B5EF4-FFF2-40B4-BE49-F238E27FC236}">
                <a16:creationId xmlns:a16="http://schemas.microsoft.com/office/drawing/2014/main" id="{29ED3637-D7BB-46E0-BE5B-6D566229B354}"/>
              </a:ext>
            </a:extLst>
          </p:cNvPr>
          <p:cNvSpPr/>
          <p:nvPr/>
        </p:nvSpPr>
        <p:spPr>
          <a:xfrm>
            <a:off x="5705577" y="3850803"/>
            <a:ext cx="2743200" cy="1828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 name="Rectangle 27">
            <a:extLst>
              <a:ext uri="{FF2B5EF4-FFF2-40B4-BE49-F238E27FC236}">
                <a16:creationId xmlns:a16="http://schemas.microsoft.com/office/drawing/2014/main" id="{BA934142-385E-49B8-B651-6DBC020077F6}"/>
              </a:ext>
            </a:extLst>
          </p:cNvPr>
          <p:cNvSpPr/>
          <p:nvPr/>
        </p:nvSpPr>
        <p:spPr>
          <a:xfrm>
            <a:off x="9993834" y="812637"/>
            <a:ext cx="845616" cy="3231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A1A1A">
                    <a:lumMod val="85000"/>
                    <a:lumOff val="15000"/>
                  </a:srgbClr>
                </a:solidFill>
                <a:effectLst/>
                <a:uLnTx/>
                <a:uFillTx/>
                <a:latin typeface="Segoe UI Semibold"/>
                <a:ea typeface="+mn-ea"/>
                <a:cs typeface="Segoe UI" panose="020B0502040204020203" pitchFamily="34" charset="0"/>
              </a:rPr>
              <a:t>Volume</a:t>
            </a:r>
          </a:p>
        </p:txBody>
      </p:sp>
      <p:grpSp>
        <p:nvGrpSpPr>
          <p:cNvPr id="39" name="Group 38">
            <a:extLst>
              <a:ext uri="{FF2B5EF4-FFF2-40B4-BE49-F238E27FC236}">
                <a16:creationId xmlns:a16="http://schemas.microsoft.com/office/drawing/2014/main" id="{16A21F69-965E-486A-8B4E-6472715D3633}"/>
              </a:ext>
            </a:extLst>
          </p:cNvPr>
          <p:cNvGrpSpPr/>
          <p:nvPr/>
        </p:nvGrpSpPr>
        <p:grpSpPr>
          <a:xfrm>
            <a:off x="6413404" y="4399443"/>
            <a:ext cx="1327547" cy="731520"/>
            <a:chOff x="3955954" y="4096702"/>
            <a:chExt cx="1327547" cy="731520"/>
          </a:xfrm>
        </p:grpSpPr>
        <p:sp>
          <p:nvSpPr>
            <p:cNvPr id="29" name="Freeform: Shape 28">
              <a:extLst>
                <a:ext uri="{FF2B5EF4-FFF2-40B4-BE49-F238E27FC236}">
                  <a16:creationId xmlns:a16="http://schemas.microsoft.com/office/drawing/2014/main" id="{29EC31C5-DEC4-4091-8EBC-15DA71A64A69}"/>
                </a:ext>
              </a:extLst>
            </p:cNvPr>
            <p:cNvSpPr/>
            <p:nvPr/>
          </p:nvSpPr>
          <p:spPr>
            <a:xfrm>
              <a:off x="3955954" y="4096702"/>
              <a:ext cx="548640" cy="73152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Data</a:t>
              </a:r>
            </a:p>
          </p:txBody>
        </p:sp>
        <p:sp>
          <p:nvSpPr>
            <p:cNvPr id="30" name="Freeform: Shape 29">
              <a:extLst>
                <a:ext uri="{FF2B5EF4-FFF2-40B4-BE49-F238E27FC236}">
                  <a16:creationId xmlns:a16="http://schemas.microsoft.com/office/drawing/2014/main" id="{7E7AF3A7-0DE0-4922-9B3D-C98550363FAC}"/>
                </a:ext>
              </a:extLst>
            </p:cNvPr>
            <p:cNvSpPr/>
            <p:nvPr/>
          </p:nvSpPr>
          <p:spPr>
            <a:xfrm>
              <a:off x="4734861" y="4096702"/>
              <a:ext cx="548640" cy="73152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Copy</a:t>
              </a:r>
            </a:p>
          </p:txBody>
        </p:sp>
      </p:grpSp>
      <p:grpSp>
        <p:nvGrpSpPr>
          <p:cNvPr id="38" name="Group 37">
            <a:extLst>
              <a:ext uri="{FF2B5EF4-FFF2-40B4-BE49-F238E27FC236}">
                <a16:creationId xmlns:a16="http://schemas.microsoft.com/office/drawing/2014/main" id="{AE2DFA13-6A6E-42A6-94AB-0FB5465A42FE}"/>
              </a:ext>
            </a:extLst>
          </p:cNvPr>
          <p:cNvGrpSpPr/>
          <p:nvPr/>
        </p:nvGrpSpPr>
        <p:grpSpPr>
          <a:xfrm>
            <a:off x="9365949" y="4399443"/>
            <a:ext cx="1327547" cy="731520"/>
            <a:chOff x="6908499" y="4096702"/>
            <a:chExt cx="1327547" cy="731520"/>
          </a:xfrm>
        </p:grpSpPr>
        <p:sp>
          <p:nvSpPr>
            <p:cNvPr id="31" name="Freeform: Shape 30">
              <a:extLst>
                <a:ext uri="{FF2B5EF4-FFF2-40B4-BE49-F238E27FC236}">
                  <a16:creationId xmlns:a16="http://schemas.microsoft.com/office/drawing/2014/main" id="{E63769E6-4C92-482B-B34A-7F61DDB6D169}"/>
                </a:ext>
              </a:extLst>
            </p:cNvPr>
            <p:cNvSpPr/>
            <p:nvPr/>
          </p:nvSpPr>
          <p:spPr>
            <a:xfrm>
              <a:off x="6908499" y="4096702"/>
              <a:ext cx="548640" cy="73152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Copy</a:t>
              </a:r>
            </a:p>
          </p:txBody>
        </p:sp>
        <p:sp>
          <p:nvSpPr>
            <p:cNvPr id="32" name="Freeform: Shape 31">
              <a:extLst>
                <a:ext uri="{FF2B5EF4-FFF2-40B4-BE49-F238E27FC236}">
                  <a16:creationId xmlns:a16="http://schemas.microsoft.com/office/drawing/2014/main" id="{D755F9F5-A5E5-48F7-8BEC-A4E77B0A89B8}"/>
                </a:ext>
              </a:extLst>
            </p:cNvPr>
            <p:cNvSpPr/>
            <p:nvPr/>
          </p:nvSpPr>
          <p:spPr>
            <a:xfrm>
              <a:off x="7687406" y="4096702"/>
              <a:ext cx="548640" cy="73152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Copy</a:t>
              </a:r>
            </a:p>
          </p:txBody>
        </p:sp>
      </p:grpSp>
      <p:grpSp>
        <p:nvGrpSpPr>
          <p:cNvPr id="44" name="Group 43">
            <a:extLst>
              <a:ext uri="{FF2B5EF4-FFF2-40B4-BE49-F238E27FC236}">
                <a16:creationId xmlns:a16="http://schemas.microsoft.com/office/drawing/2014/main" id="{2022571F-AB4C-41B9-B048-6A0A45D6F802}"/>
              </a:ext>
            </a:extLst>
          </p:cNvPr>
          <p:cNvGrpSpPr/>
          <p:nvPr/>
        </p:nvGrpSpPr>
        <p:grpSpPr>
          <a:xfrm>
            <a:off x="7251746" y="2444729"/>
            <a:ext cx="2353744" cy="978408"/>
            <a:chOff x="4794296" y="2422533"/>
            <a:chExt cx="2353744" cy="978408"/>
          </a:xfrm>
        </p:grpSpPr>
        <p:sp>
          <p:nvSpPr>
            <p:cNvPr id="15" name="Arrow: Down 14">
              <a:extLst>
                <a:ext uri="{FF2B5EF4-FFF2-40B4-BE49-F238E27FC236}">
                  <a16:creationId xmlns:a16="http://schemas.microsoft.com/office/drawing/2014/main" id="{8C661D95-F8A4-4A61-A9DC-0233D1902268}"/>
                </a:ext>
              </a:extLst>
            </p:cNvPr>
            <p:cNvSpPr/>
            <p:nvPr/>
          </p:nvSpPr>
          <p:spPr bwMode="auto">
            <a:xfrm rot="2700000">
              <a:off x="5041184" y="2422534"/>
              <a:ext cx="484632" cy="978408"/>
            </a:xfrm>
            <a:prstGeom prst="downArrow">
              <a:avLst>
                <a:gd name="adj1" fmla="val 33323"/>
                <a:gd name="adj2" fmla="val 50000"/>
              </a:avLst>
            </a:prstGeom>
            <a:solidFill>
              <a:srgbClr val="02B3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3" name="Arrow: Down 32">
              <a:extLst>
                <a:ext uri="{FF2B5EF4-FFF2-40B4-BE49-F238E27FC236}">
                  <a16:creationId xmlns:a16="http://schemas.microsoft.com/office/drawing/2014/main" id="{CA539A97-C6F8-41E4-B2ED-EA29D1B77B12}"/>
                </a:ext>
              </a:extLst>
            </p:cNvPr>
            <p:cNvSpPr/>
            <p:nvPr/>
          </p:nvSpPr>
          <p:spPr bwMode="auto">
            <a:xfrm rot="18900000">
              <a:off x="6663408" y="2422533"/>
              <a:ext cx="484632" cy="978408"/>
            </a:xfrm>
            <a:prstGeom prst="downArrow">
              <a:avLst>
                <a:gd name="adj1" fmla="val 33323"/>
                <a:gd name="adj2" fmla="val 50000"/>
              </a:avLst>
            </a:prstGeom>
            <a:solidFill>
              <a:srgbClr val="02B3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4" name="Rectangle 33">
            <a:extLst>
              <a:ext uri="{FF2B5EF4-FFF2-40B4-BE49-F238E27FC236}">
                <a16:creationId xmlns:a16="http://schemas.microsoft.com/office/drawing/2014/main" id="{4800A76D-FE43-4090-BA2E-C930923A1DF8}"/>
              </a:ext>
            </a:extLst>
          </p:cNvPr>
          <p:cNvSpPr/>
          <p:nvPr/>
        </p:nvSpPr>
        <p:spPr>
          <a:xfrm>
            <a:off x="7492166" y="1901749"/>
            <a:ext cx="2122569"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2B395"/>
                </a:solidFill>
                <a:effectLst/>
                <a:uLnTx/>
                <a:uFillTx/>
                <a:latin typeface="Segoe UI Semibold"/>
                <a:ea typeface="+mn-ea"/>
                <a:cs typeface="Segoe UI" panose="020B0502040204020203" pitchFamily="34" charset="0"/>
              </a:rPr>
              <a:t>Two-Way Mirror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2B395"/>
                </a:solidFill>
                <a:effectLst/>
                <a:uLnTx/>
                <a:uFillTx/>
                <a:latin typeface="Segoe UI Semibold"/>
                <a:ea typeface="+mn-ea"/>
                <a:cs typeface="Segoe UI" panose="020B0502040204020203" pitchFamily="34" charset="0"/>
              </a:rPr>
              <a:t>StorageScaleUnit level</a:t>
            </a:r>
          </a:p>
        </p:txBody>
      </p:sp>
      <p:grpSp>
        <p:nvGrpSpPr>
          <p:cNvPr id="37" name="Group 36">
            <a:extLst>
              <a:ext uri="{FF2B5EF4-FFF2-40B4-BE49-F238E27FC236}">
                <a16:creationId xmlns:a16="http://schemas.microsoft.com/office/drawing/2014/main" id="{748D5720-7942-465A-B262-3551D66AFAD2}"/>
              </a:ext>
            </a:extLst>
          </p:cNvPr>
          <p:cNvGrpSpPr/>
          <p:nvPr/>
        </p:nvGrpSpPr>
        <p:grpSpPr>
          <a:xfrm>
            <a:off x="9708848" y="3773842"/>
            <a:ext cx="641748" cy="506981"/>
            <a:chOff x="7210055" y="3539225"/>
            <a:chExt cx="641748" cy="506981"/>
          </a:xfrm>
          <a:solidFill>
            <a:srgbClr val="02B395"/>
          </a:solidFill>
        </p:grpSpPr>
        <p:sp>
          <p:nvSpPr>
            <p:cNvPr id="35" name="Arrow: Down 34">
              <a:extLst>
                <a:ext uri="{FF2B5EF4-FFF2-40B4-BE49-F238E27FC236}">
                  <a16:creationId xmlns:a16="http://schemas.microsoft.com/office/drawing/2014/main" id="{9B998FDD-F34E-4F9E-B501-FF56E4D0A6B3}"/>
                </a:ext>
              </a:extLst>
            </p:cNvPr>
            <p:cNvSpPr/>
            <p:nvPr/>
          </p:nvSpPr>
          <p:spPr bwMode="auto">
            <a:xfrm rot="19800000">
              <a:off x="7600682" y="3539225"/>
              <a:ext cx="251121" cy="506981"/>
            </a:xfrm>
            <a:prstGeom prst="downArrow">
              <a:avLst>
                <a:gd name="adj1" fmla="val 33323"/>
                <a:gd name="adj2" fmla="val 5000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 name="Arrow: Down 35">
              <a:extLst>
                <a:ext uri="{FF2B5EF4-FFF2-40B4-BE49-F238E27FC236}">
                  <a16:creationId xmlns:a16="http://schemas.microsoft.com/office/drawing/2014/main" id="{88E97F93-FAC9-4150-8BC0-C0C9CFF654E9}"/>
                </a:ext>
              </a:extLst>
            </p:cNvPr>
            <p:cNvSpPr/>
            <p:nvPr/>
          </p:nvSpPr>
          <p:spPr bwMode="auto">
            <a:xfrm rot="1800000">
              <a:off x="7210055" y="3539225"/>
              <a:ext cx="251121" cy="506981"/>
            </a:xfrm>
            <a:prstGeom prst="downArrow">
              <a:avLst>
                <a:gd name="adj1" fmla="val 33323"/>
                <a:gd name="adj2" fmla="val 5000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40" name="Group 39">
            <a:extLst>
              <a:ext uri="{FF2B5EF4-FFF2-40B4-BE49-F238E27FC236}">
                <a16:creationId xmlns:a16="http://schemas.microsoft.com/office/drawing/2014/main" id="{031B970B-332E-48EB-B525-79346383E09C}"/>
              </a:ext>
            </a:extLst>
          </p:cNvPr>
          <p:cNvGrpSpPr/>
          <p:nvPr/>
        </p:nvGrpSpPr>
        <p:grpSpPr>
          <a:xfrm>
            <a:off x="6756303" y="3773842"/>
            <a:ext cx="641748" cy="506981"/>
            <a:chOff x="7210055" y="3539225"/>
            <a:chExt cx="641748" cy="506981"/>
          </a:xfrm>
          <a:solidFill>
            <a:srgbClr val="02B395"/>
          </a:solidFill>
        </p:grpSpPr>
        <p:sp>
          <p:nvSpPr>
            <p:cNvPr id="41" name="Arrow: Down 40">
              <a:extLst>
                <a:ext uri="{FF2B5EF4-FFF2-40B4-BE49-F238E27FC236}">
                  <a16:creationId xmlns:a16="http://schemas.microsoft.com/office/drawing/2014/main" id="{92BF7948-4590-44F0-9119-F21F7912483C}"/>
                </a:ext>
              </a:extLst>
            </p:cNvPr>
            <p:cNvSpPr/>
            <p:nvPr/>
          </p:nvSpPr>
          <p:spPr bwMode="auto">
            <a:xfrm rot="19800000">
              <a:off x="7600682" y="3539225"/>
              <a:ext cx="251121" cy="506981"/>
            </a:xfrm>
            <a:prstGeom prst="downArrow">
              <a:avLst>
                <a:gd name="adj1" fmla="val 33323"/>
                <a:gd name="adj2" fmla="val 5000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Arrow: Down 41">
              <a:extLst>
                <a:ext uri="{FF2B5EF4-FFF2-40B4-BE49-F238E27FC236}">
                  <a16:creationId xmlns:a16="http://schemas.microsoft.com/office/drawing/2014/main" id="{9488216F-C34F-4AC4-A849-EDD53DA40C49}"/>
                </a:ext>
              </a:extLst>
            </p:cNvPr>
            <p:cNvSpPr/>
            <p:nvPr/>
          </p:nvSpPr>
          <p:spPr bwMode="auto">
            <a:xfrm rot="1800000">
              <a:off x="7210055" y="3539225"/>
              <a:ext cx="251121" cy="506981"/>
            </a:xfrm>
            <a:prstGeom prst="downArrow">
              <a:avLst>
                <a:gd name="adj1" fmla="val 33323"/>
                <a:gd name="adj2" fmla="val 5000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3" name="Rectangle 42">
            <a:extLst>
              <a:ext uri="{FF2B5EF4-FFF2-40B4-BE49-F238E27FC236}">
                <a16:creationId xmlns:a16="http://schemas.microsoft.com/office/drawing/2014/main" id="{7C9B50F1-4464-46BC-BD9D-E15B34728767}"/>
              </a:ext>
            </a:extLst>
          </p:cNvPr>
          <p:cNvSpPr/>
          <p:nvPr/>
        </p:nvSpPr>
        <p:spPr>
          <a:xfrm>
            <a:off x="9381949" y="3342078"/>
            <a:ext cx="129554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2B395"/>
                </a:solidFill>
                <a:effectLst/>
                <a:uLnTx/>
                <a:uFillTx/>
                <a:latin typeface="Segoe UI Semibold"/>
                <a:ea typeface="+mn-ea"/>
                <a:cs typeface="Segoe UI" panose="020B0502040204020203" pitchFamily="34" charset="0"/>
              </a:rPr>
              <a:t>Two-Way Mirror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2B395"/>
                </a:solidFill>
                <a:effectLst/>
                <a:uLnTx/>
                <a:uFillTx/>
                <a:latin typeface="Segoe UI Semibold"/>
                <a:ea typeface="+mn-ea"/>
                <a:cs typeface="Segoe UI" panose="020B0502040204020203" pitchFamily="34" charset="0"/>
              </a:rPr>
              <a:t>PhysicalDisk level</a:t>
            </a:r>
          </a:p>
        </p:txBody>
      </p:sp>
      <p:sp>
        <p:nvSpPr>
          <p:cNvPr id="46" name="Rectangle 45">
            <a:extLst>
              <a:ext uri="{FF2B5EF4-FFF2-40B4-BE49-F238E27FC236}">
                <a16:creationId xmlns:a16="http://schemas.microsoft.com/office/drawing/2014/main" id="{24924BAC-ADB4-479A-A55E-7A9BD31328EA}"/>
              </a:ext>
            </a:extLst>
          </p:cNvPr>
          <p:cNvSpPr/>
          <p:nvPr/>
        </p:nvSpPr>
        <p:spPr>
          <a:xfrm>
            <a:off x="6429404" y="3342078"/>
            <a:ext cx="129554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2B395"/>
                </a:solidFill>
                <a:effectLst/>
                <a:uLnTx/>
                <a:uFillTx/>
                <a:latin typeface="Segoe UI Semibold"/>
                <a:ea typeface="+mn-ea"/>
                <a:cs typeface="Segoe UI" panose="020B0502040204020203" pitchFamily="34" charset="0"/>
              </a:rPr>
              <a:t>Two-Way Mirror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2B395"/>
                </a:solidFill>
                <a:effectLst/>
                <a:uLnTx/>
                <a:uFillTx/>
                <a:latin typeface="Segoe UI Semibold"/>
                <a:ea typeface="+mn-ea"/>
                <a:cs typeface="Segoe UI" panose="020B0502040204020203" pitchFamily="34" charset="0"/>
              </a:rPr>
              <a:t>PhysicalDisk level</a:t>
            </a:r>
          </a:p>
        </p:txBody>
      </p:sp>
      <p:sp>
        <p:nvSpPr>
          <p:cNvPr id="48" name="Rectangle 47">
            <a:extLst>
              <a:ext uri="{FF2B5EF4-FFF2-40B4-BE49-F238E27FC236}">
                <a16:creationId xmlns:a16="http://schemas.microsoft.com/office/drawing/2014/main" id="{6A4E7EBA-58A2-4451-BE15-9CA66C24A517}"/>
              </a:ext>
            </a:extLst>
          </p:cNvPr>
          <p:cNvSpPr/>
          <p:nvPr/>
        </p:nvSpPr>
        <p:spPr>
          <a:xfrm>
            <a:off x="6267450" y="1138637"/>
            <a:ext cx="766555" cy="20005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LBA 0, 1, 2, 3…</a:t>
            </a:r>
          </a:p>
        </p:txBody>
      </p:sp>
      <p:sp>
        <p:nvSpPr>
          <p:cNvPr id="49" name="Rectangle 48">
            <a:extLst>
              <a:ext uri="{FF2B5EF4-FFF2-40B4-BE49-F238E27FC236}">
                <a16:creationId xmlns:a16="http://schemas.microsoft.com/office/drawing/2014/main" id="{0ADF0C41-B34A-4828-81CF-CE2E7734368C}"/>
              </a:ext>
            </a:extLst>
          </p:cNvPr>
          <p:cNvSpPr/>
          <p:nvPr/>
        </p:nvSpPr>
        <p:spPr>
          <a:xfrm>
            <a:off x="10518528" y="1138637"/>
            <a:ext cx="320922" cy="20005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...N</a:t>
            </a:r>
          </a:p>
        </p:txBody>
      </p:sp>
    </p:spTree>
    <p:extLst>
      <p:ext uri="{BB962C8B-B14F-4D97-AF65-F5344CB8AC3E}">
        <p14:creationId xmlns:p14="http://schemas.microsoft.com/office/powerpoint/2010/main" val="1302441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5486400" cy="2215991"/>
          </a:xfrm>
        </p:spPr>
        <p:txBody>
          <a:bodyPr/>
          <a:lstStyle/>
          <a:p>
            <a:r>
              <a:rPr lang="en-US"/>
              <a:t>Nested mirror-</a:t>
            </a:r>
            <a:br>
              <a:rPr lang="en-US"/>
            </a:br>
            <a:r>
              <a:rPr lang="en-US"/>
              <a:t>accelerated parity</a:t>
            </a:r>
            <a:br>
              <a:rPr lang="en-US" sz="2400"/>
            </a:br>
            <a:br>
              <a:rPr lang="en-US" sz="2400"/>
            </a:br>
            <a:r>
              <a:rPr lang="en-US" sz="2400">
                <a:solidFill>
                  <a:schemeClr val="tx1">
                    <a:lumMod val="50000"/>
                    <a:lumOff val="50000"/>
                  </a:schemeClr>
                </a:solidFill>
              </a:rPr>
              <a:t>Effectively,</a:t>
            </a:r>
            <a:br>
              <a:rPr lang="en-US" sz="2400"/>
            </a:br>
            <a:r>
              <a:rPr lang="en-US" sz="2400">
                <a:solidFill>
                  <a:srgbClr val="0078D7"/>
                </a:solidFill>
              </a:rPr>
              <a:t>Option 1 + RAID-51</a:t>
            </a:r>
          </a:p>
        </p:txBody>
      </p:sp>
      <p:sp>
        <p:nvSpPr>
          <p:cNvPr id="45" name="Rectangle 44">
            <a:extLst>
              <a:ext uri="{FF2B5EF4-FFF2-40B4-BE49-F238E27FC236}">
                <a16:creationId xmlns:a16="http://schemas.microsoft.com/office/drawing/2014/main" id="{963B75F4-5E66-4675-BB57-2B280C4C1514}"/>
              </a:ext>
            </a:extLst>
          </p:cNvPr>
          <p:cNvSpPr/>
          <p:nvPr/>
        </p:nvSpPr>
        <p:spPr>
          <a:xfrm>
            <a:off x="7639050" y="1140696"/>
            <a:ext cx="3200400" cy="548640"/>
          </a:xfrm>
          <a:prstGeom prst="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2050">
                    <a:lumMod val="50000"/>
                    <a:lumOff val="50000"/>
                  </a:srgbClr>
                </a:solidFill>
                <a:effectLst/>
                <a:uLnTx/>
                <a:uFillTx/>
                <a:latin typeface="Segoe UI Semibold" panose="020B0702040204020203" pitchFamily="34" charset="0"/>
                <a:ea typeface="+mn-ea"/>
                <a:cs typeface="Segoe UI Semibold" panose="020B0702040204020203" pitchFamily="34" charset="0"/>
              </a:rPr>
              <a:t>Parity</a:t>
            </a:r>
          </a:p>
        </p:txBody>
      </p:sp>
      <p:sp>
        <p:nvSpPr>
          <p:cNvPr id="23" name="Rectangle 22">
            <a:extLst>
              <a:ext uri="{FF2B5EF4-FFF2-40B4-BE49-F238E27FC236}">
                <a16:creationId xmlns:a16="http://schemas.microsoft.com/office/drawing/2014/main" id="{EFBA6D62-3787-4FBF-8E04-6381F4F4675F}"/>
              </a:ext>
            </a:extLst>
          </p:cNvPr>
          <p:cNvSpPr/>
          <p:nvPr/>
        </p:nvSpPr>
        <p:spPr>
          <a:xfrm>
            <a:off x="6267450" y="1140696"/>
            <a:ext cx="1371600" cy="54864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80BCEB"/>
                </a:solidFill>
                <a:effectLst/>
                <a:uLnTx/>
                <a:uFillTx/>
                <a:latin typeface="Segoe UI Semibold" panose="020B0702040204020203" pitchFamily="34" charset="0"/>
                <a:ea typeface="+mn-ea"/>
                <a:cs typeface="Segoe UI Semibold" panose="020B0702040204020203" pitchFamily="34" charset="0"/>
              </a:rPr>
              <a:t>Mirror</a:t>
            </a:r>
          </a:p>
        </p:txBody>
      </p:sp>
      <p:sp>
        <p:nvSpPr>
          <p:cNvPr id="21" name="Rectangle 20">
            <a:extLst>
              <a:ext uri="{FF2B5EF4-FFF2-40B4-BE49-F238E27FC236}">
                <a16:creationId xmlns:a16="http://schemas.microsoft.com/office/drawing/2014/main" id="{954B5870-8770-4B44-A3B4-D48CB3C60162}"/>
              </a:ext>
            </a:extLst>
          </p:cNvPr>
          <p:cNvSpPr/>
          <p:nvPr/>
        </p:nvSpPr>
        <p:spPr>
          <a:xfrm>
            <a:off x="5705577" y="5681662"/>
            <a:ext cx="2743199" cy="36576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Server 1</a:t>
            </a:r>
          </a:p>
        </p:txBody>
      </p:sp>
      <p:sp>
        <p:nvSpPr>
          <p:cNvPr id="22" name="Rectangle 21">
            <a:extLst>
              <a:ext uri="{FF2B5EF4-FFF2-40B4-BE49-F238E27FC236}">
                <a16:creationId xmlns:a16="http://schemas.microsoft.com/office/drawing/2014/main" id="{3FFF1F82-5238-499A-912D-4ACB50C9AB67}"/>
              </a:ext>
            </a:extLst>
          </p:cNvPr>
          <p:cNvSpPr/>
          <p:nvPr/>
        </p:nvSpPr>
        <p:spPr>
          <a:xfrm>
            <a:off x="8658123" y="5681662"/>
            <a:ext cx="2743200" cy="36576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Server 2</a:t>
            </a:r>
          </a:p>
        </p:txBody>
      </p:sp>
      <p:sp>
        <p:nvSpPr>
          <p:cNvPr id="24" name="Rectangle 23">
            <a:extLst>
              <a:ext uri="{FF2B5EF4-FFF2-40B4-BE49-F238E27FC236}">
                <a16:creationId xmlns:a16="http://schemas.microsoft.com/office/drawing/2014/main" id="{4FDEE8CE-01D8-4715-9DDF-231EF5752766}"/>
              </a:ext>
            </a:extLst>
          </p:cNvPr>
          <p:cNvSpPr/>
          <p:nvPr/>
        </p:nvSpPr>
        <p:spPr>
          <a:xfrm>
            <a:off x="8658122" y="2938461"/>
            <a:ext cx="2743200" cy="274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6" name="Rectangle 25">
            <a:extLst>
              <a:ext uri="{FF2B5EF4-FFF2-40B4-BE49-F238E27FC236}">
                <a16:creationId xmlns:a16="http://schemas.microsoft.com/office/drawing/2014/main" id="{29ED3637-D7BB-46E0-BE5B-6D566229B354}"/>
              </a:ext>
            </a:extLst>
          </p:cNvPr>
          <p:cNvSpPr/>
          <p:nvPr/>
        </p:nvSpPr>
        <p:spPr>
          <a:xfrm>
            <a:off x="5705577" y="2938461"/>
            <a:ext cx="2743200" cy="274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 name="Rectangle 27">
            <a:extLst>
              <a:ext uri="{FF2B5EF4-FFF2-40B4-BE49-F238E27FC236}">
                <a16:creationId xmlns:a16="http://schemas.microsoft.com/office/drawing/2014/main" id="{BA934142-385E-49B8-B651-6DBC020077F6}"/>
              </a:ext>
            </a:extLst>
          </p:cNvPr>
          <p:cNvSpPr/>
          <p:nvPr/>
        </p:nvSpPr>
        <p:spPr>
          <a:xfrm>
            <a:off x="9993834" y="814696"/>
            <a:ext cx="845616" cy="3231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A1A1A">
                    <a:lumMod val="85000"/>
                    <a:lumOff val="15000"/>
                  </a:srgbClr>
                </a:solidFill>
                <a:effectLst/>
                <a:uLnTx/>
                <a:uFillTx/>
                <a:latin typeface="Segoe UI Semibold"/>
                <a:ea typeface="+mn-ea"/>
                <a:cs typeface="Segoe UI" panose="020B0502040204020203" pitchFamily="34" charset="0"/>
              </a:rPr>
              <a:t>Volume</a:t>
            </a:r>
          </a:p>
        </p:txBody>
      </p:sp>
      <p:grpSp>
        <p:nvGrpSpPr>
          <p:cNvPr id="44" name="Group 43">
            <a:extLst>
              <a:ext uri="{FF2B5EF4-FFF2-40B4-BE49-F238E27FC236}">
                <a16:creationId xmlns:a16="http://schemas.microsoft.com/office/drawing/2014/main" id="{2022571F-AB4C-41B9-B048-6A0A45D6F802}"/>
              </a:ext>
            </a:extLst>
          </p:cNvPr>
          <p:cNvGrpSpPr/>
          <p:nvPr/>
        </p:nvGrpSpPr>
        <p:grpSpPr>
          <a:xfrm>
            <a:off x="7251746" y="1827772"/>
            <a:ext cx="2353744" cy="978408"/>
            <a:chOff x="4794296" y="2422533"/>
            <a:chExt cx="2353744" cy="978408"/>
          </a:xfrm>
        </p:grpSpPr>
        <p:sp>
          <p:nvSpPr>
            <p:cNvPr id="15" name="Arrow: Down 14">
              <a:extLst>
                <a:ext uri="{FF2B5EF4-FFF2-40B4-BE49-F238E27FC236}">
                  <a16:creationId xmlns:a16="http://schemas.microsoft.com/office/drawing/2014/main" id="{8C661D95-F8A4-4A61-A9DC-0233D1902268}"/>
                </a:ext>
              </a:extLst>
            </p:cNvPr>
            <p:cNvSpPr/>
            <p:nvPr/>
          </p:nvSpPr>
          <p:spPr bwMode="auto">
            <a:xfrm rot="2700000">
              <a:off x="5041184" y="2422534"/>
              <a:ext cx="484632" cy="978408"/>
            </a:xfrm>
            <a:prstGeom prst="downArrow">
              <a:avLst>
                <a:gd name="adj1" fmla="val 33323"/>
                <a:gd name="adj2" fmla="val 50000"/>
              </a:avLst>
            </a:prstGeom>
            <a:solidFill>
              <a:srgbClr val="02B3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3" name="Arrow: Down 32">
              <a:extLst>
                <a:ext uri="{FF2B5EF4-FFF2-40B4-BE49-F238E27FC236}">
                  <a16:creationId xmlns:a16="http://schemas.microsoft.com/office/drawing/2014/main" id="{CA539A97-C6F8-41E4-B2ED-EA29D1B77B12}"/>
                </a:ext>
              </a:extLst>
            </p:cNvPr>
            <p:cNvSpPr/>
            <p:nvPr/>
          </p:nvSpPr>
          <p:spPr bwMode="auto">
            <a:xfrm rot="18900000">
              <a:off x="6663408" y="2422533"/>
              <a:ext cx="484632" cy="978408"/>
            </a:xfrm>
            <a:prstGeom prst="downArrow">
              <a:avLst>
                <a:gd name="adj1" fmla="val 33323"/>
                <a:gd name="adj2" fmla="val 50000"/>
              </a:avLst>
            </a:prstGeom>
            <a:solidFill>
              <a:srgbClr val="02B3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8" name="Rectangle 47">
            <a:extLst>
              <a:ext uri="{FF2B5EF4-FFF2-40B4-BE49-F238E27FC236}">
                <a16:creationId xmlns:a16="http://schemas.microsoft.com/office/drawing/2014/main" id="{6A4E7EBA-58A2-4451-BE15-9CA66C24A517}"/>
              </a:ext>
            </a:extLst>
          </p:cNvPr>
          <p:cNvSpPr/>
          <p:nvPr/>
        </p:nvSpPr>
        <p:spPr>
          <a:xfrm>
            <a:off x="6267450" y="1140696"/>
            <a:ext cx="766555" cy="20005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LBA 0, 1, 2, 3…</a:t>
            </a:r>
          </a:p>
        </p:txBody>
      </p:sp>
      <p:sp>
        <p:nvSpPr>
          <p:cNvPr id="49" name="Rectangle 48">
            <a:extLst>
              <a:ext uri="{FF2B5EF4-FFF2-40B4-BE49-F238E27FC236}">
                <a16:creationId xmlns:a16="http://schemas.microsoft.com/office/drawing/2014/main" id="{0ADF0C41-B34A-4828-81CF-CE2E7734368C}"/>
              </a:ext>
            </a:extLst>
          </p:cNvPr>
          <p:cNvSpPr/>
          <p:nvPr/>
        </p:nvSpPr>
        <p:spPr>
          <a:xfrm>
            <a:off x="10518528" y="1140696"/>
            <a:ext cx="320922" cy="20005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...N</a:t>
            </a:r>
          </a:p>
        </p:txBody>
      </p:sp>
      <p:pic>
        <p:nvPicPr>
          <p:cNvPr id="3" name="Graphic 2" descr="Line Arrow: Rotate right">
            <a:extLst>
              <a:ext uri="{FF2B5EF4-FFF2-40B4-BE49-F238E27FC236}">
                <a16:creationId xmlns:a16="http://schemas.microsoft.com/office/drawing/2014/main" id="{69F47D4D-9A90-4365-92B6-A053C74589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10547" y="1186416"/>
            <a:ext cx="457200" cy="457200"/>
          </a:xfrm>
          <a:prstGeom prst="rect">
            <a:avLst/>
          </a:prstGeom>
        </p:spPr>
      </p:pic>
      <p:pic>
        <p:nvPicPr>
          <p:cNvPr id="6" name="Graphic 5" descr="Line Arrow: Slight curve">
            <a:extLst>
              <a:ext uri="{FF2B5EF4-FFF2-40B4-BE49-F238E27FC236}">
                <a16:creationId xmlns:a16="http://schemas.microsoft.com/office/drawing/2014/main" id="{0081FE7C-1579-43CC-B0DB-A8EB3312F8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6724650" y="574881"/>
            <a:ext cx="457200" cy="457200"/>
          </a:xfrm>
          <a:prstGeom prst="rect">
            <a:avLst/>
          </a:prstGeom>
        </p:spPr>
      </p:pic>
      <p:sp>
        <p:nvSpPr>
          <p:cNvPr id="47" name="Rectangle 46">
            <a:extLst>
              <a:ext uri="{FF2B5EF4-FFF2-40B4-BE49-F238E27FC236}">
                <a16:creationId xmlns:a16="http://schemas.microsoft.com/office/drawing/2014/main" id="{521E2EC5-82E6-4DC8-9E56-4450313C6F56}"/>
              </a:ext>
            </a:extLst>
          </p:cNvPr>
          <p:cNvSpPr/>
          <p:nvPr/>
        </p:nvSpPr>
        <p:spPr>
          <a:xfrm>
            <a:off x="7117348" y="680003"/>
            <a:ext cx="559769"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A1A1A">
                    <a:lumMod val="85000"/>
                    <a:lumOff val="15000"/>
                  </a:srgbClr>
                </a:solidFill>
                <a:effectLst/>
                <a:uLnTx/>
                <a:uFillTx/>
                <a:latin typeface="Segoe UI Semibold"/>
                <a:ea typeface="+mn-ea"/>
                <a:cs typeface="Segoe UI" panose="020B0502040204020203" pitchFamily="34" charset="0"/>
              </a:rPr>
              <a:t>Writes</a:t>
            </a:r>
          </a:p>
        </p:txBody>
      </p:sp>
      <p:sp>
        <p:nvSpPr>
          <p:cNvPr id="7" name="Rectangle 6">
            <a:extLst>
              <a:ext uri="{FF2B5EF4-FFF2-40B4-BE49-F238E27FC236}">
                <a16:creationId xmlns:a16="http://schemas.microsoft.com/office/drawing/2014/main" id="{12ECEF51-0641-4909-8838-4BB175AD1EEB}"/>
              </a:ext>
            </a:extLst>
          </p:cNvPr>
          <p:cNvSpPr/>
          <p:nvPr/>
        </p:nvSpPr>
        <p:spPr bwMode="auto">
          <a:xfrm>
            <a:off x="5806439" y="4310062"/>
            <a:ext cx="5486400" cy="914400"/>
          </a:xfrm>
          <a:prstGeom prst="rect">
            <a:avLst/>
          </a:prstGeom>
          <a:solidFill>
            <a:srgbClr val="02B395">
              <a:alpha val="20000"/>
            </a:srgbClr>
          </a:solidFill>
          <a:ln w="19050">
            <a:solidFill>
              <a:srgbClr val="02B395"/>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1" name="Rectangle 50">
            <a:extLst>
              <a:ext uri="{FF2B5EF4-FFF2-40B4-BE49-F238E27FC236}">
                <a16:creationId xmlns:a16="http://schemas.microsoft.com/office/drawing/2014/main" id="{DADF0347-0513-41B9-B962-79F55585B98E}"/>
              </a:ext>
            </a:extLst>
          </p:cNvPr>
          <p:cNvSpPr/>
          <p:nvPr/>
        </p:nvSpPr>
        <p:spPr bwMode="auto">
          <a:xfrm>
            <a:off x="5806439" y="3265199"/>
            <a:ext cx="5486400" cy="914400"/>
          </a:xfrm>
          <a:prstGeom prst="rect">
            <a:avLst/>
          </a:prstGeom>
          <a:solidFill>
            <a:srgbClr val="02B395">
              <a:alpha val="20000"/>
            </a:srgbClr>
          </a:solidFill>
          <a:ln w="19050">
            <a:solidFill>
              <a:srgbClr val="02B395"/>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9" name="Group 8">
            <a:extLst>
              <a:ext uri="{FF2B5EF4-FFF2-40B4-BE49-F238E27FC236}">
                <a16:creationId xmlns:a16="http://schemas.microsoft.com/office/drawing/2014/main" id="{E1D10237-2044-49D4-848D-BE3D49A5FDE6}"/>
              </a:ext>
            </a:extLst>
          </p:cNvPr>
          <p:cNvGrpSpPr/>
          <p:nvPr/>
        </p:nvGrpSpPr>
        <p:grpSpPr>
          <a:xfrm>
            <a:off x="6596375" y="3402359"/>
            <a:ext cx="961605" cy="640080"/>
            <a:chOff x="6413404" y="3509039"/>
            <a:chExt cx="961605" cy="640080"/>
          </a:xfrm>
        </p:grpSpPr>
        <p:sp>
          <p:nvSpPr>
            <p:cNvPr id="53" name="Freeform: Shape 52">
              <a:extLst>
                <a:ext uri="{FF2B5EF4-FFF2-40B4-BE49-F238E27FC236}">
                  <a16:creationId xmlns:a16="http://schemas.microsoft.com/office/drawing/2014/main" id="{A7DA1344-81D6-4390-AB88-E555F7C388B5}"/>
                </a:ext>
              </a:extLst>
            </p:cNvPr>
            <p:cNvSpPr/>
            <p:nvPr/>
          </p:nvSpPr>
          <p:spPr>
            <a:xfrm>
              <a:off x="6413404" y="3509039"/>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Data</a:t>
              </a:r>
            </a:p>
          </p:txBody>
        </p:sp>
        <p:sp>
          <p:nvSpPr>
            <p:cNvPr id="54" name="Freeform: Shape 53">
              <a:extLst>
                <a:ext uri="{FF2B5EF4-FFF2-40B4-BE49-F238E27FC236}">
                  <a16:creationId xmlns:a16="http://schemas.microsoft.com/office/drawing/2014/main" id="{67950C5A-C8D1-45DB-B2BD-A5824660990B}"/>
                </a:ext>
              </a:extLst>
            </p:cNvPr>
            <p:cNvSpPr/>
            <p:nvPr/>
          </p:nvSpPr>
          <p:spPr>
            <a:xfrm>
              <a:off x="6917809" y="3509039"/>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Copy</a:t>
              </a:r>
            </a:p>
          </p:txBody>
        </p:sp>
      </p:grpSp>
      <p:grpSp>
        <p:nvGrpSpPr>
          <p:cNvPr id="10" name="Group 9">
            <a:extLst>
              <a:ext uri="{FF2B5EF4-FFF2-40B4-BE49-F238E27FC236}">
                <a16:creationId xmlns:a16="http://schemas.microsoft.com/office/drawing/2014/main" id="{4B9D8056-5288-4D1E-98D9-996CB29929B9}"/>
              </a:ext>
            </a:extLst>
          </p:cNvPr>
          <p:cNvGrpSpPr/>
          <p:nvPr/>
        </p:nvGrpSpPr>
        <p:grpSpPr>
          <a:xfrm>
            <a:off x="9551385" y="3402359"/>
            <a:ext cx="956674" cy="640080"/>
            <a:chOff x="9062502" y="3509039"/>
            <a:chExt cx="956674" cy="640080"/>
          </a:xfrm>
        </p:grpSpPr>
        <p:sp>
          <p:nvSpPr>
            <p:cNvPr id="56" name="Freeform: Shape 55">
              <a:extLst>
                <a:ext uri="{FF2B5EF4-FFF2-40B4-BE49-F238E27FC236}">
                  <a16:creationId xmlns:a16="http://schemas.microsoft.com/office/drawing/2014/main" id="{AF3C5858-D214-4687-AA01-B587EABD311E}"/>
                </a:ext>
              </a:extLst>
            </p:cNvPr>
            <p:cNvSpPr/>
            <p:nvPr/>
          </p:nvSpPr>
          <p:spPr>
            <a:xfrm>
              <a:off x="9062502" y="3509039"/>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Copy</a:t>
              </a:r>
            </a:p>
          </p:txBody>
        </p:sp>
        <p:sp>
          <p:nvSpPr>
            <p:cNvPr id="57" name="Freeform: Shape 56">
              <a:extLst>
                <a:ext uri="{FF2B5EF4-FFF2-40B4-BE49-F238E27FC236}">
                  <a16:creationId xmlns:a16="http://schemas.microsoft.com/office/drawing/2014/main" id="{D009FC78-6C22-45CA-B484-FF187AA6D0A7}"/>
                </a:ext>
              </a:extLst>
            </p:cNvPr>
            <p:cNvSpPr/>
            <p:nvPr/>
          </p:nvSpPr>
          <p:spPr>
            <a:xfrm>
              <a:off x="9561976" y="3509039"/>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Copy</a:t>
              </a:r>
            </a:p>
          </p:txBody>
        </p:sp>
      </p:grpSp>
      <p:sp>
        <p:nvSpPr>
          <p:cNvPr id="58" name="Rectangle 57">
            <a:extLst>
              <a:ext uri="{FF2B5EF4-FFF2-40B4-BE49-F238E27FC236}">
                <a16:creationId xmlns:a16="http://schemas.microsoft.com/office/drawing/2014/main" id="{55504A96-7A17-4FCF-95DD-9B563EF8303E}"/>
              </a:ext>
            </a:extLst>
          </p:cNvPr>
          <p:cNvSpPr/>
          <p:nvPr/>
        </p:nvSpPr>
        <p:spPr>
          <a:xfrm>
            <a:off x="7978828" y="2435095"/>
            <a:ext cx="1146468"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2B395"/>
                </a:solidFill>
                <a:effectLst/>
                <a:uLnTx/>
                <a:uFillTx/>
                <a:latin typeface="Segoe UI Semibold"/>
                <a:ea typeface="+mn-ea"/>
                <a:cs typeface="Segoe UI" panose="020B0502040204020203" pitchFamily="34" charset="0"/>
              </a:rPr>
              <a:t>Two-Way Mirror</a:t>
            </a:r>
          </a:p>
        </p:txBody>
      </p:sp>
      <p:sp>
        <p:nvSpPr>
          <p:cNvPr id="46" name="Rectangle 45">
            <a:extLst>
              <a:ext uri="{FF2B5EF4-FFF2-40B4-BE49-F238E27FC236}">
                <a16:creationId xmlns:a16="http://schemas.microsoft.com/office/drawing/2014/main" id="{24924BAC-ADB4-479A-A55E-7A9BD31328EA}"/>
              </a:ext>
            </a:extLst>
          </p:cNvPr>
          <p:cNvSpPr/>
          <p:nvPr/>
        </p:nvSpPr>
        <p:spPr>
          <a:xfrm>
            <a:off x="8044401" y="4567207"/>
            <a:ext cx="91723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2B395"/>
                </a:solidFill>
                <a:effectLst/>
                <a:uLnTx/>
                <a:uFillTx/>
                <a:latin typeface="Segoe UI Semibold"/>
                <a:ea typeface="+mn-ea"/>
                <a:cs typeface="Segoe UI" panose="020B0502040204020203" pitchFamily="34" charset="0"/>
              </a:rPr>
              <a:t>Node-local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2B395"/>
                </a:solidFill>
                <a:effectLst/>
                <a:uLnTx/>
                <a:uFillTx/>
                <a:latin typeface="Segoe UI Semibold"/>
                <a:ea typeface="+mn-ea"/>
                <a:cs typeface="Segoe UI" panose="020B0502040204020203" pitchFamily="34" charset="0"/>
              </a:rPr>
              <a:t>single parity</a:t>
            </a:r>
          </a:p>
        </p:txBody>
      </p:sp>
      <p:sp>
        <p:nvSpPr>
          <p:cNvPr id="50" name="Rectangle 49">
            <a:extLst>
              <a:ext uri="{FF2B5EF4-FFF2-40B4-BE49-F238E27FC236}">
                <a16:creationId xmlns:a16="http://schemas.microsoft.com/office/drawing/2014/main" id="{4038B28D-8FF8-4DB2-AEC5-DCCC800726FE}"/>
              </a:ext>
            </a:extLst>
          </p:cNvPr>
          <p:cNvSpPr/>
          <p:nvPr/>
        </p:nvSpPr>
        <p:spPr>
          <a:xfrm>
            <a:off x="7945020" y="3522344"/>
            <a:ext cx="111601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2B395"/>
                </a:solidFill>
                <a:effectLst/>
                <a:uLnTx/>
                <a:uFillTx/>
                <a:latin typeface="Segoe UI Semibold"/>
                <a:ea typeface="+mn-ea"/>
                <a:cs typeface="Segoe UI" panose="020B0502040204020203" pitchFamily="34" charset="0"/>
              </a:rPr>
              <a:t>Node-local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2B395"/>
                </a:solidFill>
                <a:effectLst/>
                <a:uLnTx/>
                <a:uFillTx/>
                <a:latin typeface="Segoe UI Semibold"/>
                <a:ea typeface="+mn-ea"/>
                <a:cs typeface="Segoe UI" panose="020B0502040204020203" pitchFamily="34" charset="0"/>
              </a:rPr>
              <a:t>two-way mirror</a:t>
            </a:r>
          </a:p>
        </p:txBody>
      </p:sp>
      <p:grpSp>
        <p:nvGrpSpPr>
          <p:cNvPr id="11" name="Group 10">
            <a:extLst>
              <a:ext uri="{FF2B5EF4-FFF2-40B4-BE49-F238E27FC236}">
                <a16:creationId xmlns:a16="http://schemas.microsoft.com/office/drawing/2014/main" id="{5639BB9A-4F4A-4F7D-BDF4-CF303D37C796}"/>
              </a:ext>
            </a:extLst>
          </p:cNvPr>
          <p:cNvGrpSpPr/>
          <p:nvPr/>
        </p:nvGrpSpPr>
        <p:grpSpPr>
          <a:xfrm>
            <a:off x="6104159" y="4447222"/>
            <a:ext cx="1946036" cy="640080"/>
            <a:chOff x="6413404" y="4553902"/>
            <a:chExt cx="1946036" cy="640080"/>
          </a:xfrm>
        </p:grpSpPr>
        <p:sp>
          <p:nvSpPr>
            <p:cNvPr id="29" name="Freeform: Shape 28">
              <a:extLst>
                <a:ext uri="{FF2B5EF4-FFF2-40B4-BE49-F238E27FC236}">
                  <a16:creationId xmlns:a16="http://schemas.microsoft.com/office/drawing/2014/main" id="{29EC31C5-DEC4-4091-8EBC-15DA71A64A69}"/>
                </a:ext>
              </a:extLst>
            </p:cNvPr>
            <p:cNvSpPr/>
            <p:nvPr/>
          </p:nvSpPr>
          <p:spPr>
            <a:xfrm>
              <a:off x="6413404" y="4553902"/>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Data</a:t>
              </a:r>
            </a:p>
          </p:txBody>
        </p:sp>
        <p:sp>
          <p:nvSpPr>
            <p:cNvPr id="59" name="Freeform: Shape 58">
              <a:extLst>
                <a:ext uri="{FF2B5EF4-FFF2-40B4-BE49-F238E27FC236}">
                  <a16:creationId xmlns:a16="http://schemas.microsoft.com/office/drawing/2014/main" id="{51E68697-8D47-440C-B369-198E5CD3DFFD}"/>
                </a:ext>
              </a:extLst>
            </p:cNvPr>
            <p:cNvSpPr/>
            <p:nvPr/>
          </p:nvSpPr>
          <p:spPr>
            <a:xfrm>
              <a:off x="6912878" y="4553902"/>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Data</a:t>
              </a:r>
            </a:p>
          </p:txBody>
        </p:sp>
        <p:sp>
          <p:nvSpPr>
            <p:cNvPr id="60" name="Freeform: Shape 59">
              <a:extLst>
                <a:ext uri="{FF2B5EF4-FFF2-40B4-BE49-F238E27FC236}">
                  <a16:creationId xmlns:a16="http://schemas.microsoft.com/office/drawing/2014/main" id="{422DB35F-72D5-4A4F-BD87-887D7264151D}"/>
                </a:ext>
              </a:extLst>
            </p:cNvPr>
            <p:cNvSpPr/>
            <p:nvPr/>
          </p:nvSpPr>
          <p:spPr>
            <a:xfrm>
              <a:off x="7407559" y="4553902"/>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Data</a:t>
              </a:r>
            </a:p>
          </p:txBody>
        </p:sp>
        <p:sp>
          <p:nvSpPr>
            <p:cNvPr id="61" name="Freeform: Shape 60">
              <a:extLst>
                <a:ext uri="{FF2B5EF4-FFF2-40B4-BE49-F238E27FC236}">
                  <a16:creationId xmlns:a16="http://schemas.microsoft.com/office/drawing/2014/main" id="{F3F01C59-97E6-45F6-84A5-889F8F574226}"/>
                </a:ext>
              </a:extLst>
            </p:cNvPr>
            <p:cNvSpPr/>
            <p:nvPr/>
          </p:nvSpPr>
          <p:spPr>
            <a:xfrm>
              <a:off x="7902240" y="4553902"/>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P</a:t>
              </a:r>
              <a:r>
                <a:rPr kumimoji="0" lang="en-US" sz="1000" b="0" i="0" u="none" strike="noStrike" kern="1200" cap="none" spc="0" normalizeH="0" baseline="-2500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1</a:t>
              </a:r>
            </a:p>
          </p:txBody>
        </p:sp>
      </p:grpSp>
      <p:grpSp>
        <p:nvGrpSpPr>
          <p:cNvPr id="8" name="Group 7">
            <a:extLst>
              <a:ext uri="{FF2B5EF4-FFF2-40B4-BE49-F238E27FC236}">
                <a16:creationId xmlns:a16="http://schemas.microsoft.com/office/drawing/2014/main" id="{5BE93FA7-4914-4447-B2B1-50269C496876}"/>
              </a:ext>
            </a:extLst>
          </p:cNvPr>
          <p:cNvGrpSpPr/>
          <p:nvPr/>
        </p:nvGrpSpPr>
        <p:grpSpPr>
          <a:xfrm>
            <a:off x="9056704" y="4447222"/>
            <a:ext cx="1946036" cy="640080"/>
            <a:chOff x="9062502" y="4584349"/>
            <a:chExt cx="1946036" cy="640080"/>
          </a:xfrm>
        </p:grpSpPr>
        <p:sp>
          <p:nvSpPr>
            <p:cNvPr id="62" name="Freeform: Shape 61">
              <a:extLst>
                <a:ext uri="{FF2B5EF4-FFF2-40B4-BE49-F238E27FC236}">
                  <a16:creationId xmlns:a16="http://schemas.microsoft.com/office/drawing/2014/main" id="{E27E52C5-8B1C-4D04-83F5-2B5E86E46F6B}"/>
                </a:ext>
              </a:extLst>
            </p:cNvPr>
            <p:cNvSpPr/>
            <p:nvPr/>
          </p:nvSpPr>
          <p:spPr>
            <a:xfrm>
              <a:off x="9062502" y="4584349"/>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Copy</a:t>
              </a:r>
            </a:p>
          </p:txBody>
        </p:sp>
        <p:sp>
          <p:nvSpPr>
            <p:cNvPr id="63" name="Freeform: Shape 62">
              <a:extLst>
                <a:ext uri="{FF2B5EF4-FFF2-40B4-BE49-F238E27FC236}">
                  <a16:creationId xmlns:a16="http://schemas.microsoft.com/office/drawing/2014/main" id="{B4A76763-AE94-41CB-A810-0347741857C1}"/>
                </a:ext>
              </a:extLst>
            </p:cNvPr>
            <p:cNvSpPr/>
            <p:nvPr/>
          </p:nvSpPr>
          <p:spPr>
            <a:xfrm>
              <a:off x="9561976" y="4584349"/>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Copy</a:t>
              </a:r>
            </a:p>
          </p:txBody>
        </p:sp>
        <p:sp>
          <p:nvSpPr>
            <p:cNvPr id="64" name="Freeform: Shape 63">
              <a:extLst>
                <a:ext uri="{FF2B5EF4-FFF2-40B4-BE49-F238E27FC236}">
                  <a16:creationId xmlns:a16="http://schemas.microsoft.com/office/drawing/2014/main" id="{67555B5B-33A9-4C99-B527-799187285421}"/>
                </a:ext>
              </a:extLst>
            </p:cNvPr>
            <p:cNvSpPr/>
            <p:nvPr/>
          </p:nvSpPr>
          <p:spPr>
            <a:xfrm>
              <a:off x="10056657" y="4584349"/>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Copy</a:t>
              </a:r>
            </a:p>
          </p:txBody>
        </p:sp>
        <p:sp>
          <p:nvSpPr>
            <p:cNvPr id="65" name="Freeform: Shape 64">
              <a:extLst>
                <a:ext uri="{FF2B5EF4-FFF2-40B4-BE49-F238E27FC236}">
                  <a16:creationId xmlns:a16="http://schemas.microsoft.com/office/drawing/2014/main" id="{4F53DCFC-4473-4EC6-A770-ED2818421A5A}"/>
                </a:ext>
              </a:extLst>
            </p:cNvPr>
            <p:cNvSpPr/>
            <p:nvPr/>
          </p:nvSpPr>
          <p:spPr>
            <a:xfrm>
              <a:off x="10551338" y="4584349"/>
              <a:ext cx="457200" cy="640080"/>
            </a:xfrm>
            <a:custGeom>
              <a:avLst/>
              <a:gdLst>
                <a:gd name="connsiteX0" fmla="*/ 1827802 w 1828800"/>
                <a:gd name="connsiteY0" fmla="*/ 0 h 2514600"/>
                <a:gd name="connsiteX1" fmla="*/ 1828800 w 1828800"/>
                <a:gd name="connsiteY1" fmla="*/ 0 h 2514600"/>
                <a:gd name="connsiteX2" fmla="*/ 1828800 w 1828800"/>
                <a:gd name="connsiteY2" fmla="*/ 999 h 2514600"/>
                <a:gd name="connsiteX3" fmla="*/ 0 w 1828800"/>
                <a:gd name="connsiteY3" fmla="*/ 0 h 2514600"/>
                <a:gd name="connsiteX4" fmla="*/ 1310539 w 1828800"/>
                <a:gd name="connsiteY4" fmla="*/ 0 h 2514600"/>
                <a:gd name="connsiteX5" fmla="*/ 1828800 w 1828800"/>
                <a:gd name="connsiteY5" fmla="*/ 518261 h 2514600"/>
                <a:gd name="connsiteX6" fmla="*/ 1828800 w 1828800"/>
                <a:gd name="connsiteY6" fmla="*/ 251460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7802" y="0"/>
                  </a:moveTo>
                  <a:lnTo>
                    <a:pt x="1828800" y="0"/>
                  </a:lnTo>
                  <a:lnTo>
                    <a:pt x="1828800" y="999"/>
                  </a:lnTo>
                  <a:close/>
                  <a:moveTo>
                    <a:pt x="0" y="0"/>
                  </a:moveTo>
                  <a:lnTo>
                    <a:pt x="1310539" y="0"/>
                  </a:lnTo>
                  <a:lnTo>
                    <a:pt x="1828800" y="518261"/>
                  </a:lnTo>
                  <a:lnTo>
                    <a:pt x="1828800" y="2514600"/>
                  </a:lnTo>
                  <a:lnTo>
                    <a:pt x="0" y="2514600"/>
                  </a:ln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P</a:t>
              </a:r>
              <a:r>
                <a:rPr kumimoji="0" lang="en-US" sz="1000" b="0" i="0" u="none" strike="noStrike" kern="1200" cap="none" spc="0" normalizeH="0" baseline="-2500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1</a:t>
              </a:r>
            </a:p>
          </p:txBody>
        </p:sp>
      </p:grpSp>
    </p:spTree>
    <p:extLst>
      <p:ext uri="{BB962C8B-B14F-4D97-AF65-F5344CB8AC3E}">
        <p14:creationId xmlns:p14="http://schemas.microsoft.com/office/powerpoint/2010/main" val="3715244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553998"/>
          </a:xfrm>
        </p:spPr>
        <p:txBody>
          <a:bodyPr/>
          <a:lstStyle/>
          <a:p>
            <a:r>
              <a:rPr lang="en-US">
                <a:solidFill>
                  <a:schemeClr val="tx1"/>
                </a:solidFill>
              </a:rPr>
              <a:t>Survive simultaneous failures with just 2 nodes</a:t>
            </a:r>
          </a:p>
        </p:txBody>
      </p:sp>
      <p:grpSp>
        <p:nvGrpSpPr>
          <p:cNvPr id="16" name="Group 15">
            <a:extLst>
              <a:ext uri="{FF2B5EF4-FFF2-40B4-BE49-F238E27FC236}">
                <a16:creationId xmlns:a16="http://schemas.microsoft.com/office/drawing/2014/main" id="{BFEAD242-B9E4-4380-A258-0885406220CE}"/>
              </a:ext>
            </a:extLst>
          </p:cNvPr>
          <p:cNvGrpSpPr/>
          <p:nvPr/>
        </p:nvGrpSpPr>
        <p:grpSpPr>
          <a:xfrm>
            <a:off x="4122864" y="1778396"/>
            <a:ext cx="3946273" cy="4141039"/>
            <a:chOff x="4122864" y="1778396"/>
            <a:chExt cx="3946273" cy="4141039"/>
          </a:xfrm>
        </p:grpSpPr>
        <p:grpSp>
          <p:nvGrpSpPr>
            <p:cNvPr id="86" name="Group 85">
              <a:extLst>
                <a:ext uri="{FF2B5EF4-FFF2-40B4-BE49-F238E27FC236}">
                  <a16:creationId xmlns:a16="http://schemas.microsoft.com/office/drawing/2014/main" id="{D69CB3B2-58A9-4563-8E0C-E4B30E274C78}"/>
                </a:ext>
              </a:extLst>
            </p:cNvPr>
            <p:cNvGrpSpPr/>
            <p:nvPr/>
          </p:nvGrpSpPr>
          <p:grpSpPr>
            <a:xfrm>
              <a:off x="5051571" y="5462235"/>
              <a:ext cx="2088859" cy="457200"/>
              <a:chOff x="7733543" y="5789712"/>
              <a:chExt cx="2088859" cy="457200"/>
            </a:xfrm>
          </p:grpSpPr>
          <p:sp>
            <p:nvSpPr>
              <p:cNvPr id="87" name="Rectangle 86">
                <a:extLst>
                  <a:ext uri="{FF2B5EF4-FFF2-40B4-BE49-F238E27FC236}">
                    <a16:creationId xmlns:a16="http://schemas.microsoft.com/office/drawing/2014/main" id="{F1CB6287-4038-4F70-9B1C-D4D53436925C}"/>
                  </a:ext>
                </a:extLst>
              </p:cNvPr>
              <p:cNvSpPr/>
              <p:nvPr/>
            </p:nvSpPr>
            <p:spPr>
              <a:xfrm>
                <a:off x="8288263" y="5818257"/>
                <a:ext cx="153413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0C0"/>
                    </a:solidFill>
                    <a:effectLst/>
                    <a:uLnTx/>
                    <a:uFillTx/>
                    <a:latin typeface="Segoe UI"/>
                    <a:ea typeface="+mn-ea"/>
                    <a:cs typeface="Segoe UI" panose="020B0502040204020203" pitchFamily="34" charset="0"/>
                  </a:rPr>
                  <a:t>Stays online</a:t>
                </a:r>
              </a:p>
            </p:txBody>
          </p:sp>
          <p:pic>
            <p:nvPicPr>
              <p:cNvPr id="88" name="Picture 87">
                <a:extLst>
                  <a:ext uri="{FF2B5EF4-FFF2-40B4-BE49-F238E27FC236}">
                    <a16:creationId xmlns:a16="http://schemas.microsoft.com/office/drawing/2014/main" id="{80561549-D6DB-42A2-B7B9-791E37DBF5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3543" y="5789712"/>
                <a:ext cx="488831" cy="457200"/>
              </a:xfrm>
              <a:prstGeom prst="rect">
                <a:avLst/>
              </a:prstGeom>
            </p:spPr>
          </p:pic>
        </p:grpSp>
        <p:grpSp>
          <p:nvGrpSpPr>
            <p:cNvPr id="14" name="Group 13">
              <a:extLst>
                <a:ext uri="{FF2B5EF4-FFF2-40B4-BE49-F238E27FC236}">
                  <a16:creationId xmlns:a16="http://schemas.microsoft.com/office/drawing/2014/main" id="{7AAD2CD9-B8BB-4B9B-9141-79E04FEC146E}"/>
                </a:ext>
              </a:extLst>
            </p:cNvPr>
            <p:cNvGrpSpPr/>
            <p:nvPr/>
          </p:nvGrpSpPr>
          <p:grpSpPr>
            <a:xfrm>
              <a:off x="4122864" y="1778396"/>
              <a:ext cx="3946273" cy="3421055"/>
              <a:chOff x="4122864" y="1778396"/>
              <a:chExt cx="3946273" cy="3421055"/>
            </a:xfrm>
          </p:grpSpPr>
          <p:sp>
            <p:nvSpPr>
              <p:cNvPr id="112" name="Rectangle 111">
                <a:extLst>
                  <a:ext uri="{FF2B5EF4-FFF2-40B4-BE49-F238E27FC236}">
                    <a16:creationId xmlns:a16="http://schemas.microsoft.com/office/drawing/2014/main" id="{B9BB680E-660D-45E7-8B5B-778BE2552E97}"/>
                  </a:ext>
                </a:extLst>
              </p:cNvPr>
              <p:cNvSpPr/>
              <p:nvPr/>
            </p:nvSpPr>
            <p:spPr>
              <a:xfrm>
                <a:off x="4122864" y="1778396"/>
                <a:ext cx="3946273" cy="3231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A1A1A">
                        <a:lumMod val="75000"/>
                        <a:lumOff val="25000"/>
                      </a:srgbClr>
                    </a:solidFill>
                    <a:effectLst/>
                    <a:uLnTx/>
                    <a:uFillTx/>
                    <a:latin typeface="Segoe UI"/>
                    <a:ea typeface="+mn-ea"/>
                    <a:cs typeface="Segoe UI" panose="020B0502040204020203" pitchFamily="34" charset="0"/>
                  </a:rPr>
                  <a:t>When 1 server and</a:t>
                </a:r>
                <a:r>
                  <a:rPr kumimoji="0" lang="en-US" sz="1500" b="1" i="0" u="none" strike="noStrike" kern="1200" cap="none" spc="0" normalizeH="0" baseline="0" noProof="0">
                    <a:ln>
                      <a:noFill/>
                    </a:ln>
                    <a:solidFill>
                      <a:srgbClr val="1A1A1A">
                        <a:lumMod val="75000"/>
                        <a:lumOff val="25000"/>
                      </a:srgbClr>
                    </a:solidFill>
                    <a:effectLst/>
                    <a:uLnTx/>
                    <a:uFillTx/>
                    <a:latin typeface="Segoe UI"/>
                    <a:ea typeface="+mn-ea"/>
                    <a:cs typeface="Segoe UI" panose="020B0502040204020203" pitchFamily="34" charset="0"/>
                  </a:rPr>
                  <a:t> </a:t>
                </a:r>
                <a:r>
                  <a:rPr kumimoji="0" lang="en-US" sz="1500" b="0" i="0" u="none" strike="noStrike" kern="1200" cap="none" spc="0" normalizeH="0" baseline="0" noProof="0">
                    <a:ln>
                      <a:noFill/>
                    </a:ln>
                    <a:solidFill>
                      <a:srgbClr val="1A1A1A">
                        <a:lumMod val="75000"/>
                        <a:lumOff val="25000"/>
                      </a:srgbClr>
                    </a:solidFill>
                    <a:effectLst/>
                    <a:uLnTx/>
                    <a:uFillTx/>
                    <a:latin typeface="Segoe UI"/>
                    <a:ea typeface="+mn-ea"/>
                    <a:cs typeface="Segoe UI" panose="020B0502040204020203" pitchFamily="34" charset="0"/>
                  </a:rPr>
                  <a:t>1 </a:t>
                </a:r>
                <a:r>
                  <a:rPr kumimoji="0" lang="en-US" sz="1500" b="1" i="0" u="none" strike="noStrike" kern="1200" cap="none" spc="0" normalizeH="0" baseline="0" noProof="0">
                    <a:ln>
                      <a:noFill/>
                    </a:ln>
                    <a:solidFill>
                      <a:srgbClr val="1A1A1A">
                        <a:lumMod val="75000"/>
                        <a:lumOff val="25000"/>
                      </a:srgbClr>
                    </a:solidFill>
                    <a:effectLst/>
                    <a:uLnTx/>
                    <a:uFillTx/>
                    <a:latin typeface="Segoe UI"/>
                    <a:ea typeface="+mn-ea"/>
                    <a:cs typeface="Segoe UI" panose="020B0502040204020203" pitchFamily="34" charset="0"/>
                  </a:rPr>
                  <a:t>capacity</a:t>
                </a:r>
                <a:r>
                  <a:rPr kumimoji="0" lang="en-US" sz="1500" b="0" i="0" u="none" strike="noStrike" kern="1200" cap="none" spc="0" normalizeH="0" baseline="0" noProof="0">
                    <a:ln>
                      <a:noFill/>
                    </a:ln>
                    <a:solidFill>
                      <a:srgbClr val="1A1A1A">
                        <a:lumMod val="75000"/>
                        <a:lumOff val="25000"/>
                      </a:srgbClr>
                    </a:solidFill>
                    <a:effectLst/>
                    <a:uLnTx/>
                    <a:uFillTx/>
                    <a:latin typeface="Segoe UI"/>
                    <a:ea typeface="+mn-ea"/>
                    <a:cs typeface="Segoe UI" panose="020B0502040204020203" pitchFamily="34" charset="0"/>
                  </a:rPr>
                  <a:t> drive are lost,</a:t>
                </a:r>
              </a:p>
            </p:txBody>
          </p:sp>
          <p:grpSp>
            <p:nvGrpSpPr>
              <p:cNvPr id="2" name="Group 1">
                <a:extLst>
                  <a:ext uri="{FF2B5EF4-FFF2-40B4-BE49-F238E27FC236}">
                    <a16:creationId xmlns:a16="http://schemas.microsoft.com/office/drawing/2014/main" id="{94ED882E-5826-470D-8615-8FCDFE7612AB}"/>
                  </a:ext>
                </a:extLst>
              </p:cNvPr>
              <p:cNvGrpSpPr/>
              <p:nvPr/>
            </p:nvGrpSpPr>
            <p:grpSpPr>
              <a:xfrm>
                <a:off x="4632344" y="2392463"/>
                <a:ext cx="2924715" cy="2806988"/>
                <a:chOff x="8498618" y="2392463"/>
                <a:chExt cx="2924715" cy="2806988"/>
              </a:xfrm>
            </p:grpSpPr>
            <p:sp>
              <p:nvSpPr>
                <p:cNvPr id="114" name="Rectangle 113">
                  <a:extLst>
                    <a:ext uri="{FF2B5EF4-FFF2-40B4-BE49-F238E27FC236}">
                      <a16:creationId xmlns:a16="http://schemas.microsoft.com/office/drawing/2014/main" id="{96179091-5DAC-43A4-A841-0F1650944714}"/>
                    </a:ext>
                  </a:extLst>
                </p:cNvPr>
                <p:cNvSpPr/>
                <p:nvPr/>
              </p:nvSpPr>
              <p:spPr>
                <a:xfrm>
                  <a:off x="8877153" y="4953230"/>
                  <a:ext cx="641521"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A1A1A">
                          <a:lumMod val="85000"/>
                          <a:lumOff val="15000"/>
                        </a:srgbClr>
                      </a:solidFill>
                      <a:effectLst/>
                      <a:uLnTx/>
                      <a:uFillTx/>
                      <a:latin typeface="Segoe UI Semibold"/>
                      <a:ea typeface="+mn-ea"/>
                      <a:cs typeface="Segoe UI" panose="020B0502040204020203" pitchFamily="34" charset="0"/>
                    </a:rPr>
                    <a:t>Server 1</a:t>
                  </a:r>
                </a:p>
              </p:txBody>
            </p:sp>
            <p:sp>
              <p:nvSpPr>
                <p:cNvPr id="115" name="Rectangle 114">
                  <a:extLst>
                    <a:ext uri="{FF2B5EF4-FFF2-40B4-BE49-F238E27FC236}">
                      <a16:creationId xmlns:a16="http://schemas.microsoft.com/office/drawing/2014/main" id="{52CE9C0E-128C-4D92-B639-54ED0EB65913}"/>
                    </a:ext>
                  </a:extLst>
                </p:cNvPr>
                <p:cNvSpPr/>
                <p:nvPr/>
              </p:nvSpPr>
              <p:spPr>
                <a:xfrm>
                  <a:off x="10393658" y="4953230"/>
                  <a:ext cx="660758"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A1A1A">
                          <a:lumMod val="85000"/>
                          <a:lumOff val="15000"/>
                        </a:srgbClr>
                      </a:solidFill>
                      <a:effectLst/>
                      <a:uLnTx/>
                      <a:uFillTx/>
                      <a:latin typeface="Segoe UI Semibold"/>
                      <a:ea typeface="+mn-ea"/>
                      <a:cs typeface="Segoe UI" panose="020B0502040204020203" pitchFamily="34" charset="0"/>
                    </a:rPr>
                    <a:t>Server 2</a:t>
                  </a:r>
                </a:p>
              </p:txBody>
            </p:sp>
            <p:sp>
              <p:nvSpPr>
                <p:cNvPr id="116" name="Rectangle 115">
                  <a:extLst>
                    <a:ext uri="{FF2B5EF4-FFF2-40B4-BE49-F238E27FC236}">
                      <a16:creationId xmlns:a16="http://schemas.microsoft.com/office/drawing/2014/main" id="{3AAA819D-28B3-4CAC-8C80-41B5AA015627}"/>
                    </a:ext>
                  </a:extLst>
                </p:cNvPr>
                <p:cNvSpPr/>
                <p:nvPr/>
              </p:nvSpPr>
              <p:spPr>
                <a:xfrm>
                  <a:off x="8498618" y="2393459"/>
                  <a:ext cx="1398591" cy="24681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7" name="Rectangle 116">
                  <a:extLst>
                    <a:ext uri="{FF2B5EF4-FFF2-40B4-BE49-F238E27FC236}">
                      <a16:creationId xmlns:a16="http://schemas.microsoft.com/office/drawing/2014/main" id="{A48543D6-29C4-4333-9153-9790597A632E}"/>
                    </a:ext>
                  </a:extLst>
                </p:cNvPr>
                <p:cNvSpPr/>
                <p:nvPr/>
              </p:nvSpPr>
              <p:spPr>
                <a:xfrm>
                  <a:off x="10024742" y="2392463"/>
                  <a:ext cx="1398591" cy="24681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18" name="Group 117">
                  <a:extLst>
                    <a:ext uri="{FF2B5EF4-FFF2-40B4-BE49-F238E27FC236}">
                      <a16:creationId xmlns:a16="http://schemas.microsoft.com/office/drawing/2014/main" id="{DFCD2AC4-F8F2-4FD9-BEFF-0241D1DBD29B}"/>
                    </a:ext>
                  </a:extLst>
                </p:cNvPr>
                <p:cNvGrpSpPr/>
                <p:nvPr/>
              </p:nvGrpSpPr>
              <p:grpSpPr>
                <a:xfrm>
                  <a:off x="10178150" y="2542307"/>
                  <a:ext cx="1081508" cy="2168413"/>
                  <a:chOff x="3534727" y="126293"/>
                  <a:chExt cx="1202055" cy="2410108"/>
                </a:xfrm>
              </p:grpSpPr>
              <p:sp>
                <p:nvSpPr>
                  <p:cNvPr id="127" name="Rectangle 126">
                    <a:extLst>
                      <a:ext uri="{FF2B5EF4-FFF2-40B4-BE49-F238E27FC236}">
                        <a16:creationId xmlns:a16="http://schemas.microsoft.com/office/drawing/2014/main" id="{10768B54-CF44-4750-9840-1AB60F17302F}"/>
                      </a:ext>
                    </a:extLst>
                  </p:cNvPr>
                  <p:cNvSpPr/>
                  <p:nvPr/>
                </p:nvSpPr>
                <p:spPr>
                  <a:xfrm>
                    <a:off x="3534727" y="965587"/>
                    <a:ext cx="548640" cy="731520"/>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sp>
                <p:nvSpPr>
                  <p:cNvPr id="128" name="Rectangle 127">
                    <a:extLst>
                      <a:ext uri="{FF2B5EF4-FFF2-40B4-BE49-F238E27FC236}">
                        <a16:creationId xmlns:a16="http://schemas.microsoft.com/office/drawing/2014/main" id="{4C7D8260-1714-41D7-A18F-0AC86B7816CB}"/>
                      </a:ext>
                    </a:extLst>
                  </p:cNvPr>
                  <p:cNvSpPr/>
                  <p:nvPr/>
                </p:nvSpPr>
                <p:spPr>
                  <a:xfrm>
                    <a:off x="4188142" y="965587"/>
                    <a:ext cx="548640" cy="731520"/>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sp>
                <p:nvSpPr>
                  <p:cNvPr id="129" name="Rectangle 128">
                    <a:extLst>
                      <a:ext uri="{FF2B5EF4-FFF2-40B4-BE49-F238E27FC236}">
                        <a16:creationId xmlns:a16="http://schemas.microsoft.com/office/drawing/2014/main" id="{0E14C8FE-5571-4B6E-AECF-7099BD4A3268}"/>
                      </a:ext>
                    </a:extLst>
                  </p:cNvPr>
                  <p:cNvSpPr/>
                  <p:nvPr/>
                </p:nvSpPr>
                <p:spPr>
                  <a:xfrm>
                    <a:off x="3534727" y="1804881"/>
                    <a:ext cx="548640" cy="731520"/>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sp>
                <p:nvSpPr>
                  <p:cNvPr id="130" name="Rectangle 129">
                    <a:extLst>
                      <a:ext uri="{FF2B5EF4-FFF2-40B4-BE49-F238E27FC236}">
                        <a16:creationId xmlns:a16="http://schemas.microsoft.com/office/drawing/2014/main" id="{7483B9B9-6321-489D-91A1-9F350644CD87}"/>
                      </a:ext>
                    </a:extLst>
                  </p:cNvPr>
                  <p:cNvSpPr/>
                  <p:nvPr/>
                </p:nvSpPr>
                <p:spPr>
                  <a:xfrm>
                    <a:off x="4188142" y="1804881"/>
                    <a:ext cx="548640" cy="731520"/>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sp>
                <p:nvSpPr>
                  <p:cNvPr id="131" name="Rectangle 130">
                    <a:extLst>
                      <a:ext uri="{FF2B5EF4-FFF2-40B4-BE49-F238E27FC236}">
                        <a16:creationId xmlns:a16="http://schemas.microsoft.com/office/drawing/2014/main" id="{1ED7D800-C0B4-49BC-A1AF-0B434043D1E1}"/>
                      </a:ext>
                    </a:extLst>
                  </p:cNvPr>
                  <p:cNvSpPr/>
                  <p:nvPr/>
                </p:nvSpPr>
                <p:spPr>
                  <a:xfrm>
                    <a:off x="3534727" y="126293"/>
                    <a:ext cx="548640" cy="731520"/>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Segoe UI" panose="020B0502040204020203" pitchFamily="34" charset="0"/>
                      <a:ea typeface="+mn-ea"/>
                      <a:cs typeface="Segoe UI" panose="020B0502040204020203" pitchFamily="34" charset="0"/>
                    </a:endParaRPr>
                  </a:p>
                </p:txBody>
              </p:sp>
              <p:sp>
                <p:nvSpPr>
                  <p:cNvPr id="132" name="Rectangle 131">
                    <a:extLst>
                      <a:ext uri="{FF2B5EF4-FFF2-40B4-BE49-F238E27FC236}">
                        <a16:creationId xmlns:a16="http://schemas.microsoft.com/office/drawing/2014/main" id="{7B947EA8-4F10-44F9-8B0F-F1160EC6A5CE}"/>
                      </a:ext>
                    </a:extLst>
                  </p:cNvPr>
                  <p:cNvSpPr/>
                  <p:nvPr/>
                </p:nvSpPr>
                <p:spPr>
                  <a:xfrm>
                    <a:off x="4188142" y="126293"/>
                    <a:ext cx="548640" cy="731520"/>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Segoe UI" panose="020B0502040204020203" pitchFamily="34" charset="0"/>
                      <a:ea typeface="+mn-ea"/>
                      <a:cs typeface="Segoe UI" panose="020B0502040204020203" pitchFamily="34" charset="0"/>
                    </a:endParaRPr>
                  </a:p>
                </p:txBody>
              </p:sp>
            </p:grpSp>
            <p:sp>
              <p:nvSpPr>
                <p:cNvPr id="121" name="Rectangle 120">
                  <a:extLst>
                    <a:ext uri="{FF2B5EF4-FFF2-40B4-BE49-F238E27FC236}">
                      <a16:creationId xmlns:a16="http://schemas.microsoft.com/office/drawing/2014/main" id="{570C5BF7-FEAF-449D-BFDB-5D41AF6EFD4D}"/>
                    </a:ext>
                  </a:extLst>
                </p:cNvPr>
                <p:cNvSpPr/>
                <p:nvPr/>
              </p:nvSpPr>
              <p:spPr>
                <a:xfrm>
                  <a:off x="8652026" y="3298429"/>
                  <a:ext cx="493620" cy="65816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sp>
              <p:nvSpPr>
                <p:cNvPr id="123" name="Rectangle 122">
                  <a:extLst>
                    <a:ext uri="{FF2B5EF4-FFF2-40B4-BE49-F238E27FC236}">
                      <a16:creationId xmlns:a16="http://schemas.microsoft.com/office/drawing/2014/main" id="{4DACB31B-196B-4101-8B53-DCFC23D4886D}"/>
                    </a:ext>
                  </a:extLst>
                </p:cNvPr>
                <p:cNvSpPr/>
                <p:nvPr/>
              </p:nvSpPr>
              <p:spPr>
                <a:xfrm>
                  <a:off x="9239914" y="4053556"/>
                  <a:ext cx="493620" cy="65816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sp>
              <p:nvSpPr>
                <p:cNvPr id="124" name="Rectangle 123">
                  <a:extLst>
                    <a:ext uri="{FF2B5EF4-FFF2-40B4-BE49-F238E27FC236}">
                      <a16:creationId xmlns:a16="http://schemas.microsoft.com/office/drawing/2014/main" id="{6A24708A-C3AD-4F0C-85C6-D6C17808DDDC}"/>
                    </a:ext>
                  </a:extLst>
                </p:cNvPr>
                <p:cNvSpPr/>
                <p:nvPr/>
              </p:nvSpPr>
              <p:spPr>
                <a:xfrm>
                  <a:off x="8652026" y="4052560"/>
                  <a:ext cx="493620" cy="65816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pic>
              <p:nvPicPr>
                <p:cNvPr id="125" name="Picture 124">
                  <a:extLst>
                    <a:ext uri="{FF2B5EF4-FFF2-40B4-BE49-F238E27FC236}">
                      <a16:creationId xmlns:a16="http://schemas.microsoft.com/office/drawing/2014/main" id="{F678C320-4208-4601-9B20-E72B543416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569484" y="2624852"/>
                  <a:ext cx="658709" cy="493620"/>
                </a:xfrm>
                <a:prstGeom prst="rect">
                  <a:avLst/>
                </a:prstGeom>
              </p:spPr>
            </p:pic>
            <p:pic>
              <p:nvPicPr>
                <p:cNvPr id="126" name="Picture 125">
                  <a:extLst>
                    <a:ext uri="{FF2B5EF4-FFF2-40B4-BE49-F238E27FC236}">
                      <a16:creationId xmlns:a16="http://schemas.microsoft.com/office/drawing/2014/main" id="{0949053E-123F-475E-B505-BB47D6038F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9157369" y="2624852"/>
                  <a:ext cx="658709" cy="493620"/>
                </a:xfrm>
                <a:prstGeom prst="rect">
                  <a:avLst/>
                </a:prstGeom>
              </p:spPr>
            </p:pic>
            <p:pic>
              <p:nvPicPr>
                <p:cNvPr id="120" name="Picture 119">
                  <a:extLst>
                    <a:ext uri="{FF2B5EF4-FFF2-40B4-BE49-F238E27FC236}">
                      <a16:creationId xmlns:a16="http://schemas.microsoft.com/office/drawing/2014/main" id="{055C14DB-66D6-4CCB-8B21-D6552C60D65A}"/>
                    </a:ext>
                  </a:extLst>
                </p:cNvPr>
                <p:cNvPicPr>
                  <a:picLocks noChangeAspect="1"/>
                </p:cNvPicPr>
                <p:nvPr/>
              </p:nvPicPr>
              <p:blipFill rotWithShape="1">
                <a:blip r:embed="rId6"/>
                <a:srcRect l="23103" t="1866" r="23104" b="15874"/>
                <a:stretch/>
              </p:blipFill>
              <p:spPr>
                <a:xfrm>
                  <a:off x="10024742" y="2392463"/>
                  <a:ext cx="1398591" cy="2468101"/>
                </a:xfrm>
                <a:prstGeom prst="rect">
                  <a:avLst/>
                </a:prstGeom>
              </p:spPr>
            </p:pic>
            <p:grpSp>
              <p:nvGrpSpPr>
                <p:cNvPr id="146" name="Group 145">
                  <a:extLst>
                    <a:ext uri="{FF2B5EF4-FFF2-40B4-BE49-F238E27FC236}">
                      <a16:creationId xmlns:a16="http://schemas.microsoft.com/office/drawing/2014/main" id="{445A07CB-C1DB-41F9-94BA-95558A4387F1}"/>
                    </a:ext>
                  </a:extLst>
                </p:cNvPr>
                <p:cNvGrpSpPr/>
                <p:nvPr/>
              </p:nvGrpSpPr>
              <p:grpSpPr>
                <a:xfrm>
                  <a:off x="9239914" y="3298429"/>
                  <a:ext cx="493776" cy="658160"/>
                  <a:chOff x="1513783" y="3297433"/>
                  <a:chExt cx="493776" cy="658160"/>
                </a:xfrm>
              </p:grpSpPr>
              <p:sp>
                <p:nvSpPr>
                  <p:cNvPr id="147" name="Rectangle 146">
                    <a:extLst>
                      <a:ext uri="{FF2B5EF4-FFF2-40B4-BE49-F238E27FC236}">
                        <a16:creationId xmlns:a16="http://schemas.microsoft.com/office/drawing/2014/main" id="{7CDA2847-5F03-4B1A-8AB5-C42CBF45942A}"/>
                      </a:ext>
                    </a:extLst>
                  </p:cNvPr>
                  <p:cNvSpPr/>
                  <p:nvPr/>
                </p:nvSpPr>
                <p:spPr>
                  <a:xfrm>
                    <a:off x="1513861" y="3297433"/>
                    <a:ext cx="493620" cy="6581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pic>
                <p:nvPicPr>
                  <p:cNvPr id="148" name="Picture 147">
                    <a:extLst>
                      <a:ext uri="{FF2B5EF4-FFF2-40B4-BE49-F238E27FC236}">
                        <a16:creationId xmlns:a16="http://schemas.microsoft.com/office/drawing/2014/main" id="{76F82FC9-8E6E-44CA-85EE-BBEDDE5EE925}"/>
                      </a:ext>
                    </a:extLst>
                  </p:cNvPr>
                  <p:cNvPicPr>
                    <a:picLocks noChangeAspect="1"/>
                  </p:cNvPicPr>
                  <p:nvPr/>
                </p:nvPicPr>
                <p:blipFill rotWithShape="1">
                  <a:blip r:embed="rId6"/>
                  <a:srcRect l="23103" t="11482" r="23104" b="26386"/>
                  <a:stretch/>
                </p:blipFill>
                <p:spPr>
                  <a:xfrm>
                    <a:off x="1513783" y="3297433"/>
                    <a:ext cx="493776" cy="658160"/>
                  </a:xfrm>
                  <a:prstGeom prst="rect">
                    <a:avLst/>
                  </a:prstGeom>
                </p:spPr>
              </p:pic>
            </p:grpSp>
          </p:grpSp>
        </p:grpSp>
      </p:grpSp>
      <p:grpSp>
        <p:nvGrpSpPr>
          <p:cNvPr id="10" name="Group 9">
            <a:extLst>
              <a:ext uri="{FF2B5EF4-FFF2-40B4-BE49-F238E27FC236}">
                <a16:creationId xmlns:a16="http://schemas.microsoft.com/office/drawing/2014/main" id="{8621A7DF-A371-42FD-B42B-B4D21D2A1563}"/>
              </a:ext>
            </a:extLst>
          </p:cNvPr>
          <p:cNvGrpSpPr/>
          <p:nvPr/>
        </p:nvGrpSpPr>
        <p:grpSpPr>
          <a:xfrm>
            <a:off x="408060" y="1778396"/>
            <a:ext cx="3309817" cy="4141039"/>
            <a:chOff x="408060" y="1778396"/>
            <a:chExt cx="3309817" cy="4141039"/>
          </a:xfrm>
        </p:grpSpPr>
        <p:sp>
          <p:nvSpPr>
            <p:cNvPr id="135" name="Rectangle 134">
              <a:extLst>
                <a:ext uri="{FF2B5EF4-FFF2-40B4-BE49-F238E27FC236}">
                  <a16:creationId xmlns:a16="http://schemas.microsoft.com/office/drawing/2014/main" id="{31396333-60FE-4FD2-99BD-08C35FA9AB08}"/>
                </a:ext>
              </a:extLst>
            </p:cNvPr>
            <p:cNvSpPr/>
            <p:nvPr/>
          </p:nvSpPr>
          <p:spPr>
            <a:xfrm>
              <a:off x="2117569" y="2392463"/>
              <a:ext cx="1398591" cy="24681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ED6FBDB4-5D33-4691-9722-9AB710148F29}"/>
                </a:ext>
              </a:extLst>
            </p:cNvPr>
            <p:cNvGrpSpPr/>
            <p:nvPr/>
          </p:nvGrpSpPr>
          <p:grpSpPr>
            <a:xfrm>
              <a:off x="953475" y="5462235"/>
              <a:ext cx="2088859" cy="457200"/>
              <a:chOff x="7733543" y="5789712"/>
              <a:chExt cx="2088859" cy="457200"/>
            </a:xfrm>
          </p:grpSpPr>
          <p:sp>
            <p:nvSpPr>
              <p:cNvPr id="70" name="Rectangle 69">
                <a:extLst>
                  <a:ext uri="{FF2B5EF4-FFF2-40B4-BE49-F238E27FC236}">
                    <a16:creationId xmlns:a16="http://schemas.microsoft.com/office/drawing/2014/main" id="{EDE4C32E-A108-49D2-B12E-A1130C901089}"/>
                  </a:ext>
                </a:extLst>
              </p:cNvPr>
              <p:cNvSpPr/>
              <p:nvPr/>
            </p:nvSpPr>
            <p:spPr>
              <a:xfrm>
                <a:off x="8288263" y="5818257"/>
                <a:ext cx="153413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0C0"/>
                    </a:solidFill>
                    <a:effectLst/>
                    <a:uLnTx/>
                    <a:uFillTx/>
                    <a:latin typeface="Segoe UI"/>
                    <a:ea typeface="+mn-ea"/>
                    <a:cs typeface="Segoe UI" panose="020B0502040204020203" pitchFamily="34" charset="0"/>
                  </a:rPr>
                  <a:t>Stays online</a:t>
                </a:r>
              </a:p>
            </p:txBody>
          </p:sp>
          <p:pic>
            <p:nvPicPr>
              <p:cNvPr id="5" name="Picture 4">
                <a:extLst>
                  <a:ext uri="{FF2B5EF4-FFF2-40B4-BE49-F238E27FC236}">
                    <a16:creationId xmlns:a16="http://schemas.microsoft.com/office/drawing/2014/main" id="{EB7C6620-8473-4901-9643-5B5104F848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3543" y="5789712"/>
                <a:ext cx="488831" cy="457200"/>
              </a:xfrm>
              <a:prstGeom prst="rect">
                <a:avLst/>
              </a:prstGeom>
            </p:spPr>
          </p:pic>
        </p:grpSp>
        <p:sp>
          <p:nvSpPr>
            <p:cNvPr id="79" name="Rectangle 78">
              <a:extLst>
                <a:ext uri="{FF2B5EF4-FFF2-40B4-BE49-F238E27FC236}">
                  <a16:creationId xmlns:a16="http://schemas.microsoft.com/office/drawing/2014/main" id="{A0928672-FDA8-40C3-B466-5D84F6425F40}"/>
                </a:ext>
              </a:extLst>
            </p:cNvPr>
            <p:cNvSpPr/>
            <p:nvPr/>
          </p:nvSpPr>
          <p:spPr>
            <a:xfrm>
              <a:off x="408060" y="1778396"/>
              <a:ext cx="3309817" cy="3231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A1A1A">
                      <a:lumMod val="75000"/>
                      <a:lumOff val="25000"/>
                    </a:srgbClr>
                  </a:solidFill>
                  <a:effectLst/>
                  <a:uLnTx/>
                  <a:uFillTx/>
                  <a:latin typeface="Segoe UI"/>
                  <a:ea typeface="+mn-ea"/>
                  <a:cs typeface="Segoe UI" panose="020B0502040204020203" pitchFamily="34" charset="0"/>
                </a:rPr>
                <a:t>When any </a:t>
              </a:r>
              <a:r>
                <a:rPr kumimoji="0" lang="en-US" sz="1500" b="1" i="0" u="none" strike="noStrike" kern="1200" cap="none" spc="0" normalizeH="0" baseline="0" noProof="0">
                  <a:ln>
                    <a:noFill/>
                  </a:ln>
                  <a:solidFill>
                    <a:srgbClr val="1A1A1A">
                      <a:lumMod val="75000"/>
                      <a:lumOff val="25000"/>
                    </a:srgbClr>
                  </a:solidFill>
                  <a:effectLst/>
                  <a:uLnTx/>
                  <a:uFillTx/>
                  <a:latin typeface="Segoe UI"/>
                  <a:ea typeface="+mn-ea"/>
                  <a:cs typeface="Segoe UI" panose="020B0502040204020203" pitchFamily="34" charset="0"/>
                </a:rPr>
                <a:t>2</a:t>
              </a:r>
              <a:r>
                <a:rPr kumimoji="0" lang="en-US" sz="1500" b="0" i="0" u="none" strike="noStrike" kern="1200" cap="none" spc="0" normalizeH="0" baseline="0" noProof="0">
                  <a:ln>
                    <a:noFill/>
                  </a:ln>
                  <a:solidFill>
                    <a:srgbClr val="1A1A1A">
                      <a:lumMod val="75000"/>
                      <a:lumOff val="25000"/>
                    </a:srgbClr>
                  </a:solidFill>
                  <a:effectLst/>
                  <a:uLnTx/>
                  <a:uFillTx/>
                  <a:latin typeface="Segoe UI"/>
                  <a:ea typeface="+mn-ea"/>
                  <a:cs typeface="Segoe UI" panose="020B0502040204020203" pitchFamily="34" charset="0"/>
                </a:rPr>
                <a:t> </a:t>
              </a:r>
              <a:r>
                <a:rPr kumimoji="0" lang="en-US" sz="1500" b="1" i="0" u="none" strike="noStrike" kern="1200" cap="none" spc="0" normalizeH="0" baseline="0" noProof="0">
                  <a:ln>
                    <a:noFill/>
                  </a:ln>
                  <a:solidFill>
                    <a:srgbClr val="1A1A1A">
                      <a:lumMod val="75000"/>
                      <a:lumOff val="25000"/>
                    </a:srgbClr>
                  </a:solidFill>
                  <a:effectLst/>
                  <a:uLnTx/>
                  <a:uFillTx/>
                  <a:latin typeface="Segoe UI"/>
                  <a:ea typeface="+mn-ea"/>
                  <a:cs typeface="Segoe UI" panose="020B0502040204020203" pitchFamily="34" charset="0"/>
                </a:rPr>
                <a:t>capacity drives</a:t>
              </a:r>
              <a:r>
                <a:rPr kumimoji="0" lang="en-US" sz="1500" b="0" i="0" u="none" strike="noStrike" kern="1200" cap="none" spc="0" normalizeH="0" baseline="0" noProof="0">
                  <a:ln>
                    <a:noFill/>
                  </a:ln>
                  <a:solidFill>
                    <a:srgbClr val="1A1A1A">
                      <a:lumMod val="75000"/>
                      <a:lumOff val="25000"/>
                    </a:srgbClr>
                  </a:solidFill>
                  <a:effectLst/>
                  <a:uLnTx/>
                  <a:uFillTx/>
                  <a:latin typeface="Segoe UI"/>
                  <a:ea typeface="+mn-ea"/>
                  <a:cs typeface="Segoe UI" panose="020B0502040204020203" pitchFamily="34" charset="0"/>
                </a:rPr>
                <a:t> are lost,</a:t>
              </a:r>
            </a:p>
          </p:txBody>
        </p:sp>
        <p:sp>
          <p:nvSpPr>
            <p:cNvPr id="23" name="Rectangle 22">
              <a:extLst>
                <a:ext uri="{FF2B5EF4-FFF2-40B4-BE49-F238E27FC236}">
                  <a16:creationId xmlns:a16="http://schemas.microsoft.com/office/drawing/2014/main" id="{B0498972-198A-4006-949B-75CBAC32B42E}"/>
                </a:ext>
              </a:extLst>
            </p:cNvPr>
            <p:cNvSpPr/>
            <p:nvPr/>
          </p:nvSpPr>
          <p:spPr>
            <a:xfrm>
              <a:off x="977849" y="4953230"/>
              <a:ext cx="641521"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A1A1A">
                      <a:lumMod val="85000"/>
                      <a:lumOff val="15000"/>
                    </a:srgbClr>
                  </a:solidFill>
                  <a:effectLst/>
                  <a:uLnTx/>
                  <a:uFillTx/>
                  <a:latin typeface="Segoe UI Semibold"/>
                  <a:ea typeface="+mn-ea"/>
                  <a:cs typeface="Segoe UI" panose="020B0502040204020203" pitchFamily="34" charset="0"/>
                </a:rPr>
                <a:t>Server 1</a:t>
              </a:r>
            </a:p>
          </p:txBody>
        </p:sp>
        <p:sp>
          <p:nvSpPr>
            <p:cNvPr id="33" name="Rectangle 32">
              <a:extLst>
                <a:ext uri="{FF2B5EF4-FFF2-40B4-BE49-F238E27FC236}">
                  <a16:creationId xmlns:a16="http://schemas.microsoft.com/office/drawing/2014/main" id="{6F87B5E0-9833-4DB1-B229-B2C9C4EB63BB}"/>
                </a:ext>
              </a:extLst>
            </p:cNvPr>
            <p:cNvSpPr/>
            <p:nvPr/>
          </p:nvSpPr>
          <p:spPr>
            <a:xfrm>
              <a:off x="2494354" y="4953230"/>
              <a:ext cx="660758"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A1A1A">
                      <a:lumMod val="85000"/>
                      <a:lumOff val="15000"/>
                    </a:srgbClr>
                  </a:solidFill>
                  <a:effectLst/>
                  <a:uLnTx/>
                  <a:uFillTx/>
                  <a:latin typeface="Segoe UI Semibold"/>
                  <a:ea typeface="+mn-ea"/>
                  <a:cs typeface="Segoe UI" panose="020B0502040204020203" pitchFamily="34" charset="0"/>
                </a:rPr>
                <a:t>Server 2</a:t>
              </a:r>
            </a:p>
          </p:txBody>
        </p:sp>
        <p:sp>
          <p:nvSpPr>
            <p:cNvPr id="22" name="Rectangle 21">
              <a:extLst>
                <a:ext uri="{FF2B5EF4-FFF2-40B4-BE49-F238E27FC236}">
                  <a16:creationId xmlns:a16="http://schemas.microsoft.com/office/drawing/2014/main" id="{F4953F19-AB08-4EFE-9280-DD44296070EE}"/>
                </a:ext>
              </a:extLst>
            </p:cNvPr>
            <p:cNvSpPr/>
            <p:nvPr/>
          </p:nvSpPr>
          <p:spPr>
            <a:xfrm>
              <a:off x="599314" y="2393459"/>
              <a:ext cx="1398591" cy="24681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4" name="Group 3">
              <a:extLst>
                <a:ext uri="{FF2B5EF4-FFF2-40B4-BE49-F238E27FC236}">
                  <a16:creationId xmlns:a16="http://schemas.microsoft.com/office/drawing/2014/main" id="{150A1207-1028-4F1C-80D8-F48AE94A5906}"/>
                </a:ext>
              </a:extLst>
            </p:cNvPr>
            <p:cNvGrpSpPr/>
            <p:nvPr/>
          </p:nvGrpSpPr>
          <p:grpSpPr>
            <a:xfrm>
              <a:off x="752722" y="2542307"/>
              <a:ext cx="1081663" cy="2169409"/>
              <a:chOff x="752722" y="2542307"/>
              <a:chExt cx="1081663" cy="2169409"/>
            </a:xfrm>
          </p:grpSpPr>
          <p:sp>
            <p:nvSpPr>
              <p:cNvPr id="53" name="Rectangle 52">
                <a:extLst>
                  <a:ext uri="{FF2B5EF4-FFF2-40B4-BE49-F238E27FC236}">
                    <a16:creationId xmlns:a16="http://schemas.microsoft.com/office/drawing/2014/main" id="{C9D3A57F-D301-49C6-A090-F3451C6D9DA5}"/>
                  </a:ext>
                </a:extLst>
              </p:cNvPr>
              <p:cNvSpPr/>
              <p:nvPr/>
            </p:nvSpPr>
            <p:spPr>
              <a:xfrm>
                <a:off x="752722" y="3298429"/>
                <a:ext cx="493620" cy="65816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sp>
            <p:nvSpPr>
              <p:cNvPr id="56" name="Rectangle 55">
                <a:extLst>
                  <a:ext uri="{FF2B5EF4-FFF2-40B4-BE49-F238E27FC236}">
                    <a16:creationId xmlns:a16="http://schemas.microsoft.com/office/drawing/2014/main" id="{8DA27B55-3B68-4EE9-8ECD-F6E03C918298}"/>
                  </a:ext>
                </a:extLst>
              </p:cNvPr>
              <p:cNvSpPr/>
              <p:nvPr/>
            </p:nvSpPr>
            <p:spPr>
              <a:xfrm>
                <a:off x="1340610" y="4053556"/>
                <a:ext cx="493620" cy="65816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sp>
            <p:nvSpPr>
              <p:cNvPr id="82" name="Rectangle 81">
                <a:extLst>
                  <a:ext uri="{FF2B5EF4-FFF2-40B4-BE49-F238E27FC236}">
                    <a16:creationId xmlns:a16="http://schemas.microsoft.com/office/drawing/2014/main" id="{7F4B681D-412E-4BEA-8D3D-B9AAC5A5BE28}"/>
                  </a:ext>
                </a:extLst>
              </p:cNvPr>
              <p:cNvSpPr/>
              <p:nvPr/>
            </p:nvSpPr>
            <p:spPr>
              <a:xfrm>
                <a:off x="752722" y="4052560"/>
                <a:ext cx="493620" cy="65816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pic>
            <p:nvPicPr>
              <p:cNvPr id="9" name="Picture 8">
                <a:extLst>
                  <a:ext uri="{FF2B5EF4-FFF2-40B4-BE49-F238E27FC236}">
                    <a16:creationId xmlns:a16="http://schemas.microsoft.com/office/drawing/2014/main" id="{788AF19A-C16C-4ECC-9097-01916FD237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70180" y="2624852"/>
                <a:ext cx="658709" cy="493620"/>
              </a:xfrm>
              <a:prstGeom prst="rect">
                <a:avLst/>
              </a:prstGeom>
            </p:spPr>
          </p:pic>
          <p:pic>
            <p:nvPicPr>
              <p:cNvPr id="84" name="Picture 83">
                <a:extLst>
                  <a:ext uri="{FF2B5EF4-FFF2-40B4-BE49-F238E27FC236}">
                    <a16:creationId xmlns:a16="http://schemas.microsoft.com/office/drawing/2014/main" id="{C0D74750-ECEE-45CF-B004-73EBC69648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258065" y="2624852"/>
                <a:ext cx="658709" cy="493620"/>
              </a:xfrm>
              <a:prstGeom prst="rect">
                <a:avLst/>
              </a:prstGeom>
            </p:spPr>
          </p:pic>
          <p:grpSp>
            <p:nvGrpSpPr>
              <p:cNvPr id="15" name="Group 14">
                <a:extLst>
                  <a:ext uri="{FF2B5EF4-FFF2-40B4-BE49-F238E27FC236}">
                    <a16:creationId xmlns:a16="http://schemas.microsoft.com/office/drawing/2014/main" id="{3551627E-58C9-4A1C-BF09-BECDD5096877}"/>
                  </a:ext>
                </a:extLst>
              </p:cNvPr>
              <p:cNvGrpSpPr/>
              <p:nvPr/>
            </p:nvGrpSpPr>
            <p:grpSpPr>
              <a:xfrm>
                <a:off x="1340609" y="3297433"/>
                <a:ext cx="493776" cy="658160"/>
                <a:chOff x="1513783" y="3297433"/>
                <a:chExt cx="493776" cy="658160"/>
              </a:xfrm>
            </p:grpSpPr>
            <p:sp>
              <p:nvSpPr>
                <p:cNvPr id="41" name="Rectangle 40">
                  <a:extLst>
                    <a:ext uri="{FF2B5EF4-FFF2-40B4-BE49-F238E27FC236}">
                      <a16:creationId xmlns:a16="http://schemas.microsoft.com/office/drawing/2014/main" id="{252EF2EA-A571-46EE-9BEB-93923DCD7C5C}"/>
                    </a:ext>
                  </a:extLst>
                </p:cNvPr>
                <p:cNvSpPr/>
                <p:nvPr/>
              </p:nvSpPr>
              <p:spPr>
                <a:xfrm>
                  <a:off x="1513861" y="3297433"/>
                  <a:ext cx="493620" cy="6581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pic>
              <p:nvPicPr>
                <p:cNvPr id="143" name="Picture 142">
                  <a:extLst>
                    <a:ext uri="{FF2B5EF4-FFF2-40B4-BE49-F238E27FC236}">
                      <a16:creationId xmlns:a16="http://schemas.microsoft.com/office/drawing/2014/main" id="{3077FAF9-9B98-4B7C-913C-1BA94ED25B29}"/>
                    </a:ext>
                  </a:extLst>
                </p:cNvPr>
                <p:cNvPicPr>
                  <a:picLocks noChangeAspect="1"/>
                </p:cNvPicPr>
                <p:nvPr/>
              </p:nvPicPr>
              <p:blipFill rotWithShape="1">
                <a:blip r:embed="rId6"/>
                <a:srcRect l="23103" t="11482" r="23104" b="26386"/>
                <a:stretch/>
              </p:blipFill>
              <p:spPr>
                <a:xfrm>
                  <a:off x="1513783" y="3297433"/>
                  <a:ext cx="493776" cy="658160"/>
                </a:xfrm>
                <a:prstGeom prst="rect">
                  <a:avLst/>
                </a:prstGeom>
              </p:spPr>
            </p:pic>
          </p:grpSp>
        </p:grpSp>
        <p:grpSp>
          <p:nvGrpSpPr>
            <p:cNvPr id="3" name="Group 2">
              <a:extLst>
                <a:ext uri="{FF2B5EF4-FFF2-40B4-BE49-F238E27FC236}">
                  <a16:creationId xmlns:a16="http://schemas.microsoft.com/office/drawing/2014/main" id="{D8D2F362-0279-452B-B5C7-A9A95312F2F2}"/>
                </a:ext>
              </a:extLst>
            </p:cNvPr>
            <p:cNvGrpSpPr/>
            <p:nvPr/>
          </p:nvGrpSpPr>
          <p:grpSpPr>
            <a:xfrm>
              <a:off x="2270977" y="2541311"/>
              <a:ext cx="1081508" cy="2168413"/>
              <a:chOff x="2270977" y="2541311"/>
              <a:chExt cx="1081508" cy="2168413"/>
            </a:xfrm>
          </p:grpSpPr>
          <p:sp>
            <p:nvSpPr>
              <p:cNvPr id="137" name="Rectangle 136">
                <a:extLst>
                  <a:ext uri="{FF2B5EF4-FFF2-40B4-BE49-F238E27FC236}">
                    <a16:creationId xmlns:a16="http://schemas.microsoft.com/office/drawing/2014/main" id="{26554680-676B-4BC6-A094-A3C320FE1BCF}"/>
                  </a:ext>
                </a:extLst>
              </p:cNvPr>
              <p:cNvSpPr/>
              <p:nvPr/>
            </p:nvSpPr>
            <p:spPr>
              <a:xfrm>
                <a:off x="2270977" y="3297433"/>
                <a:ext cx="493620" cy="65816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sp>
            <p:nvSpPr>
              <p:cNvPr id="138" name="Rectangle 137">
                <a:extLst>
                  <a:ext uri="{FF2B5EF4-FFF2-40B4-BE49-F238E27FC236}">
                    <a16:creationId xmlns:a16="http://schemas.microsoft.com/office/drawing/2014/main" id="{2CC9F532-0A15-438A-AC3C-374E6F2287B3}"/>
                  </a:ext>
                </a:extLst>
              </p:cNvPr>
              <p:cNvSpPr/>
              <p:nvPr/>
            </p:nvSpPr>
            <p:spPr>
              <a:xfrm>
                <a:off x="2858865" y="3297433"/>
                <a:ext cx="493620" cy="65816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sp>
            <p:nvSpPr>
              <p:cNvPr id="140" name="Rectangle 139">
                <a:extLst>
                  <a:ext uri="{FF2B5EF4-FFF2-40B4-BE49-F238E27FC236}">
                    <a16:creationId xmlns:a16="http://schemas.microsoft.com/office/drawing/2014/main" id="{552F418A-FB92-4AEC-ABCD-CA503E8CB367}"/>
                  </a:ext>
                </a:extLst>
              </p:cNvPr>
              <p:cNvSpPr/>
              <p:nvPr/>
            </p:nvSpPr>
            <p:spPr>
              <a:xfrm>
                <a:off x="2270977" y="4051564"/>
                <a:ext cx="493620" cy="65816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pic>
            <p:nvPicPr>
              <p:cNvPr id="141" name="Picture 140">
                <a:extLst>
                  <a:ext uri="{FF2B5EF4-FFF2-40B4-BE49-F238E27FC236}">
                    <a16:creationId xmlns:a16="http://schemas.microsoft.com/office/drawing/2014/main" id="{AA145454-995A-47AA-BDBF-F2C3B24EAE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188435" y="2623856"/>
                <a:ext cx="658709" cy="493620"/>
              </a:xfrm>
              <a:prstGeom prst="rect">
                <a:avLst/>
              </a:prstGeom>
            </p:spPr>
          </p:pic>
          <p:pic>
            <p:nvPicPr>
              <p:cNvPr id="142" name="Picture 141">
                <a:extLst>
                  <a:ext uri="{FF2B5EF4-FFF2-40B4-BE49-F238E27FC236}">
                    <a16:creationId xmlns:a16="http://schemas.microsoft.com/office/drawing/2014/main" id="{44266D4C-4DB9-49C2-928A-F8309DDB8F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776320" y="2623856"/>
                <a:ext cx="658709" cy="493620"/>
              </a:xfrm>
              <a:prstGeom prst="rect">
                <a:avLst/>
              </a:prstGeom>
            </p:spPr>
          </p:pic>
          <p:grpSp>
            <p:nvGrpSpPr>
              <p:cNvPr id="157" name="Group 156">
                <a:extLst>
                  <a:ext uri="{FF2B5EF4-FFF2-40B4-BE49-F238E27FC236}">
                    <a16:creationId xmlns:a16="http://schemas.microsoft.com/office/drawing/2014/main" id="{0173F524-2017-4EAC-8351-0B6C0208CE81}"/>
                  </a:ext>
                </a:extLst>
              </p:cNvPr>
              <p:cNvGrpSpPr/>
              <p:nvPr/>
            </p:nvGrpSpPr>
            <p:grpSpPr>
              <a:xfrm>
                <a:off x="2858709" y="4051564"/>
                <a:ext cx="493776" cy="658160"/>
                <a:chOff x="1513783" y="3297433"/>
                <a:chExt cx="493776" cy="658160"/>
              </a:xfrm>
            </p:grpSpPr>
            <p:sp>
              <p:nvSpPr>
                <p:cNvPr id="158" name="Rectangle 157">
                  <a:extLst>
                    <a:ext uri="{FF2B5EF4-FFF2-40B4-BE49-F238E27FC236}">
                      <a16:creationId xmlns:a16="http://schemas.microsoft.com/office/drawing/2014/main" id="{A9061A77-DEFA-4756-B095-77185BA16EFE}"/>
                    </a:ext>
                  </a:extLst>
                </p:cNvPr>
                <p:cNvSpPr/>
                <p:nvPr/>
              </p:nvSpPr>
              <p:spPr>
                <a:xfrm>
                  <a:off x="1513861" y="3297433"/>
                  <a:ext cx="493620" cy="6581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pic>
              <p:nvPicPr>
                <p:cNvPr id="159" name="Picture 158">
                  <a:extLst>
                    <a:ext uri="{FF2B5EF4-FFF2-40B4-BE49-F238E27FC236}">
                      <a16:creationId xmlns:a16="http://schemas.microsoft.com/office/drawing/2014/main" id="{250927A0-4BAE-4C78-A57F-1F622EAD34E2}"/>
                    </a:ext>
                  </a:extLst>
                </p:cNvPr>
                <p:cNvPicPr>
                  <a:picLocks noChangeAspect="1"/>
                </p:cNvPicPr>
                <p:nvPr/>
              </p:nvPicPr>
              <p:blipFill rotWithShape="1">
                <a:blip r:embed="rId6"/>
                <a:srcRect l="23103" t="11482" r="23104" b="26386"/>
                <a:stretch/>
              </p:blipFill>
              <p:spPr>
                <a:xfrm>
                  <a:off x="1513783" y="3297433"/>
                  <a:ext cx="493776" cy="658160"/>
                </a:xfrm>
                <a:prstGeom prst="rect">
                  <a:avLst/>
                </a:prstGeom>
              </p:spPr>
            </p:pic>
          </p:grpSp>
        </p:grpSp>
      </p:grpSp>
      <p:grpSp>
        <p:nvGrpSpPr>
          <p:cNvPr id="12" name="Group 11">
            <a:extLst>
              <a:ext uri="{FF2B5EF4-FFF2-40B4-BE49-F238E27FC236}">
                <a16:creationId xmlns:a16="http://schemas.microsoft.com/office/drawing/2014/main" id="{3879E940-46B2-4601-978D-4D9399460B74}"/>
              </a:ext>
            </a:extLst>
          </p:cNvPr>
          <p:cNvGrpSpPr/>
          <p:nvPr/>
        </p:nvGrpSpPr>
        <p:grpSpPr>
          <a:xfrm>
            <a:off x="8291387" y="1778396"/>
            <a:ext cx="3691653" cy="4141039"/>
            <a:chOff x="8291387" y="1778396"/>
            <a:chExt cx="3691653" cy="4141039"/>
          </a:xfrm>
        </p:grpSpPr>
        <p:grpSp>
          <p:nvGrpSpPr>
            <p:cNvPr id="6" name="Group 5">
              <a:extLst>
                <a:ext uri="{FF2B5EF4-FFF2-40B4-BE49-F238E27FC236}">
                  <a16:creationId xmlns:a16="http://schemas.microsoft.com/office/drawing/2014/main" id="{199931DA-2F39-4CCB-B245-7BA71A11EB83}"/>
                </a:ext>
              </a:extLst>
            </p:cNvPr>
            <p:cNvGrpSpPr/>
            <p:nvPr/>
          </p:nvGrpSpPr>
          <p:grpSpPr>
            <a:xfrm>
              <a:off x="8291387" y="1778396"/>
              <a:ext cx="3691653" cy="3422051"/>
              <a:chOff x="4251476" y="1778396"/>
              <a:chExt cx="3691653" cy="3422051"/>
            </a:xfrm>
          </p:grpSpPr>
          <p:sp>
            <p:nvSpPr>
              <p:cNvPr id="89" name="Rectangle 88">
                <a:extLst>
                  <a:ext uri="{FF2B5EF4-FFF2-40B4-BE49-F238E27FC236}">
                    <a16:creationId xmlns:a16="http://schemas.microsoft.com/office/drawing/2014/main" id="{9A718D00-A5BF-4FC4-97A6-7F77D672A5FB}"/>
                  </a:ext>
                </a:extLst>
              </p:cNvPr>
              <p:cNvSpPr/>
              <p:nvPr/>
            </p:nvSpPr>
            <p:spPr>
              <a:xfrm>
                <a:off x="4251476" y="1778396"/>
                <a:ext cx="3691653" cy="323165"/>
              </a:xfrm>
              <a:prstGeom prst="rect">
                <a:avLst/>
              </a:prstGeom>
            </p:spPr>
            <p:txBody>
              <a:bodyPr wrap="none">
                <a:spAutoFit/>
              </a:bodyPr>
              <a:lstStyle/>
              <a:p>
                <a:pPr lvl="0" algn="ctr">
                  <a:defRPr/>
                </a:pPr>
                <a:r>
                  <a:rPr lang="en-US" sz="1500">
                    <a:solidFill>
                      <a:srgbClr val="1A1A1A">
                        <a:lumMod val="75000"/>
                        <a:lumOff val="25000"/>
                      </a:srgbClr>
                    </a:solidFill>
                    <a:cs typeface="Segoe UI" panose="020B0502040204020203" pitchFamily="34" charset="0"/>
                  </a:rPr>
                  <a:t>When 1 server and</a:t>
                </a:r>
                <a:r>
                  <a:rPr lang="en-US" sz="1500" b="1">
                    <a:solidFill>
                      <a:srgbClr val="1A1A1A">
                        <a:lumMod val="75000"/>
                        <a:lumOff val="25000"/>
                      </a:srgbClr>
                    </a:solidFill>
                    <a:cs typeface="Segoe UI" panose="020B0502040204020203" pitchFamily="34" charset="0"/>
                  </a:rPr>
                  <a:t> </a:t>
                </a:r>
                <a:r>
                  <a:rPr lang="en-US" sz="1500">
                    <a:solidFill>
                      <a:srgbClr val="1A1A1A">
                        <a:lumMod val="75000"/>
                        <a:lumOff val="25000"/>
                      </a:srgbClr>
                    </a:solidFill>
                    <a:cs typeface="Segoe UI" panose="020B0502040204020203" pitchFamily="34" charset="0"/>
                  </a:rPr>
                  <a:t>1 </a:t>
                </a:r>
                <a:r>
                  <a:rPr lang="en-US" sz="1500" b="1">
                    <a:solidFill>
                      <a:srgbClr val="1A1A1A">
                        <a:lumMod val="75000"/>
                        <a:lumOff val="25000"/>
                      </a:srgbClr>
                    </a:solidFill>
                    <a:cs typeface="Segoe UI" panose="020B0502040204020203" pitchFamily="34" charset="0"/>
                  </a:rPr>
                  <a:t>cache</a:t>
                </a:r>
                <a:r>
                  <a:rPr lang="en-US" sz="1500">
                    <a:solidFill>
                      <a:srgbClr val="1A1A1A">
                        <a:lumMod val="75000"/>
                        <a:lumOff val="25000"/>
                      </a:srgbClr>
                    </a:solidFill>
                    <a:cs typeface="Segoe UI" panose="020B0502040204020203" pitchFamily="34" charset="0"/>
                  </a:rPr>
                  <a:t> drive are lost,</a:t>
                </a:r>
              </a:p>
            </p:txBody>
          </p:sp>
          <p:sp>
            <p:nvSpPr>
              <p:cNvPr id="78" name="Rectangle 77">
                <a:extLst>
                  <a:ext uri="{FF2B5EF4-FFF2-40B4-BE49-F238E27FC236}">
                    <a16:creationId xmlns:a16="http://schemas.microsoft.com/office/drawing/2014/main" id="{1D3492E2-CBBA-4555-98D8-623113E172AB}"/>
                  </a:ext>
                </a:extLst>
              </p:cNvPr>
              <p:cNvSpPr/>
              <p:nvPr/>
            </p:nvSpPr>
            <p:spPr>
              <a:xfrm>
                <a:off x="5012178" y="4954226"/>
                <a:ext cx="641521"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A1A1A">
                        <a:lumMod val="85000"/>
                        <a:lumOff val="15000"/>
                      </a:srgbClr>
                    </a:solidFill>
                    <a:effectLst/>
                    <a:uLnTx/>
                    <a:uFillTx/>
                    <a:latin typeface="Segoe UI Semibold"/>
                    <a:ea typeface="+mn-ea"/>
                    <a:cs typeface="Segoe UI" panose="020B0502040204020203" pitchFamily="34" charset="0"/>
                  </a:rPr>
                  <a:t>Server 1</a:t>
                </a:r>
              </a:p>
            </p:txBody>
          </p:sp>
          <p:sp>
            <p:nvSpPr>
              <p:cNvPr id="80" name="Rectangle 79">
                <a:extLst>
                  <a:ext uri="{FF2B5EF4-FFF2-40B4-BE49-F238E27FC236}">
                    <a16:creationId xmlns:a16="http://schemas.microsoft.com/office/drawing/2014/main" id="{B3B6D963-0376-4F07-AAE9-516D757ABEDC}"/>
                  </a:ext>
                </a:extLst>
              </p:cNvPr>
              <p:cNvSpPr/>
              <p:nvPr/>
            </p:nvSpPr>
            <p:spPr>
              <a:xfrm>
                <a:off x="6528683" y="4954226"/>
                <a:ext cx="660758"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A1A1A">
                        <a:lumMod val="85000"/>
                        <a:lumOff val="15000"/>
                      </a:srgbClr>
                    </a:solidFill>
                    <a:effectLst/>
                    <a:uLnTx/>
                    <a:uFillTx/>
                    <a:latin typeface="Segoe UI Semibold"/>
                    <a:ea typeface="+mn-ea"/>
                    <a:cs typeface="Segoe UI" panose="020B0502040204020203" pitchFamily="34" charset="0"/>
                  </a:rPr>
                  <a:t>Server 2</a:t>
                </a:r>
              </a:p>
            </p:txBody>
          </p:sp>
          <p:sp>
            <p:nvSpPr>
              <p:cNvPr id="81" name="Rectangle 80">
                <a:extLst>
                  <a:ext uri="{FF2B5EF4-FFF2-40B4-BE49-F238E27FC236}">
                    <a16:creationId xmlns:a16="http://schemas.microsoft.com/office/drawing/2014/main" id="{AB721294-D142-4A06-B0E6-FD89E2F38190}"/>
                  </a:ext>
                </a:extLst>
              </p:cNvPr>
              <p:cNvSpPr/>
              <p:nvPr/>
            </p:nvSpPr>
            <p:spPr>
              <a:xfrm>
                <a:off x="4633643" y="2394455"/>
                <a:ext cx="1398591" cy="24681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3" name="Rectangle 82">
                <a:extLst>
                  <a:ext uri="{FF2B5EF4-FFF2-40B4-BE49-F238E27FC236}">
                    <a16:creationId xmlns:a16="http://schemas.microsoft.com/office/drawing/2014/main" id="{5C192F8B-AE71-49FC-B259-638A6D3F8781}"/>
                  </a:ext>
                </a:extLst>
              </p:cNvPr>
              <p:cNvSpPr/>
              <p:nvPr/>
            </p:nvSpPr>
            <p:spPr>
              <a:xfrm>
                <a:off x="6159767" y="2393459"/>
                <a:ext cx="1398591" cy="24681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85" name="Group 84">
                <a:extLst>
                  <a:ext uri="{FF2B5EF4-FFF2-40B4-BE49-F238E27FC236}">
                    <a16:creationId xmlns:a16="http://schemas.microsoft.com/office/drawing/2014/main" id="{19AD3136-203D-4E13-824D-5819BDEF9656}"/>
                  </a:ext>
                </a:extLst>
              </p:cNvPr>
              <p:cNvGrpSpPr/>
              <p:nvPr/>
            </p:nvGrpSpPr>
            <p:grpSpPr>
              <a:xfrm>
                <a:off x="6313175" y="2543303"/>
                <a:ext cx="1081508" cy="2168413"/>
                <a:chOff x="3534727" y="126293"/>
                <a:chExt cx="1202055" cy="2410108"/>
              </a:xfrm>
            </p:grpSpPr>
            <p:sp>
              <p:nvSpPr>
                <p:cNvPr id="149" name="Rectangle 148">
                  <a:extLst>
                    <a:ext uri="{FF2B5EF4-FFF2-40B4-BE49-F238E27FC236}">
                      <a16:creationId xmlns:a16="http://schemas.microsoft.com/office/drawing/2014/main" id="{535B1DBC-611B-43DA-88C8-E72F20839A37}"/>
                    </a:ext>
                  </a:extLst>
                </p:cNvPr>
                <p:cNvSpPr/>
                <p:nvPr/>
              </p:nvSpPr>
              <p:spPr>
                <a:xfrm>
                  <a:off x="3534727" y="965587"/>
                  <a:ext cx="548640" cy="731520"/>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sp>
              <p:nvSpPr>
                <p:cNvPr id="151" name="Rectangle 150">
                  <a:extLst>
                    <a:ext uri="{FF2B5EF4-FFF2-40B4-BE49-F238E27FC236}">
                      <a16:creationId xmlns:a16="http://schemas.microsoft.com/office/drawing/2014/main" id="{2BAF472A-158E-4B44-B261-3AB37B16C9DF}"/>
                    </a:ext>
                  </a:extLst>
                </p:cNvPr>
                <p:cNvSpPr/>
                <p:nvPr/>
              </p:nvSpPr>
              <p:spPr>
                <a:xfrm>
                  <a:off x="4188142" y="965587"/>
                  <a:ext cx="548640" cy="731520"/>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sp>
              <p:nvSpPr>
                <p:cNvPr id="152" name="Rectangle 151">
                  <a:extLst>
                    <a:ext uri="{FF2B5EF4-FFF2-40B4-BE49-F238E27FC236}">
                      <a16:creationId xmlns:a16="http://schemas.microsoft.com/office/drawing/2014/main" id="{4050873B-A24A-4FF8-B323-CFB7FE99D21F}"/>
                    </a:ext>
                  </a:extLst>
                </p:cNvPr>
                <p:cNvSpPr/>
                <p:nvPr/>
              </p:nvSpPr>
              <p:spPr>
                <a:xfrm>
                  <a:off x="3534727" y="1804881"/>
                  <a:ext cx="548640" cy="731520"/>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sp>
              <p:nvSpPr>
                <p:cNvPr id="153" name="Rectangle 152">
                  <a:extLst>
                    <a:ext uri="{FF2B5EF4-FFF2-40B4-BE49-F238E27FC236}">
                      <a16:creationId xmlns:a16="http://schemas.microsoft.com/office/drawing/2014/main" id="{02BD5365-7582-45E2-A520-5BC512EC3B11}"/>
                    </a:ext>
                  </a:extLst>
                </p:cNvPr>
                <p:cNvSpPr/>
                <p:nvPr/>
              </p:nvSpPr>
              <p:spPr>
                <a:xfrm>
                  <a:off x="4188142" y="1804881"/>
                  <a:ext cx="548640" cy="731520"/>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sp>
              <p:nvSpPr>
                <p:cNvPr id="154" name="Rectangle 153">
                  <a:extLst>
                    <a:ext uri="{FF2B5EF4-FFF2-40B4-BE49-F238E27FC236}">
                      <a16:creationId xmlns:a16="http://schemas.microsoft.com/office/drawing/2014/main" id="{C889FB70-771A-40D9-BD4D-6732B0D9868F}"/>
                    </a:ext>
                  </a:extLst>
                </p:cNvPr>
                <p:cNvSpPr/>
                <p:nvPr/>
              </p:nvSpPr>
              <p:spPr>
                <a:xfrm>
                  <a:off x="3534727" y="126293"/>
                  <a:ext cx="548640" cy="731520"/>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Segoe UI" panose="020B0502040204020203" pitchFamily="34" charset="0"/>
                    <a:ea typeface="+mn-ea"/>
                    <a:cs typeface="Segoe UI" panose="020B0502040204020203" pitchFamily="34" charset="0"/>
                  </a:endParaRPr>
                </a:p>
              </p:txBody>
            </p:sp>
            <p:sp>
              <p:nvSpPr>
                <p:cNvPr id="155" name="Rectangle 154">
                  <a:extLst>
                    <a:ext uri="{FF2B5EF4-FFF2-40B4-BE49-F238E27FC236}">
                      <a16:creationId xmlns:a16="http://schemas.microsoft.com/office/drawing/2014/main" id="{2CFA1C2A-9FA7-4CE8-86A3-D196812E18A7}"/>
                    </a:ext>
                  </a:extLst>
                </p:cNvPr>
                <p:cNvSpPr/>
                <p:nvPr/>
              </p:nvSpPr>
              <p:spPr>
                <a:xfrm>
                  <a:off x="4188142" y="126293"/>
                  <a:ext cx="548640" cy="731520"/>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Segoe UI" panose="020B0502040204020203" pitchFamily="34" charset="0"/>
                    <a:ea typeface="+mn-ea"/>
                    <a:cs typeface="Segoe UI" panose="020B0502040204020203" pitchFamily="34" charset="0"/>
                  </a:endParaRPr>
                </a:p>
              </p:txBody>
            </p:sp>
          </p:grpSp>
          <p:sp>
            <p:nvSpPr>
              <p:cNvPr id="90" name="Rectangle 89">
                <a:extLst>
                  <a:ext uri="{FF2B5EF4-FFF2-40B4-BE49-F238E27FC236}">
                    <a16:creationId xmlns:a16="http://schemas.microsoft.com/office/drawing/2014/main" id="{9EF41EA6-603D-4D26-BC6D-22D12F3C6B17}"/>
                  </a:ext>
                </a:extLst>
              </p:cNvPr>
              <p:cNvSpPr/>
              <p:nvPr/>
            </p:nvSpPr>
            <p:spPr>
              <a:xfrm>
                <a:off x="4787051" y="3299425"/>
                <a:ext cx="493620" cy="65816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sp>
            <p:nvSpPr>
              <p:cNvPr id="110" name="Rectangle 109">
                <a:extLst>
                  <a:ext uri="{FF2B5EF4-FFF2-40B4-BE49-F238E27FC236}">
                    <a16:creationId xmlns:a16="http://schemas.microsoft.com/office/drawing/2014/main" id="{0DC36CA3-0F8E-4152-8D82-7D197E3D9DE1}"/>
                  </a:ext>
                </a:extLst>
              </p:cNvPr>
              <p:cNvSpPr/>
              <p:nvPr/>
            </p:nvSpPr>
            <p:spPr>
              <a:xfrm>
                <a:off x="5374939" y="4054552"/>
                <a:ext cx="493620" cy="65816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sp>
            <p:nvSpPr>
              <p:cNvPr id="111" name="Rectangle 110">
                <a:extLst>
                  <a:ext uri="{FF2B5EF4-FFF2-40B4-BE49-F238E27FC236}">
                    <a16:creationId xmlns:a16="http://schemas.microsoft.com/office/drawing/2014/main" id="{8F3A493B-C68A-48D9-B7D9-BF99CFDB9129}"/>
                  </a:ext>
                </a:extLst>
              </p:cNvPr>
              <p:cNvSpPr/>
              <p:nvPr/>
            </p:nvSpPr>
            <p:spPr>
              <a:xfrm>
                <a:off x="4787051" y="4053556"/>
                <a:ext cx="493620" cy="65816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pic>
            <p:nvPicPr>
              <p:cNvPr id="113" name="Picture 112">
                <a:extLst>
                  <a:ext uri="{FF2B5EF4-FFF2-40B4-BE49-F238E27FC236}">
                    <a16:creationId xmlns:a16="http://schemas.microsoft.com/office/drawing/2014/main" id="{3BC3AD11-45D7-457C-BFCE-B199909447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704509" y="2625848"/>
                <a:ext cx="658709" cy="493620"/>
              </a:xfrm>
              <a:prstGeom prst="rect">
                <a:avLst/>
              </a:prstGeom>
            </p:spPr>
          </p:pic>
          <p:pic>
            <p:nvPicPr>
              <p:cNvPr id="122" name="Picture 121">
                <a:extLst>
                  <a:ext uri="{FF2B5EF4-FFF2-40B4-BE49-F238E27FC236}">
                    <a16:creationId xmlns:a16="http://schemas.microsoft.com/office/drawing/2014/main" id="{64FD06E6-D671-41B6-861F-A8545F015CA5}"/>
                  </a:ext>
                </a:extLst>
              </p:cNvPr>
              <p:cNvPicPr>
                <a:picLocks noChangeAspect="1"/>
              </p:cNvPicPr>
              <p:nvPr/>
            </p:nvPicPr>
            <p:blipFill rotWithShape="1">
              <a:blip r:embed="rId6"/>
              <a:srcRect l="23103" t="1866" r="23104" b="15874"/>
              <a:stretch/>
            </p:blipFill>
            <p:spPr>
              <a:xfrm>
                <a:off x="6159767" y="2393459"/>
                <a:ext cx="1398591" cy="2468101"/>
              </a:xfrm>
              <a:prstGeom prst="rect">
                <a:avLst/>
              </a:prstGeom>
            </p:spPr>
          </p:pic>
          <p:grpSp>
            <p:nvGrpSpPr>
              <p:cNvPr id="134" name="Group 133">
                <a:extLst>
                  <a:ext uri="{FF2B5EF4-FFF2-40B4-BE49-F238E27FC236}">
                    <a16:creationId xmlns:a16="http://schemas.microsoft.com/office/drawing/2014/main" id="{6FE50934-2B6F-45A7-96F1-A32D16CCF0D8}"/>
                  </a:ext>
                </a:extLst>
              </p:cNvPr>
              <p:cNvGrpSpPr/>
              <p:nvPr/>
            </p:nvGrpSpPr>
            <p:grpSpPr>
              <a:xfrm>
                <a:off x="5374939" y="2543303"/>
                <a:ext cx="493776" cy="658160"/>
                <a:chOff x="1513783" y="3297433"/>
                <a:chExt cx="493776" cy="658160"/>
              </a:xfrm>
            </p:grpSpPr>
            <p:sp>
              <p:nvSpPr>
                <p:cNvPr id="144" name="Rectangle 143">
                  <a:extLst>
                    <a:ext uri="{FF2B5EF4-FFF2-40B4-BE49-F238E27FC236}">
                      <a16:creationId xmlns:a16="http://schemas.microsoft.com/office/drawing/2014/main" id="{57C56F9D-5459-4A54-BA88-F5C504C1B97A}"/>
                    </a:ext>
                  </a:extLst>
                </p:cNvPr>
                <p:cNvSpPr/>
                <p:nvPr/>
              </p:nvSpPr>
              <p:spPr>
                <a:xfrm>
                  <a:off x="1513861" y="3297433"/>
                  <a:ext cx="493620" cy="6581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pic>
              <p:nvPicPr>
                <p:cNvPr id="145" name="Picture 144">
                  <a:extLst>
                    <a:ext uri="{FF2B5EF4-FFF2-40B4-BE49-F238E27FC236}">
                      <a16:creationId xmlns:a16="http://schemas.microsoft.com/office/drawing/2014/main" id="{F36E88B3-05B3-4AD5-9568-775CC98F2BB3}"/>
                    </a:ext>
                  </a:extLst>
                </p:cNvPr>
                <p:cNvPicPr>
                  <a:picLocks noChangeAspect="1"/>
                </p:cNvPicPr>
                <p:nvPr/>
              </p:nvPicPr>
              <p:blipFill rotWithShape="1">
                <a:blip r:embed="rId6"/>
                <a:srcRect l="23103" t="11482" r="23104" b="26386"/>
                <a:stretch/>
              </p:blipFill>
              <p:spPr>
                <a:xfrm>
                  <a:off x="1513783" y="3297433"/>
                  <a:ext cx="493776" cy="658160"/>
                </a:xfrm>
                <a:prstGeom prst="rect">
                  <a:avLst/>
                </a:prstGeom>
              </p:spPr>
            </p:pic>
          </p:grpSp>
          <p:sp>
            <p:nvSpPr>
              <p:cNvPr id="156" name="Rectangle 155">
                <a:extLst>
                  <a:ext uri="{FF2B5EF4-FFF2-40B4-BE49-F238E27FC236}">
                    <a16:creationId xmlns:a16="http://schemas.microsoft.com/office/drawing/2014/main" id="{2179142B-5DCD-41F5-801F-AAAF3223A062}"/>
                  </a:ext>
                </a:extLst>
              </p:cNvPr>
              <p:cNvSpPr/>
              <p:nvPr/>
            </p:nvSpPr>
            <p:spPr>
              <a:xfrm>
                <a:off x="5374939" y="3299425"/>
                <a:ext cx="493620" cy="65816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A1A">
                      <a:lumMod val="75000"/>
                      <a:lumOff val="25000"/>
                    </a:srgbClr>
                  </a:solidFill>
                  <a:effectLst/>
                  <a:uLnTx/>
                  <a:uFillTx/>
                  <a:latin typeface="Segoe UI" panose="020B0502040204020203" pitchFamily="34" charset="0"/>
                  <a:ea typeface="+mn-ea"/>
                  <a:cs typeface="Segoe UI" panose="020B0502040204020203" pitchFamily="34" charset="0"/>
                </a:endParaRPr>
              </a:p>
            </p:txBody>
          </p:sp>
        </p:grpSp>
        <p:grpSp>
          <p:nvGrpSpPr>
            <p:cNvPr id="91" name="Group 90">
              <a:extLst>
                <a:ext uri="{FF2B5EF4-FFF2-40B4-BE49-F238E27FC236}">
                  <a16:creationId xmlns:a16="http://schemas.microsoft.com/office/drawing/2014/main" id="{A043E2FF-B156-4CA2-B58C-16758A669970}"/>
                </a:ext>
              </a:extLst>
            </p:cNvPr>
            <p:cNvGrpSpPr/>
            <p:nvPr/>
          </p:nvGrpSpPr>
          <p:grpSpPr>
            <a:xfrm>
              <a:off x="9092784" y="5462235"/>
              <a:ext cx="2210416" cy="457200"/>
              <a:chOff x="7733543" y="5789712"/>
              <a:chExt cx="2210416" cy="457200"/>
            </a:xfrm>
          </p:grpSpPr>
          <p:sp>
            <p:nvSpPr>
              <p:cNvPr id="92" name="Rectangle 91">
                <a:extLst>
                  <a:ext uri="{FF2B5EF4-FFF2-40B4-BE49-F238E27FC236}">
                    <a16:creationId xmlns:a16="http://schemas.microsoft.com/office/drawing/2014/main" id="{B15FC486-7EE4-4F4E-A4EF-6669FFFA70BF}"/>
                  </a:ext>
                </a:extLst>
              </p:cNvPr>
              <p:cNvSpPr/>
              <p:nvPr/>
            </p:nvSpPr>
            <p:spPr>
              <a:xfrm>
                <a:off x="8302419" y="5818257"/>
                <a:ext cx="164154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0C0"/>
                    </a:solidFill>
                    <a:effectLst/>
                    <a:uLnTx/>
                    <a:uFillTx/>
                    <a:latin typeface="Segoe UI"/>
                    <a:ea typeface="+mn-ea"/>
                    <a:cs typeface="Segoe UI" panose="020B0502040204020203" pitchFamily="34" charset="0"/>
                  </a:rPr>
                  <a:t>Stays online*</a:t>
                </a:r>
              </a:p>
            </p:txBody>
          </p:sp>
          <p:pic>
            <p:nvPicPr>
              <p:cNvPr id="93" name="Picture 92">
                <a:extLst>
                  <a:ext uri="{FF2B5EF4-FFF2-40B4-BE49-F238E27FC236}">
                    <a16:creationId xmlns:a16="http://schemas.microsoft.com/office/drawing/2014/main" id="{57CF607B-4770-47F3-BDB1-9DA4240AAD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3543" y="5789712"/>
                <a:ext cx="488831" cy="457200"/>
              </a:xfrm>
              <a:prstGeom prst="rect">
                <a:avLst/>
              </a:prstGeom>
            </p:spPr>
          </p:pic>
        </p:grpSp>
      </p:grpSp>
      <p:sp>
        <p:nvSpPr>
          <p:cNvPr id="94" name="TextBox 93">
            <a:extLst>
              <a:ext uri="{FF2B5EF4-FFF2-40B4-BE49-F238E27FC236}">
                <a16:creationId xmlns:a16="http://schemas.microsoft.com/office/drawing/2014/main" id="{631915BA-0BA7-4FCD-B347-174BA597972C}"/>
              </a:ext>
            </a:extLst>
          </p:cNvPr>
          <p:cNvSpPr txBox="1"/>
          <p:nvPr/>
        </p:nvSpPr>
        <p:spPr>
          <a:xfrm>
            <a:off x="2337792" y="6334448"/>
            <a:ext cx="7516417"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A1A1A">
                    <a:lumMod val="50000"/>
                    <a:lumOff val="50000"/>
                  </a:srgbClr>
                </a:solidFill>
                <a:effectLst/>
                <a:uLnTx/>
                <a:uFillTx/>
                <a:latin typeface="Segoe UI"/>
                <a:ea typeface="+mn-ea"/>
                <a:cs typeface="+mn-cs"/>
              </a:rPr>
              <a:t>* Upon first failure, the cache will switch to read-only (not read/write) and must drain prior to the second failure</a:t>
            </a:r>
          </a:p>
        </p:txBody>
      </p:sp>
    </p:spTree>
    <p:extLst>
      <p:ext uri="{BB962C8B-B14F-4D97-AF65-F5344CB8AC3E}">
        <p14:creationId xmlns:p14="http://schemas.microsoft.com/office/powerpoint/2010/main" val="3323024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How much usable space do I get?</a:t>
            </a:r>
          </a:p>
        </p:txBody>
      </p:sp>
      <p:grpSp>
        <p:nvGrpSpPr>
          <p:cNvPr id="21" name="Group 20">
            <a:extLst>
              <a:ext uri="{FF2B5EF4-FFF2-40B4-BE49-F238E27FC236}">
                <a16:creationId xmlns:a16="http://schemas.microsoft.com/office/drawing/2014/main" id="{A3C5E337-5DEC-4F0B-A3C5-9948045AAE3C}"/>
              </a:ext>
            </a:extLst>
          </p:cNvPr>
          <p:cNvGrpSpPr/>
          <p:nvPr/>
        </p:nvGrpSpPr>
        <p:grpSpPr>
          <a:xfrm>
            <a:off x="464745" y="2326124"/>
            <a:ext cx="11262510" cy="2205752"/>
            <a:chOff x="464745" y="1223248"/>
            <a:chExt cx="11262510" cy="2205752"/>
          </a:xfrm>
        </p:grpSpPr>
        <p:grpSp>
          <p:nvGrpSpPr>
            <p:cNvPr id="5" name="Group 4">
              <a:extLst>
                <a:ext uri="{FF2B5EF4-FFF2-40B4-BE49-F238E27FC236}">
                  <a16:creationId xmlns:a16="http://schemas.microsoft.com/office/drawing/2014/main" id="{B3594413-8E42-4B17-96DE-B0C41E1974FE}"/>
                </a:ext>
              </a:extLst>
            </p:cNvPr>
            <p:cNvGrpSpPr/>
            <p:nvPr/>
          </p:nvGrpSpPr>
          <p:grpSpPr>
            <a:xfrm>
              <a:off x="8984055" y="1600200"/>
              <a:ext cx="2743200" cy="1828800"/>
              <a:chOff x="8984055" y="1600200"/>
              <a:chExt cx="2743200" cy="1828800"/>
            </a:xfrm>
          </p:grpSpPr>
          <p:sp>
            <p:nvSpPr>
              <p:cNvPr id="2" name="Rectangle 1">
                <a:extLst>
                  <a:ext uri="{FF2B5EF4-FFF2-40B4-BE49-F238E27FC236}">
                    <a16:creationId xmlns:a16="http://schemas.microsoft.com/office/drawing/2014/main" id="{5C04B768-C450-4818-B2B9-E92310657D63}"/>
                  </a:ext>
                </a:extLst>
              </p:cNvPr>
              <p:cNvSpPr/>
              <p:nvPr/>
            </p:nvSpPr>
            <p:spPr bwMode="auto">
              <a:xfrm>
                <a:off x="8984055" y="1600200"/>
                <a:ext cx="2743200" cy="1828800"/>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Box 2">
                <a:extLst>
                  <a:ext uri="{FF2B5EF4-FFF2-40B4-BE49-F238E27FC236}">
                    <a16:creationId xmlns:a16="http://schemas.microsoft.com/office/drawing/2014/main" id="{31C5CA6C-4102-4E1F-91EB-72DCAB2EE4CF}"/>
                  </a:ext>
                </a:extLst>
              </p:cNvPr>
              <p:cNvSpPr txBox="1"/>
              <p:nvPr/>
            </p:nvSpPr>
            <p:spPr>
              <a:xfrm>
                <a:off x="9554988" y="2114491"/>
                <a:ext cx="1601336" cy="80021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~50%</a:t>
                </a:r>
                <a:endParaRPr kumimoji="0" lang="en-US" sz="15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Normal two-way mirror</a:t>
                </a:r>
              </a:p>
            </p:txBody>
          </p:sp>
        </p:grpSp>
        <p:grpSp>
          <p:nvGrpSpPr>
            <p:cNvPr id="4" name="Group 3">
              <a:extLst>
                <a:ext uri="{FF2B5EF4-FFF2-40B4-BE49-F238E27FC236}">
                  <a16:creationId xmlns:a16="http://schemas.microsoft.com/office/drawing/2014/main" id="{C519DA30-146F-406F-9420-5649C800529C}"/>
                </a:ext>
              </a:extLst>
            </p:cNvPr>
            <p:cNvGrpSpPr/>
            <p:nvPr/>
          </p:nvGrpSpPr>
          <p:grpSpPr>
            <a:xfrm>
              <a:off x="3304515" y="1600200"/>
              <a:ext cx="2743200" cy="1828800"/>
              <a:chOff x="3304515" y="1600200"/>
              <a:chExt cx="2743200" cy="1828800"/>
            </a:xfrm>
          </p:grpSpPr>
          <p:sp>
            <p:nvSpPr>
              <p:cNvPr id="7" name="Rectangle 6">
                <a:extLst>
                  <a:ext uri="{FF2B5EF4-FFF2-40B4-BE49-F238E27FC236}">
                    <a16:creationId xmlns:a16="http://schemas.microsoft.com/office/drawing/2014/main" id="{A86F722F-78E7-4C8B-9084-9E3080E80DA3}"/>
                  </a:ext>
                </a:extLst>
              </p:cNvPr>
              <p:cNvSpPr/>
              <p:nvPr/>
            </p:nvSpPr>
            <p:spPr bwMode="auto">
              <a:xfrm>
                <a:off x="3304515" y="1600200"/>
                <a:ext cx="2743200" cy="1828800"/>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TextBox 7">
                <a:extLst>
                  <a:ext uri="{FF2B5EF4-FFF2-40B4-BE49-F238E27FC236}">
                    <a16:creationId xmlns:a16="http://schemas.microsoft.com/office/drawing/2014/main" id="{1E4D32A9-C703-46C8-8091-55AACEF8DBE9}"/>
                  </a:ext>
                </a:extLst>
              </p:cNvPr>
              <p:cNvSpPr txBox="1"/>
              <p:nvPr/>
            </p:nvSpPr>
            <p:spPr>
              <a:xfrm>
                <a:off x="3803889" y="2114491"/>
                <a:ext cx="1744452" cy="80021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~33%</a:t>
                </a:r>
                <a:endParaRPr kumimoji="0" lang="en-US" sz="15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Normal three-way mirror*</a:t>
                </a:r>
              </a:p>
            </p:txBody>
          </p:sp>
        </p:grpSp>
        <p:grpSp>
          <p:nvGrpSpPr>
            <p:cNvPr id="14" name="Group 13">
              <a:extLst>
                <a:ext uri="{FF2B5EF4-FFF2-40B4-BE49-F238E27FC236}">
                  <a16:creationId xmlns:a16="http://schemas.microsoft.com/office/drawing/2014/main" id="{67A4275E-2420-4B11-8E03-E809CD978BC1}"/>
                </a:ext>
              </a:extLst>
            </p:cNvPr>
            <p:cNvGrpSpPr/>
            <p:nvPr/>
          </p:nvGrpSpPr>
          <p:grpSpPr>
            <a:xfrm>
              <a:off x="464745" y="1223248"/>
              <a:ext cx="2743200" cy="2205752"/>
              <a:chOff x="464745" y="1223248"/>
              <a:chExt cx="2743200" cy="2205752"/>
            </a:xfrm>
          </p:grpSpPr>
          <p:grpSp>
            <p:nvGrpSpPr>
              <p:cNvPr id="13" name="Group 12">
                <a:extLst>
                  <a:ext uri="{FF2B5EF4-FFF2-40B4-BE49-F238E27FC236}">
                    <a16:creationId xmlns:a16="http://schemas.microsoft.com/office/drawing/2014/main" id="{FCDDCECE-935F-4881-A8BC-F50FBE4A0370}"/>
                  </a:ext>
                </a:extLst>
              </p:cNvPr>
              <p:cNvGrpSpPr/>
              <p:nvPr/>
            </p:nvGrpSpPr>
            <p:grpSpPr>
              <a:xfrm>
                <a:off x="464745" y="1600200"/>
                <a:ext cx="2743200" cy="1828800"/>
                <a:chOff x="464745" y="1600200"/>
                <a:chExt cx="2743200" cy="1828800"/>
              </a:xfrm>
            </p:grpSpPr>
            <p:sp>
              <p:nvSpPr>
                <p:cNvPr id="9" name="Rectangle 8">
                  <a:extLst>
                    <a:ext uri="{FF2B5EF4-FFF2-40B4-BE49-F238E27FC236}">
                      <a16:creationId xmlns:a16="http://schemas.microsoft.com/office/drawing/2014/main" id="{1FE46038-5613-41BF-93ED-9D8FB373D7E1}"/>
                    </a:ext>
                  </a:extLst>
                </p:cNvPr>
                <p:cNvSpPr/>
                <p:nvPr/>
              </p:nvSpPr>
              <p:spPr bwMode="auto">
                <a:xfrm>
                  <a:off x="464745" y="1600200"/>
                  <a:ext cx="2743200" cy="1828800"/>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TextBox 9">
                  <a:extLst>
                    <a:ext uri="{FF2B5EF4-FFF2-40B4-BE49-F238E27FC236}">
                      <a16:creationId xmlns:a16="http://schemas.microsoft.com/office/drawing/2014/main" id="{B159CDDB-D7D6-4346-8C00-A8E8CD56F915}"/>
                    </a:ext>
                  </a:extLst>
                </p:cNvPr>
                <p:cNvSpPr txBox="1"/>
                <p:nvPr/>
              </p:nvSpPr>
              <p:spPr>
                <a:xfrm>
                  <a:off x="1055945" y="2114491"/>
                  <a:ext cx="1560813" cy="80021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~25%</a:t>
                  </a:r>
                  <a:endParaRPr kumimoji="0" lang="en-US" sz="15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Nested two-way mirror</a:t>
                  </a:r>
                </a:p>
              </p:txBody>
            </p:sp>
          </p:grpSp>
          <p:sp>
            <p:nvSpPr>
              <p:cNvPr id="16" name="TextBox 15">
                <a:extLst>
                  <a:ext uri="{FF2B5EF4-FFF2-40B4-BE49-F238E27FC236}">
                    <a16:creationId xmlns:a16="http://schemas.microsoft.com/office/drawing/2014/main" id="{42DD5BD9-A7B4-4A7E-97E0-DA0CC4A202EB}"/>
                  </a:ext>
                </a:extLst>
              </p:cNvPr>
              <p:cNvSpPr txBox="1"/>
              <p:nvPr/>
            </p:nvSpPr>
            <p:spPr>
              <a:xfrm>
                <a:off x="464745" y="1223248"/>
                <a:ext cx="629981"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Segoe UI"/>
                    <a:ea typeface="+mn-ea"/>
                    <a:cs typeface="+mn-cs"/>
                  </a:rPr>
                  <a:t>New!</a:t>
                </a:r>
                <a:endParaRPr kumimoji="0" lang="en-US" sz="2000" b="0" i="0" u="none" strike="noStrike" kern="1200" cap="none" spc="0" normalizeH="0" baseline="0" noProof="0">
                  <a:ln>
                    <a:noFill/>
                  </a:ln>
                  <a:solidFill>
                    <a:srgbClr val="FFC000"/>
                  </a:solidFill>
                  <a:effectLst/>
                  <a:uLnTx/>
                  <a:uFillTx/>
                  <a:latin typeface="Segoe UI"/>
                  <a:ea typeface="+mn-ea"/>
                  <a:cs typeface="+mn-cs"/>
                </a:endParaRPr>
              </a:p>
            </p:txBody>
          </p:sp>
        </p:grpSp>
        <p:grpSp>
          <p:nvGrpSpPr>
            <p:cNvPr id="15" name="Group 14">
              <a:extLst>
                <a:ext uri="{FF2B5EF4-FFF2-40B4-BE49-F238E27FC236}">
                  <a16:creationId xmlns:a16="http://schemas.microsoft.com/office/drawing/2014/main" id="{AAB73ED4-0D92-4D66-9EB2-A5D645313EB8}"/>
                </a:ext>
              </a:extLst>
            </p:cNvPr>
            <p:cNvGrpSpPr/>
            <p:nvPr/>
          </p:nvGrpSpPr>
          <p:grpSpPr>
            <a:xfrm>
              <a:off x="6144285" y="1228784"/>
              <a:ext cx="2743200" cy="2200216"/>
              <a:chOff x="6144285" y="1228784"/>
              <a:chExt cx="2743200" cy="2200216"/>
            </a:xfrm>
          </p:grpSpPr>
          <p:grpSp>
            <p:nvGrpSpPr>
              <p:cNvPr id="6" name="Group 5">
                <a:extLst>
                  <a:ext uri="{FF2B5EF4-FFF2-40B4-BE49-F238E27FC236}">
                    <a16:creationId xmlns:a16="http://schemas.microsoft.com/office/drawing/2014/main" id="{E53714DD-BD11-489A-A0CB-837B6AA977C8}"/>
                  </a:ext>
                </a:extLst>
              </p:cNvPr>
              <p:cNvGrpSpPr/>
              <p:nvPr/>
            </p:nvGrpSpPr>
            <p:grpSpPr>
              <a:xfrm>
                <a:off x="6144285" y="1600200"/>
                <a:ext cx="2743200" cy="1828800"/>
                <a:chOff x="6144285" y="1600200"/>
                <a:chExt cx="2743200" cy="1828800"/>
              </a:xfrm>
            </p:grpSpPr>
            <p:sp>
              <p:nvSpPr>
                <p:cNvPr id="11" name="Rectangle 10">
                  <a:extLst>
                    <a:ext uri="{FF2B5EF4-FFF2-40B4-BE49-F238E27FC236}">
                      <a16:creationId xmlns:a16="http://schemas.microsoft.com/office/drawing/2014/main" id="{D1BFC71C-8EBF-415E-A421-5497A05EDBE1}"/>
                    </a:ext>
                  </a:extLst>
                </p:cNvPr>
                <p:cNvSpPr/>
                <p:nvPr/>
              </p:nvSpPr>
              <p:spPr bwMode="auto">
                <a:xfrm>
                  <a:off x="6144285" y="1600200"/>
                  <a:ext cx="2743200" cy="18288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1EAB6357-CB3E-40FC-88E1-615F29156351}"/>
                    </a:ext>
                  </a:extLst>
                </p:cNvPr>
                <p:cNvSpPr txBox="1"/>
                <p:nvPr/>
              </p:nvSpPr>
              <p:spPr>
                <a:xfrm>
                  <a:off x="6352175" y="2114491"/>
                  <a:ext cx="2327432" cy="80021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Segoe UI"/>
                      <a:ea typeface="+mn-ea"/>
                      <a:cs typeface="+mn-cs"/>
                    </a:rPr>
                    <a:t>~40%</a:t>
                  </a:r>
                  <a:endParaRPr kumimoji="0" lang="en-US" sz="1500" b="1" i="0" u="none" strike="noStrike" kern="1200" cap="none" spc="0" normalizeH="0" baseline="0" noProof="0">
                    <a:ln>
                      <a:noFill/>
                    </a:ln>
                    <a:solidFill>
                      <a:srgbClr val="FFFFFF"/>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Nested mirror-accelerated parity**</a:t>
                  </a:r>
                </a:p>
              </p:txBody>
            </p:sp>
          </p:grpSp>
          <p:sp>
            <p:nvSpPr>
              <p:cNvPr id="18" name="TextBox 17">
                <a:extLst>
                  <a:ext uri="{FF2B5EF4-FFF2-40B4-BE49-F238E27FC236}">
                    <a16:creationId xmlns:a16="http://schemas.microsoft.com/office/drawing/2014/main" id="{8C16E8E1-A156-4AFA-87F2-6935B39B5D3D}"/>
                  </a:ext>
                </a:extLst>
              </p:cNvPr>
              <p:cNvSpPr txBox="1"/>
              <p:nvPr/>
            </p:nvSpPr>
            <p:spPr>
              <a:xfrm>
                <a:off x="6153161" y="1228784"/>
                <a:ext cx="629981"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8D7"/>
                    </a:solidFill>
                    <a:effectLst/>
                    <a:uLnTx/>
                    <a:uFillTx/>
                    <a:latin typeface="Segoe UI"/>
                    <a:ea typeface="+mn-ea"/>
                    <a:cs typeface="+mn-cs"/>
                  </a:rPr>
                  <a:t>New!</a:t>
                </a:r>
                <a:endParaRPr kumimoji="0" lang="en-US" sz="2000" b="0" i="0" u="none" strike="noStrike" kern="1200" cap="none" spc="0" normalizeH="0" baseline="0" noProof="0">
                  <a:ln>
                    <a:noFill/>
                  </a:ln>
                  <a:solidFill>
                    <a:srgbClr val="0078D7"/>
                  </a:solidFill>
                  <a:effectLst/>
                  <a:uLnTx/>
                  <a:uFillTx/>
                  <a:latin typeface="Segoe UI"/>
                  <a:ea typeface="+mn-ea"/>
                  <a:cs typeface="+mn-cs"/>
                </a:endParaRPr>
              </a:p>
            </p:txBody>
          </p:sp>
        </p:grpSp>
      </p:grpSp>
      <p:sp>
        <p:nvSpPr>
          <p:cNvPr id="19" name="TextBox 18">
            <a:extLst>
              <a:ext uri="{FF2B5EF4-FFF2-40B4-BE49-F238E27FC236}">
                <a16:creationId xmlns:a16="http://schemas.microsoft.com/office/drawing/2014/main" id="{B1CCEE43-9D37-4E39-AB4D-8C43F2D94042}"/>
              </a:ext>
            </a:extLst>
          </p:cNvPr>
          <p:cNvSpPr txBox="1"/>
          <p:nvPr/>
        </p:nvSpPr>
        <p:spPr>
          <a:xfrm>
            <a:off x="464745" y="6216134"/>
            <a:ext cx="7455952"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A1A1A">
                    <a:lumMod val="50000"/>
                    <a:lumOff val="50000"/>
                  </a:srgbClr>
                </a:solidFill>
                <a:effectLst/>
                <a:uLnTx/>
                <a:uFillTx/>
                <a:latin typeface="Segoe UI"/>
                <a:ea typeface="+mn-ea"/>
                <a:cs typeface="+mn-cs"/>
              </a:rPr>
              <a:t>* Requires three nodes		** Depends on the number of capacity drives – more is better, up to 8</a:t>
            </a:r>
          </a:p>
        </p:txBody>
      </p:sp>
    </p:spTree>
    <p:extLst>
      <p:ext uri="{BB962C8B-B14F-4D97-AF65-F5344CB8AC3E}">
        <p14:creationId xmlns:p14="http://schemas.microsoft.com/office/powerpoint/2010/main" val="748933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E670E-8223-4B38-BEE3-CCF4B0531663}"/>
              </a:ext>
            </a:extLst>
          </p:cNvPr>
          <p:cNvSpPr txBox="1"/>
          <p:nvPr/>
        </p:nvSpPr>
        <p:spPr>
          <a:xfrm>
            <a:off x="609600" y="2767281"/>
            <a:ext cx="10972800" cy="132343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5EA6DC"/>
                </a:solidFill>
                <a:effectLst/>
                <a:uLnTx/>
                <a:uFillTx/>
                <a:latin typeface="Segoe UI" panose="020B0502040204020203" pitchFamily="34" charset="0"/>
                <a:ea typeface="+mn-ea"/>
                <a:cs typeface="Segoe UI" panose="020B0502040204020203" pitchFamily="34" charset="0"/>
              </a:rPr>
              <a:t>– 4 –</a:t>
            </a:r>
          </a:p>
          <a:p>
            <a:pPr lvl="0" algn="ctr">
              <a:defRPr/>
            </a:pPr>
            <a:r>
              <a:rPr lang="en-US" sz="4000" b="1">
                <a:solidFill>
                  <a:prstClr val="white"/>
                </a:solidFill>
                <a:latin typeface="Segoe UI" panose="020B0502040204020203" pitchFamily="34" charset="0"/>
                <a:cs typeface="Segoe UI" panose="020B0502040204020203" pitchFamily="34" charset="0"/>
              </a:rPr>
              <a:t>Deduplication and compression</a:t>
            </a:r>
          </a:p>
        </p:txBody>
      </p:sp>
    </p:spTree>
    <p:extLst>
      <p:ext uri="{BB962C8B-B14F-4D97-AF65-F5344CB8AC3E}">
        <p14:creationId xmlns:p14="http://schemas.microsoft.com/office/powerpoint/2010/main" val="3994404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FFFA759-1A90-4B0B-BE4D-B59DE76EC486}"/>
              </a:ext>
            </a:extLst>
          </p:cNvPr>
          <p:cNvSpPr/>
          <p:nvPr/>
        </p:nvSpPr>
        <p:spPr>
          <a:xfrm>
            <a:off x="0" y="1371600"/>
            <a:ext cx="6099048" cy="4114800"/>
          </a:xfrm>
          <a:prstGeom prst="rect">
            <a:avLst/>
          </a:prstGeom>
          <a:solidFill>
            <a:srgbClr val="01468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endParaRPr>
          </a:p>
        </p:txBody>
      </p:sp>
      <p:sp>
        <p:nvSpPr>
          <p:cNvPr id="26" name="Rectangle 25">
            <a:extLst>
              <a:ext uri="{FF2B5EF4-FFF2-40B4-BE49-F238E27FC236}">
                <a16:creationId xmlns:a16="http://schemas.microsoft.com/office/drawing/2014/main" id="{31FB2806-B510-4EB0-9E71-7F703C502455}"/>
              </a:ext>
            </a:extLst>
          </p:cNvPr>
          <p:cNvSpPr/>
          <p:nvPr/>
        </p:nvSpPr>
        <p:spPr>
          <a:xfrm>
            <a:off x="6099048" y="1371600"/>
            <a:ext cx="6092952" cy="4114800"/>
          </a:xfrm>
          <a:prstGeom prst="rect">
            <a:avLst/>
          </a:prstGeom>
          <a:solidFill>
            <a:srgbClr val="0078D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7" name="Title 16"/>
          <p:cNvSpPr>
            <a:spLocks noGrp="1"/>
          </p:cNvSpPr>
          <p:nvPr>
            <p:ph type="title"/>
          </p:nvPr>
        </p:nvSpPr>
        <p:spPr>
          <a:xfrm>
            <a:off x="588263" y="457200"/>
            <a:ext cx="11018520" cy="553998"/>
          </a:xfrm>
        </p:spPr>
        <p:txBody>
          <a:bodyPr/>
          <a:lstStyle/>
          <a:p>
            <a:r>
              <a:rPr lang="en-US"/>
              <a:t>Together at last</a:t>
            </a:r>
          </a:p>
        </p:txBody>
      </p:sp>
      <p:sp>
        <p:nvSpPr>
          <p:cNvPr id="6" name="Text Placeholder 5"/>
          <p:cNvSpPr>
            <a:spLocks noGrp="1"/>
          </p:cNvSpPr>
          <p:nvPr>
            <p:ph type="body" sz="quarter" idx="10"/>
          </p:nvPr>
        </p:nvSpPr>
        <p:spPr>
          <a:xfrm>
            <a:off x="586390" y="1736229"/>
            <a:ext cx="5486400" cy="3385542"/>
          </a:xfrm>
        </p:spPr>
        <p:txBody>
          <a:bodyPr/>
          <a:lstStyle/>
          <a:p>
            <a:r>
              <a:rPr lang="en-US">
                <a:solidFill>
                  <a:schemeClr val="bg1"/>
                </a:solidFill>
                <a:latin typeface="+mj-lt"/>
              </a:rPr>
              <a:t>Resilient File System</a:t>
            </a:r>
          </a:p>
          <a:p>
            <a:pPr lvl="1"/>
            <a:r>
              <a:rPr lang="en-US">
                <a:solidFill>
                  <a:schemeClr val="bg1"/>
                </a:solidFill>
              </a:rPr>
              <a:t>Recommend for Storage Spaces</a:t>
            </a:r>
          </a:p>
          <a:p>
            <a:pPr lvl="2"/>
            <a:r>
              <a:rPr lang="en-US">
                <a:solidFill>
                  <a:schemeClr val="bg1"/>
                </a:solidFill>
              </a:rPr>
              <a:t>Detect and correct corruptions</a:t>
            </a:r>
          </a:p>
          <a:p>
            <a:pPr lvl="2"/>
            <a:r>
              <a:rPr lang="en-US">
                <a:solidFill>
                  <a:schemeClr val="bg1"/>
                </a:solidFill>
              </a:rPr>
              <a:t>Mirror-accelerated parity</a:t>
            </a:r>
          </a:p>
          <a:p>
            <a:pPr lvl="1"/>
            <a:r>
              <a:rPr lang="en-US">
                <a:solidFill>
                  <a:schemeClr val="bg1"/>
                </a:solidFill>
              </a:rPr>
              <a:t>Great features for Hyper-V</a:t>
            </a:r>
          </a:p>
          <a:p>
            <a:pPr lvl="2"/>
            <a:r>
              <a:rPr lang="en-US">
                <a:solidFill>
                  <a:schemeClr val="bg1"/>
                </a:solidFill>
              </a:rPr>
              <a:t>Faster VHDX creation / expansion</a:t>
            </a:r>
          </a:p>
          <a:p>
            <a:pPr lvl="2"/>
            <a:r>
              <a:rPr lang="en-US">
                <a:solidFill>
                  <a:schemeClr val="bg1"/>
                </a:solidFill>
              </a:rPr>
              <a:t>VHDX checkpoint integration</a:t>
            </a:r>
          </a:p>
          <a:p>
            <a:pPr lvl="2"/>
            <a:endParaRPr lang="en-US">
              <a:solidFill>
                <a:schemeClr val="bg1"/>
              </a:solidFill>
            </a:endParaRPr>
          </a:p>
          <a:p>
            <a:pPr lvl="1"/>
            <a:endParaRPr lang="en-US">
              <a:solidFill>
                <a:schemeClr val="bg1"/>
              </a:solidFill>
            </a:endParaRPr>
          </a:p>
          <a:p>
            <a:pPr lvl="1"/>
            <a:r>
              <a:rPr lang="en-US">
                <a:solidFill>
                  <a:srgbClr val="ABD5F9"/>
                </a:solidFill>
              </a:rPr>
              <a:t>Learn more at </a:t>
            </a:r>
            <a:r>
              <a:rPr lang="en-US" u="sng">
                <a:solidFill>
                  <a:schemeClr val="bg1"/>
                </a:solidFill>
              </a:rPr>
              <a:t>aka.ms/refs</a:t>
            </a:r>
          </a:p>
        </p:txBody>
      </p:sp>
      <p:sp>
        <p:nvSpPr>
          <p:cNvPr id="15" name="Text Placeholder 5">
            <a:extLst>
              <a:ext uri="{FF2B5EF4-FFF2-40B4-BE49-F238E27FC236}">
                <a16:creationId xmlns:a16="http://schemas.microsoft.com/office/drawing/2014/main" id="{FDE2D8BC-9BDE-47F0-8C0B-71EDBB741CE2}"/>
              </a:ext>
            </a:extLst>
          </p:cNvPr>
          <p:cNvSpPr txBox="1">
            <a:spLocks/>
          </p:cNvSpPr>
          <p:nvPr/>
        </p:nvSpPr>
        <p:spPr>
          <a:xfrm>
            <a:off x="6705600" y="1736229"/>
            <a:ext cx="5486400" cy="338554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bg1"/>
                </a:solidFill>
                <a:latin typeface="+mj-lt"/>
              </a:rPr>
              <a:t>Data Deduplication</a:t>
            </a:r>
          </a:p>
          <a:p>
            <a:pPr lvl="1"/>
            <a:r>
              <a:rPr lang="en-US">
                <a:solidFill>
                  <a:schemeClr val="bg1"/>
                </a:solidFill>
              </a:rPr>
              <a:t>Highly optimized</a:t>
            </a:r>
          </a:p>
          <a:p>
            <a:pPr lvl="2"/>
            <a:r>
              <a:rPr lang="en-US">
                <a:solidFill>
                  <a:schemeClr val="bg1"/>
                </a:solidFill>
              </a:rPr>
              <a:t>Outside of IO path (post-processing)</a:t>
            </a:r>
          </a:p>
          <a:p>
            <a:pPr lvl="2"/>
            <a:r>
              <a:rPr lang="en-US">
                <a:solidFill>
                  <a:schemeClr val="bg1"/>
                </a:solidFill>
              </a:rPr>
              <a:t>Variable-size chunk store</a:t>
            </a:r>
          </a:p>
          <a:p>
            <a:pPr lvl="2"/>
            <a:r>
              <a:rPr lang="en-US">
                <a:solidFill>
                  <a:schemeClr val="bg1"/>
                </a:solidFill>
              </a:rPr>
              <a:t>Multi-threaded</a:t>
            </a:r>
          </a:p>
          <a:p>
            <a:pPr lvl="1"/>
            <a:r>
              <a:rPr lang="en-US">
                <a:solidFill>
                  <a:schemeClr val="bg1"/>
                </a:solidFill>
              </a:rPr>
              <a:t>Highly scalable</a:t>
            </a:r>
          </a:p>
          <a:p>
            <a:pPr lvl="2"/>
            <a:r>
              <a:rPr lang="en-US">
                <a:solidFill>
                  <a:schemeClr val="bg1"/>
                </a:solidFill>
              </a:rPr>
              <a:t>Volumes up to 64 TB</a:t>
            </a:r>
          </a:p>
          <a:p>
            <a:pPr lvl="2"/>
            <a:r>
              <a:rPr lang="en-US">
                <a:solidFill>
                  <a:schemeClr val="bg1"/>
                </a:solidFill>
              </a:rPr>
              <a:t>Files up to 1 TB</a:t>
            </a:r>
          </a:p>
          <a:p>
            <a:pPr lvl="1"/>
            <a:endParaRPr lang="en-US">
              <a:solidFill>
                <a:schemeClr val="bg1"/>
              </a:solidFill>
            </a:endParaRPr>
          </a:p>
          <a:p>
            <a:pPr lvl="1"/>
            <a:r>
              <a:rPr lang="en-US">
                <a:solidFill>
                  <a:srgbClr val="ABD5F9"/>
                </a:solidFill>
              </a:rPr>
              <a:t>Learn more at </a:t>
            </a:r>
            <a:r>
              <a:rPr lang="en-US" u="sng">
                <a:solidFill>
                  <a:schemeClr val="bg1"/>
                </a:solidFill>
              </a:rPr>
              <a:t>aka.ms/dedup</a:t>
            </a:r>
          </a:p>
        </p:txBody>
      </p:sp>
      <p:sp>
        <p:nvSpPr>
          <p:cNvPr id="23" name="Text Placeholder 5">
            <a:extLst>
              <a:ext uri="{FF2B5EF4-FFF2-40B4-BE49-F238E27FC236}">
                <a16:creationId xmlns:a16="http://schemas.microsoft.com/office/drawing/2014/main" id="{70987C5C-C647-4C6E-86BB-01672D14D239}"/>
              </a:ext>
            </a:extLst>
          </p:cNvPr>
          <p:cNvSpPr txBox="1">
            <a:spLocks/>
          </p:cNvSpPr>
          <p:nvPr/>
        </p:nvSpPr>
        <p:spPr>
          <a:xfrm>
            <a:off x="586390" y="5969913"/>
            <a:ext cx="11018520"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Wingdings" panose="05000000000000000000" pitchFamily="2" charset="2"/>
              <a:buChar char="ü"/>
            </a:pPr>
            <a:r>
              <a:rPr lang="en-US" dirty="0">
                <a:solidFill>
                  <a:srgbClr val="00B050"/>
                </a:solidFill>
                <a:latin typeface="+mj-lt"/>
              </a:rPr>
              <a:t>Available today in Insider Preview</a:t>
            </a:r>
          </a:p>
        </p:txBody>
      </p:sp>
      <p:grpSp>
        <p:nvGrpSpPr>
          <p:cNvPr id="31" name="Group 30">
            <a:extLst>
              <a:ext uri="{FF2B5EF4-FFF2-40B4-BE49-F238E27FC236}">
                <a16:creationId xmlns:a16="http://schemas.microsoft.com/office/drawing/2014/main" id="{5F39BE25-FCF7-47C7-889D-64D55E6408A5}"/>
              </a:ext>
            </a:extLst>
          </p:cNvPr>
          <p:cNvGrpSpPr/>
          <p:nvPr/>
        </p:nvGrpSpPr>
        <p:grpSpPr>
          <a:xfrm>
            <a:off x="9388797" y="322719"/>
            <a:ext cx="2502858" cy="822960"/>
            <a:chOff x="9388797" y="322719"/>
            <a:chExt cx="2502858" cy="822960"/>
          </a:xfrm>
        </p:grpSpPr>
        <p:grpSp>
          <p:nvGrpSpPr>
            <p:cNvPr id="32" name="Group 31">
              <a:extLst>
                <a:ext uri="{FF2B5EF4-FFF2-40B4-BE49-F238E27FC236}">
                  <a16:creationId xmlns:a16="http://schemas.microsoft.com/office/drawing/2014/main" id="{38DAE2D2-3455-435A-9F44-53DC776ACD19}"/>
                </a:ext>
              </a:extLst>
            </p:cNvPr>
            <p:cNvGrpSpPr/>
            <p:nvPr/>
          </p:nvGrpSpPr>
          <p:grpSpPr>
            <a:xfrm>
              <a:off x="10520055" y="322719"/>
              <a:ext cx="1371600" cy="822960"/>
              <a:chOff x="8478996" y="703457"/>
              <a:chExt cx="1371600" cy="822960"/>
            </a:xfrm>
          </p:grpSpPr>
          <p:sp>
            <p:nvSpPr>
              <p:cNvPr id="34" name="Rectangle 33">
                <a:extLst>
                  <a:ext uri="{FF2B5EF4-FFF2-40B4-BE49-F238E27FC236}">
                    <a16:creationId xmlns:a16="http://schemas.microsoft.com/office/drawing/2014/main" id="{8195E48C-713D-4FD6-A98A-519BCE051CBF}"/>
                  </a:ext>
                </a:extLst>
              </p:cNvPr>
              <p:cNvSpPr/>
              <p:nvPr/>
            </p:nvSpPr>
            <p:spPr bwMode="auto">
              <a:xfrm>
                <a:off x="8478996" y="703457"/>
                <a:ext cx="1371600" cy="822960"/>
              </a:xfrm>
              <a:prstGeom prst="rect">
                <a:avLst/>
              </a:prstGeom>
              <a:solidFill>
                <a:srgbClr val="0070C0"/>
              </a:solidFill>
              <a:ln>
                <a:noFill/>
                <a:headEnd type="none" w="med" len="med"/>
                <a:tailEnd type="none" w="med" len="med"/>
              </a:ln>
              <a:effectLst>
                <a:outerShdw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5" name="Group 34">
                <a:extLst>
                  <a:ext uri="{FF2B5EF4-FFF2-40B4-BE49-F238E27FC236}">
                    <a16:creationId xmlns:a16="http://schemas.microsoft.com/office/drawing/2014/main" id="{CA0552AE-771A-4F49-B9AB-8310A5F2F923}"/>
                  </a:ext>
                </a:extLst>
              </p:cNvPr>
              <p:cNvGrpSpPr/>
              <p:nvPr/>
            </p:nvGrpSpPr>
            <p:grpSpPr>
              <a:xfrm>
                <a:off x="8709543" y="865638"/>
                <a:ext cx="910506" cy="498598"/>
                <a:chOff x="8709543" y="861906"/>
                <a:chExt cx="910506" cy="498598"/>
              </a:xfrm>
            </p:grpSpPr>
            <p:pic>
              <p:nvPicPr>
                <p:cNvPr id="36" name="Picture 35">
                  <a:extLst>
                    <a:ext uri="{FF2B5EF4-FFF2-40B4-BE49-F238E27FC236}">
                      <a16:creationId xmlns:a16="http://schemas.microsoft.com/office/drawing/2014/main" id="{6C8B996A-CEDF-42ED-9004-C3E161F6EDAF}"/>
                    </a:ext>
                  </a:extLst>
                </p:cNvPr>
                <p:cNvPicPr>
                  <a:picLocks noChangeAspect="1"/>
                </p:cNvPicPr>
                <p:nvPr/>
              </p:nvPicPr>
              <p:blipFill>
                <a:blip r:embed="rId3"/>
                <a:stretch>
                  <a:fillRect/>
                </a:stretch>
              </p:blipFill>
              <p:spPr>
                <a:xfrm>
                  <a:off x="8709543" y="1069455"/>
                  <a:ext cx="274320" cy="274320"/>
                </a:xfrm>
                <a:prstGeom prst="rect">
                  <a:avLst/>
                </a:prstGeom>
              </p:spPr>
            </p:pic>
            <p:sp>
              <p:nvSpPr>
                <p:cNvPr id="37" name="TextBox 36">
                  <a:extLst>
                    <a:ext uri="{FF2B5EF4-FFF2-40B4-BE49-F238E27FC236}">
                      <a16:creationId xmlns:a16="http://schemas.microsoft.com/office/drawing/2014/main" id="{05F855A0-2FF2-430F-AF4F-B6C55A068574}"/>
                    </a:ext>
                  </a:extLst>
                </p:cNvPr>
                <p:cNvSpPr txBox="1"/>
                <p:nvPr/>
              </p:nvSpPr>
              <p:spPr>
                <a:xfrm>
                  <a:off x="8709543" y="861906"/>
                  <a:ext cx="910506" cy="153888"/>
                </a:xfrm>
                <a:prstGeom prst="rect">
                  <a:avLst/>
                </a:prstGeom>
                <a:noFill/>
              </p:spPr>
              <p:txBody>
                <a:bodyPr wrap="none" lIns="0" tIns="0" rIns="0" bIns="0" rtlCol="0">
                  <a:spAutoFit/>
                </a:bodyPr>
                <a:lstStyle/>
                <a:p>
                  <a:pPr algn="l"/>
                  <a:r>
                    <a:rPr lang="en-US" sz="1000">
                      <a:solidFill>
                        <a:srgbClr val="80BCEB"/>
                      </a:solidFill>
                    </a:rPr>
                    <a:t>Windows Server</a:t>
                  </a:r>
                </a:p>
              </p:txBody>
            </p:sp>
            <p:sp>
              <p:nvSpPr>
                <p:cNvPr id="38" name="TextBox 37">
                  <a:extLst>
                    <a:ext uri="{FF2B5EF4-FFF2-40B4-BE49-F238E27FC236}">
                      <a16:creationId xmlns:a16="http://schemas.microsoft.com/office/drawing/2014/main" id="{5D23AF76-B7AF-4647-9A32-2376D43ECE85}"/>
                    </a:ext>
                  </a:extLst>
                </p:cNvPr>
                <p:cNvSpPr txBox="1"/>
                <p:nvPr/>
              </p:nvSpPr>
              <p:spPr>
                <a:xfrm>
                  <a:off x="9089455" y="1052727"/>
                  <a:ext cx="530594" cy="307777"/>
                </a:xfrm>
                <a:prstGeom prst="rect">
                  <a:avLst/>
                </a:prstGeom>
                <a:noFill/>
              </p:spPr>
              <p:txBody>
                <a:bodyPr wrap="none" lIns="0" tIns="0" rIns="0" bIns="0" rtlCol="0">
                  <a:spAutoFit/>
                </a:bodyPr>
                <a:lstStyle/>
                <a:p>
                  <a:pPr algn="l"/>
                  <a:r>
                    <a:rPr lang="en-US" sz="2000">
                      <a:solidFill>
                        <a:schemeClr val="bg1"/>
                      </a:solidFill>
                      <a:latin typeface="+mj-lt"/>
                    </a:rPr>
                    <a:t>2019</a:t>
                  </a:r>
                </a:p>
              </p:txBody>
            </p:sp>
          </p:grpSp>
        </p:grpSp>
        <p:sp>
          <p:nvSpPr>
            <p:cNvPr id="33" name="TextBox 32">
              <a:extLst>
                <a:ext uri="{FF2B5EF4-FFF2-40B4-BE49-F238E27FC236}">
                  <a16:creationId xmlns:a16="http://schemas.microsoft.com/office/drawing/2014/main" id="{A134CCD3-19E1-4DBF-A35C-64B7A11F61F2}"/>
                </a:ext>
              </a:extLst>
            </p:cNvPr>
            <p:cNvSpPr txBox="1"/>
            <p:nvPr/>
          </p:nvSpPr>
          <p:spPr>
            <a:xfrm>
              <a:off x="9388797" y="657255"/>
              <a:ext cx="846386" cy="153888"/>
            </a:xfrm>
            <a:prstGeom prst="rect">
              <a:avLst/>
            </a:prstGeom>
            <a:noFill/>
          </p:spPr>
          <p:txBody>
            <a:bodyPr wrap="none" lIns="0" tIns="0" rIns="0" bIns="0" rtlCol="0">
              <a:spAutoFit/>
            </a:bodyPr>
            <a:lstStyle/>
            <a:p>
              <a:pPr algn="l"/>
              <a:r>
                <a:rPr lang="en-US" sz="1000">
                  <a:solidFill>
                    <a:schemeClr val="tx1">
                      <a:lumMod val="50000"/>
                      <a:lumOff val="50000"/>
                    </a:schemeClr>
                  </a:solidFill>
                </a:rPr>
                <a:t>Applies only to</a:t>
              </a:r>
            </a:p>
          </p:txBody>
        </p:sp>
      </p:grpSp>
    </p:spTree>
    <p:extLst>
      <p:ext uri="{BB962C8B-B14F-4D97-AF65-F5344CB8AC3E}">
        <p14:creationId xmlns:p14="http://schemas.microsoft.com/office/powerpoint/2010/main" val="1367924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553998"/>
          </a:xfrm>
        </p:spPr>
        <p:txBody>
          <a:bodyPr/>
          <a:lstStyle/>
          <a:p>
            <a:r>
              <a:rPr lang="en-US"/>
              <a:t>Turn on with </a:t>
            </a:r>
            <a:r>
              <a:rPr lang="en-US" u="sng"/>
              <a:t>one</a:t>
            </a:r>
            <a:r>
              <a:rPr lang="en-US"/>
              <a:t> click</a:t>
            </a:r>
          </a:p>
        </p:txBody>
      </p:sp>
      <p:grpSp>
        <p:nvGrpSpPr>
          <p:cNvPr id="12" name="Group 11">
            <a:extLst>
              <a:ext uri="{FF2B5EF4-FFF2-40B4-BE49-F238E27FC236}">
                <a16:creationId xmlns:a16="http://schemas.microsoft.com/office/drawing/2014/main" id="{0360A3E7-8EDD-453E-BA70-30DACD2905A3}"/>
              </a:ext>
            </a:extLst>
          </p:cNvPr>
          <p:cNvGrpSpPr/>
          <p:nvPr/>
        </p:nvGrpSpPr>
        <p:grpSpPr>
          <a:xfrm>
            <a:off x="9388797" y="322719"/>
            <a:ext cx="2502858" cy="822960"/>
            <a:chOff x="9388797" y="322719"/>
            <a:chExt cx="2502858" cy="822960"/>
          </a:xfrm>
        </p:grpSpPr>
        <p:grpSp>
          <p:nvGrpSpPr>
            <p:cNvPr id="16" name="Group 15">
              <a:extLst>
                <a:ext uri="{FF2B5EF4-FFF2-40B4-BE49-F238E27FC236}">
                  <a16:creationId xmlns:a16="http://schemas.microsoft.com/office/drawing/2014/main" id="{8FFDE6F9-1C92-4A06-A107-B4B3AECCFD49}"/>
                </a:ext>
              </a:extLst>
            </p:cNvPr>
            <p:cNvGrpSpPr/>
            <p:nvPr/>
          </p:nvGrpSpPr>
          <p:grpSpPr>
            <a:xfrm>
              <a:off x="10520055" y="322719"/>
              <a:ext cx="1371600" cy="822960"/>
              <a:chOff x="8478996" y="703457"/>
              <a:chExt cx="1371600" cy="822960"/>
            </a:xfrm>
          </p:grpSpPr>
          <p:sp>
            <p:nvSpPr>
              <p:cNvPr id="18" name="Rectangle 17">
                <a:extLst>
                  <a:ext uri="{FF2B5EF4-FFF2-40B4-BE49-F238E27FC236}">
                    <a16:creationId xmlns:a16="http://schemas.microsoft.com/office/drawing/2014/main" id="{7E2BC970-7A66-4D61-B68A-C0B4F3A3CC03}"/>
                  </a:ext>
                </a:extLst>
              </p:cNvPr>
              <p:cNvSpPr/>
              <p:nvPr/>
            </p:nvSpPr>
            <p:spPr bwMode="auto">
              <a:xfrm>
                <a:off x="8478996" y="703457"/>
                <a:ext cx="1371600" cy="822960"/>
              </a:xfrm>
              <a:prstGeom prst="rect">
                <a:avLst/>
              </a:prstGeom>
              <a:solidFill>
                <a:srgbClr val="0070C0"/>
              </a:solidFill>
              <a:ln>
                <a:noFill/>
                <a:headEnd type="none" w="med" len="med"/>
                <a:tailEnd type="none" w="med" len="med"/>
              </a:ln>
              <a:effectLst>
                <a:outerShdw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18">
                <a:extLst>
                  <a:ext uri="{FF2B5EF4-FFF2-40B4-BE49-F238E27FC236}">
                    <a16:creationId xmlns:a16="http://schemas.microsoft.com/office/drawing/2014/main" id="{D4669618-08BD-4712-87BF-47903D3CE404}"/>
                  </a:ext>
                </a:extLst>
              </p:cNvPr>
              <p:cNvGrpSpPr/>
              <p:nvPr/>
            </p:nvGrpSpPr>
            <p:grpSpPr>
              <a:xfrm>
                <a:off x="8709543" y="865638"/>
                <a:ext cx="910506" cy="498598"/>
                <a:chOff x="8709543" y="861906"/>
                <a:chExt cx="910506" cy="498598"/>
              </a:xfrm>
            </p:grpSpPr>
            <p:pic>
              <p:nvPicPr>
                <p:cNvPr id="20" name="Picture 19">
                  <a:extLst>
                    <a:ext uri="{FF2B5EF4-FFF2-40B4-BE49-F238E27FC236}">
                      <a16:creationId xmlns:a16="http://schemas.microsoft.com/office/drawing/2014/main" id="{AE643A60-90B9-4E2C-BA54-C1B835FBCEE6}"/>
                    </a:ext>
                  </a:extLst>
                </p:cNvPr>
                <p:cNvPicPr>
                  <a:picLocks noChangeAspect="1"/>
                </p:cNvPicPr>
                <p:nvPr/>
              </p:nvPicPr>
              <p:blipFill>
                <a:blip r:embed="rId3"/>
                <a:stretch>
                  <a:fillRect/>
                </a:stretch>
              </p:blipFill>
              <p:spPr>
                <a:xfrm>
                  <a:off x="8709543" y="1069455"/>
                  <a:ext cx="274320" cy="274320"/>
                </a:xfrm>
                <a:prstGeom prst="rect">
                  <a:avLst/>
                </a:prstGeom>
              </p:spPr>
            </p:pic>
            <p:sp>
              <p:nvSpPr>
                <p:cNvPr id="21" name="TextBox 20">
                  <a:extLst>
                    <a:ext uri="{FF2B5EF4-FFF2-40B4-BE49-F238E27FC236}">
                      <a16:creationId xmlns:a16="http://schemas.microsoft.com/office/drawing/2014/main" id="{AA5F82E6-3609-42B8-940D-8F681E63D75B}"/>
                    </a:ext>
                  </a:extLst>
                </p:cNvPr>
                <p:cNvSpPr txBox="1"/>
                <p:nvPr/>
              </p:nvSpPr>
              <p:spPr>
                <a:xfrm>
                  <a:off x="8709543" y="861906"/>
                  <a:ext cx="910506" cy="153888"/>
                </a:xfrm>
                <a:prstGeom prst="rect">
                  <a:avLst/>
                </a:prstGeom>
                <a:noFill/>
              </p:spPr>
              <p:txBody>
                <a:bodyPr wrap="none" lIns="0" tIns="0" rIns="0" bIns="0" rtlCol="0">
                  <a:spAutoFit/>
                </a:bodyPr>
                <a:lstStyle/>
                <a:p>
                  <a:pPr algn="l"/>
                  <a:r>
                    <a:rPr lang="en-US" sz="1000">
                      <a:solidFill>
                        <a:srgbClr val="80BCEB"/>
                      </a:solidFill>
                    </a:rPr>
                    <a:t>Windows Server</a:t>
                  </a:r>
                </a:p>
              </p:txBody>
            </p:sp>
            <p:sp>
              <p:nvSpPr>
                <p:cNvPr id="22" name="TextBox 21">
                  <a:extLst>
                    <a:ext uri="{FF2B5EF4-FFF2-40B4-BE49-F238E27FC236}">
                      <a16:creationId xmlns:a16="http://schemas.microsoft.com/office/drawing/2014/main" id="{33D0CB84-01B8-4AB4-BD83-2F5797DDA333}"/>
                    </a:ext>
                  </a:extLst>
                </p:cNvPr>
                <p:cNvSpPr txBox="1"/>
                <p:nvPr/>
              </p:nvSpPr>
              <p:spPr>
                <a:xfrm>
                  <a:off x="9089455" y="1052727"/>
                  <a:ext cx="530594" cy="307777"/>
                </a:xfrm>
                <a:prstGeom prst="rect">
                  <a:avLst/>
                </a:prstGeom>
                <a:noFill/>
              </p:spPr>
              <p:txBody>
                <a:bodyPr wrap="none" lIns="0" tIns="0" rIns="0" bIns="0" rtlCol="0">
                  <a:spAutoFit/>
                </a:bodyPr>
                <a:lstStyle/>
                <a:p>
                  <a:pPr algn="l"/>
                  <a:r>
                    <a:rPr lang="en-US" sz="2000">
                      <a:solidFill>
                        <a:schemeClr val="bg1"/>
                      </a:solidFill>
                      <a:latin typeface="+mj-lt"/>
                    </a:rPr>
                    <a:t>2019</a:t>
                  </a:r>
                </a:p>
              </p:txBody>
            </p:sp>
          </p:grpSp>
        </p:grpSp>
        <p:sp>
          <p:nvSpPr>
            <p:cNvPr id="14" name="TextBox 13">
              <a:extLst>
                <a:ext uri="{FF2B5EF4-FFF2-40B4-BE49-F238E27FC236}">
                  <a16:creationId xmlns:a16="http://schemas.microsoft.com/office/drawing/2014/main" id="{CABC5752-8987-4D0D-ADF6-24D7FD3BE62C}"/>
                </a:ext>
              </a:extLst>
            </p:cNvPr>
            <p:cNvSpPr txBox="1"/>
            <p:nvPr/>
          </p:nvSpPr>
          <p:spPr>
            <a:xfrm>
              <a:off x="9388797" y="657255"/>
              <a:ext cx="846386" cy="153888"/>
            </a:xfrm>
            <a:prstGeom prst="rect">
              <a:avLst/>
            </a:prstGeom>
            <a:noFill/>
          </p:spPr>
          <p:txBody>
            <a:bodyPr wrap="none" lIns="0" tIns="0" rIns="0" bIns="0" rtlCol="0">
              <a:spAutoFit/>
            </a:bodyPr>
            <a:lstStyle/>
            <a:p>
              <a:pPr algn="l"/>
              <a:r>
                <a:rPr lang="en-US" sz="1000">
                  <a:solidFill>
                    <a:schemeClr val="tx1">
                      <a:lumMod val="50000"/>
                      <a:lumOff val="50000"/>
                    </a:schemeClr>
                  </a:solidFill>
                </a:rPr>
                <a:t>Applies only to</a:t>
              </a:r>
            </a:p>
          </p:txBody>
        </p:sp>
      </p:grpSp>
      <p:sp>
        <p:nvSpPr>
          <p:cNvPr id="23" name="Rectangle: Rounded Corners 22">
            <a:extLst>
              <a:ext uri="{FF2B5EF4-FFF2-40B4-BE49-F238E27FC236}">
                <a16:creationId xmlns:a16="http://schemas.microsoft.com/office/drawing/2014/main" id="{B68832F8-9469-44E8-AA8B-FEE9D62CD0F1}"/>
              </a:ext>
            </a:extLst>
          </p:cNvPr>
          <p:cNvSpPr/>
          <p:nvPr/>
        </p:nvSpPr>
        <p:spPr>
          <a:xfrm>
            <a:off x="1021080" y="1460670"/>
            <a:ext cx="10149840" cy="5897880"/>
          </a:xfrm>
          <a:prstGeom prst="roundRect">
            <a:avLst>
              <a:gd name="adj" fmla="val 2257"/>
            </a:avLst>
          </a:prstGeom>
          <a:solidFill>
            <a:schemeClr val="tx1"/>
          </a:solidFill>
          <a:ln w="19050">
            <a:solidFill>
              <a:srgbClr val="D0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A5291C-48E7-43FF-B0FC-7C247B04DEF9}"/>
              </a:ext>
            </a:extLst>
          </p:cNvPr>
          <p:cNvPicPr>
            <a:picLocks noChangeAspect="1"/>
          </p:cNvPicPr>
          <p:nvPr/>
        </p:nvPicPr>
        <p:blipFill>
          <a:blip r:embed="rId4"/>
          <a:stretch>
            <a:fillRect/>
          </a:stretch>
        </p:blipFill>
        <p:spPr>
          <a:xfrm>
            <a:off x="1524000" y="1947969"/>
            <a:ext cx="9144000" cy="4910031"/>
          </a:xfrm>
          <a:prstGeom prst="rect">
            <a:avLst/>
          </a:prstGeom>
          <a:ln w="12700">
            <a:solidFill>
              <a:schemeClr val="tx1">
                <a:lumMod val="75000"/>
                <a:lumOff val="25000"/>
              </a:schemeClr>
            </a:solidFill>
          </a:ln>
        </p:spPr>
      </p:pic>
      <p:sp>
        <p:nvSpPr>
          <p:cNvPr id="30" name="Flowchart: Manual Input 29">
            <a:extLst>
              <a:ext uri="{FF2B5EF4-FFF2-40B4-BE49-F238E27FC236}">
                <a16:creationId xmlns:a16="http://schemas.microsoft.com/office/drawing/2014/main" id="{BA3480FD-96BC-47E4-B2E9-D6E818F29B72}"/>
              </a:ext>
            </a:extLst>
          </p:cNvPr>
          <p:cNvSpPr/>
          <p:nvPr/>
        </p:nvSpPr>
        <p:spPr bwMode="auto">
          <a:xfrm rot="16200000">
            <a:off x="5232581" y="1420209"/>
            <a:ext cx="5897881" cy="5978800"/>
          </a:xfrm>
          <a:prstGeom prst="flowChartManualInput">
            <a:avLst/>
          </a:prstGeom>
          <a:gradFill flip="none" rotWithShape="1">
            <a:gsLst>
              <a:gs pos="0">
                <a:schemeClr val="bg1">
                  <a:alpha val="50000"/>
                </a:schemeClr>
              </a:gs>
              <a:gs pos="100000">
                <a:schemeClr val="bg1">
                  <a:alpha val="10000"/>
                </a:schemeClr>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2" name="Oval 31">
            <a:extLst>
              <a:ext uri="{FF2B5EF4-FFF2-40B4-BE49-F238E27FC236}">
                <a16:creationId xmlns:a16="http://schemas.microsoft.com/office/drawing/2014/main" id="{36DA3E1A-813C-47EA-8EA3-163853598FA9}"/>
              </a:ext>
            </a:extLst>
          </p:cNvPr>
          <p:cNvSpPr/>
          <p:nvPr/>
        </p:nvSpPr>
        <p:spPr>
          <a:xfrm>
            <a:off x="4301217" y="3795493"/>
            <a:ext cx="919480" cy="91948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8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715BA48-630B-4759-AD9B-51A070E48183}"/>
              </a:ext>
            </a:extLst>
          </p:cNvPr>
          <p:cNvSpPr/>
          <p:nvPr/>
        </p:nvSpPr>
        <p:spPr>
          <a:xfrm>
            <a:off x="981609" y="1460008"/>
            <a:ext cx="3355848" cy="4954841"/>
          </a:xfrm>
          <a:prstGeom prst="rect">
            <a:avLst/>
          </a:prstGeom>
          <a:solidFill>
            <a:srgbClr val="1A1A1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2000">
              <a:solidFill>
                <a:srgbClr val="ABD5F9"/>
              </a:solidFill>
              <a:latin typeface="Segoe UI Semibold" panose="020B0702040204020203" pitchFamily="34" charset="0"/>
              <a:cs typeface="Segoe UI Semibold" panose="020B0702040204020203" pitchFamily="34" charset="0"/>
            </a:endParaRPr>
          </a:p>
        </p:txBody>
      </p:sp>
      <p:sp>
        <p:nvSpPr>
          <p:cNvPr id="45" name="Rectangle 44">
            <a:extLst>
              <a:ext uri="{FF2B5EF4-FFF2-40B4-BE49-F238E27FC236}">
                <a16:creationId xmlns:a16="http://schemas.microsoft.com/office/drawing/2014/main" id="{FD45CC64-C2D8-4270-AEBA-A8B5D18C0FD4}"/>
              </a:ext>
            </a:extLst>
          </p:cNvPr>
          <p:cNvSpPr/>
          <p:nvPr/>
        </p:nvSpPr>
        <p:spPr>
          <a:xfrm>
            <a:off x="7854543" y="1460009"/>
            <a:ext cx="3355848" cy="4954841"/>
          </a:xfrm>
          <a:prstGeom prst="rect">
            <a:avLst/>
          </a:prstGeom>
          <a:solidFill>
            <a:srgbClr val="1A1A1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2000">
              <a:solidFill>
                <a:srgbClr val="ABD5F9"/>
              </a:solidFill>
              <a:latin typeface="Segoe UI Semibold" panose="020B0702040204020203" pitchFamily="34" charset="0"/>
              <a:cs typeface="Segoe UI Semibold" panose="020B0702040204020203" pitchFamily="34" charset="0"/>
            </a:endParaRPr>
          </a:p>
        </p:txBody>
      </p:sp>
      <p:sp>
        <p:nvSpPr>
          <p:cNvPr id="46" name="Rectangle 45">
            <a:extLst>
              <a:ext uri="{FF2B5EF4-FFF2-40B4-BE49-F238E27FC236}">
                <a16:creationId xmlns:a16="http://schemas.microsoft.com/office/drawing/2014/main" id="{AFA47E11-C5CB-41E6-BD94-C5EC61E7590E}"/>
              </a:ext>
            </a:extLst>
          </p:cNvPr>
          <p:cNvSpPr/>
          <p:nvPr/>
        </p:nvSpPr>
        <p:spPr>
          <a:xfrm>
            <a:off x="4418076" y="1460009"/>
            <a:ext cx="3355848" cy="4954841"/>
          </a:xfrm>
          <a:prstGeom prst="rect">
            <a:avLst/>
          </a:prstGeom>
          <a:solidFill>
            <a:srgbClr val="1A1A1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2000">
              <a:solidFill>
                <a:srgbClr val="ABD5F9"/>
              </a:solidFill>
              <a:latin typeface="Segoe UI Semibold" panose="020B0702040204020203" pitchFamily="34" charset="0"/>
              <a:cs typeface="Segoe UI Semibold" panose="020B0702040204020203" pitchFamily="34" charset="0"/>
            </a:endParaRPr>
          </a:p>
        </p:txBody>
      </p:sp>
      <p:sp>
        <p:nvSpPr>
          <p:cNvPr id="17" name="Title 16"/>
          <p:cNvSpPr>
            <a:spLocks noGrp="1"/>
          </p:cNvSpPr>
          <p:nvPr>
            <p:ph type="title"/>
          </p:nvPr>
        </p:nvSpPr>
        <p:spPr/>
        <p:txBody>
          <a:bodyPr/>
          <a:lstStyle/>
          <a:p>
            <a:r>
              <a:rPr lang="en-US"/>
              <a:t>Get up to 10X more usable storage for free!</a:t>
            </a:r>
          </a:p>
        </p:txBody>
      </p:sp>
      <p:sp>
        <p:nvSpPr>
          <p:cNvPr id="29" name="Rectangle 28">
            <a:extLst>
              <a:ext uri="{FF2B5EF4-FFF2-40B4-BE49-F238E27FC236}">
                <a16:creationId xmlns:a16="http://schemas.microsoft.com/office/drawing/2014/main" id="{6A1BC1F6-8177-432D-9C83-DEC699D66D23}"/>
              </a:ext>
            </a:extLst>
          </p:cNvPr>
          <p:cNvSpPr/>
          <p:nvPr/>
        </p:nvSpPr>
        <p:spPr>
          <a:xfrm>
            <a:off x="7854543" y="3924935"/>
            <a:ext cx="3355848" cy="2489915"/>
          </a:xfrm>
          <a:prstGeom prst="rect">
            <a:avLst/>
          </a:prstGeom>
          <a:solidFill>
            <a:srgbClr val="01468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2000">
              <a:solidFill>
                <a:srgbClr val="ABD5F9"/>
              </a:solidFill>
              <a:latin typeface="Segoe UI Semibold" panose="020B0702040204020203" pitchFamily="34" charset="0"/>
              <a:cs typeface="Segoe UI Semibold" panose="020B0702040204020203" pitchFamily="34" charset="0"/>
            </a:endParaRPr>
          </a:p>
        </p:txBody>
      </p:sp>
      <p:sp>
        <p:nvSpPr>
          <p:cNvPr id="30" name="Rectangle 29">
            <a:extLst>
              <a:ext uri="{FF2B5EF4-FFF2-40B4-BE49-F238E27FC236}">
                <a16:creationId xmlns:a16="http://schemas.microsoft.com/office/drawing/2014/main" id="{4F337EB6-7720-49EC-B78C-44E433840B7C}"/>
              </a:ext>
            </a:extLst>
          </p:cNvPr>
          <p:cNvSpPr/>
          <p:nvPr/>
        </p:nvSpPr>
        <p:spPr>
          <a:xfrm>
            <a:off x="4418076" y="3924935"/>
            <a:ext cx="3355848" cy="2489915"/>
          </a:xfrm>
          <a:prstGeom prst="rect">
            <a:avLst/>
          </a:prstGeom>
          <a:solidFill>
            <a:srgbClr val="0163B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2000">
              <a:solidFill>
                <a:srgbClr val="ABD5F9"/>
              </a:solidFill>
              <a:latin typeface="Segoe UI Semibold" panose="020B0702040204020203" pitchFamily="34" charset="0"/>
              <a:cs typeface="Segoe UI Semibold" panose="020B0702040204020203" pitchFamily="34" charset="0"/>
            </a:endParaRPr>
          </a:p>
        </p:txBody>
      </p:sp>
      <p:sp>
        <p:nvSpPr>
          <p:cNvPr id="43" name="Rectangle 42">
            <a:extLst>
              <a:ext uri="{FF2B5EF4-FFF2-40B4-BE49-F238E27FC236}">
                <a16:creationId xmlns:a16="http://schemas.microsoft.com/office/drawing/2014/main" id="{FAABF71D-4F8F-4125-94A7-3C2867CC3D08}"/>
              </a:ext>
            </a:extLst>
          </p:cNvPr>
          <p:cNvSpPr/>
          <p:nvPr/>
        </p:nvSpPr>
        <p:spPr>
          <a:xfrm>
            <a:off x="981609" y="3924935"/>
            <a:ext cx="3355848" cy="2489914"/>
          </a:xfrm>
          <a:prstGeom prst="rect">
            <a:avLst/>
          </a:prstGeom>
          <a:solidFill>
            <a:srgbClr val="0081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2000">
              <a:solidFill>
                <a:srgbClr val="ABD5F9"/>
              </a:solidFill>
              <a:latin typeface="Segoe UI Semibold" panose="020B0702040204020203" pitchFamily="34" charset="0"/>
              <a:cs typeface="Segoe UI Semibold" panose="020B0702040204020203" pitchFamily="34" charset="0"/>
            </a:endParaRPr>
          </a:p>
        </p:txBody>
      </p:sp>
      <p:sp>
        <p:nvSpPr>
          <p:cNvPr id="40" name="Rectangle 39">
            <a:extLst>
              <a:ext uri="{FF2B5EF4-FFF2-40B4-BE49-F238E27FC236}">
                <a16:creationId xmlns:a16="http://schemas.microsoft.com/office/drawing/2014/main" id="{329460C5-34D4-4CBA-B920-E2A82929A6B5}"/>
              </a:ext>
            </a:extLst>
          </p:cNvPr>
          <p:cNvSpPr/>
          <p:nvPr/>
        </p:nvSpPr>
        <p:spPr>
          <a:xfrm>
            <a:off x="1287933" y="4592811"/>
            <a:ext cx="2743200" cy="11541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ABD5F9"/>
                </a:solidFill>
                <a:effectLst/>
                <a:uLnTx/>
                <a:uFillTx/>
                <a:latin typeface="Segoe UI" panose="020B0502040204020203" pitchFamily="34" charset="0"/>
                <a:ea typeface="+mn-ea"/>
                <a:cs typeface="Segoe UI" panose="020B0502040204020203" pitchFamily="34" charset="0"/>
              </a:rPr>
              <a:t>Savings</a:t>
            </a:r>
            <a:endParaRPr kumimoji="0" lang="en-US" sz="1500" b="0" i="0" u="none" strike="noStrike" kern="1200" cap="none" spc="0" normalizeH="0" baseline="0" noProof="0">
              <a:ln>
                <a:noFill/>
              </a:ln>
              <a:solidFill>
                <a:srgbClr val="ABD5F9"/>
              </a:solidFill>
              <a:effectLst/>
              <a:uLnTx/>
              <a:uFillTx/>
              <a:latin typeface="Segoe UI Semibold" panose="020B0702040204020203" pitchFamily="34" charset="0"/>
              <a:ea typeface="+mn-ea"/>
              <a:cs typeface="Segoe UI Semibold" panose="020B0702040204020203" pitchFamily="34" charset="0"/>
            </a:endParaRPr>
          </a:p>
        </p:txBody>
      </p:sp>
      <p:sp>
        <p:nvSpPr>
          <p:cNvPr id="41" name="Rectangle 40">
            <a:extLst>
              <a:ext uri="{FF2B5EF4-FFF2-40B4-BE49-F238E27FC236}">
                <a16:creationId xmlns:a16="http://schemas.microsoft.com/office/drawing/2014/main" id="{DF547972-4D29-4CAB-A5B3-0FE91041D086}"/>
              </a:ext>
            </a:extLst>
          </p:cNvPr>
          <p:cNvSpPr/>
          <p:nvPr/>
        </p:nvSpPr>
        <p:spPr>
          <a:xfrm>
            <a:off x="4724400" y="4592811"/>
            <a:ext cx="2743200" cy="11541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ABD5F9"/>
                </a:solidFill>
                <a:effectLst/>
                <a:uLnTx/>
                <a:uFillTx/>
                <a:latin typeface="Segoe UI" panose="020B0502040204020203" pitchFamily="34" charset="0"/>
                <a:ea typeface="+mn-ea"/>
                <a:cs typeface="Segoe UI" panose="020B0502040204020203" pitchFamily="34" charset="0"/>
              </a:rPr>
              <a:t>Savings</a:t>
            </a:r>
            <a:endParaRPr kumimoji="0" lang="en-US" sz="1500" b="0" i="0" u="none" strike="noStrike" kern="1200" cap="none" spc="0" normalizeH="0" baseline="0" noProof="0">
              <a:ln>
                <a:noFill/>
              </a:ln>
              <a:solidFill>
                <a:srgbClr val="ABD5F9"/>
              </a:solidFill>
              <a:effectLst/>
              <a:uLnTx/>
              <a:uFillTx/>
              <a:latin typeface="Segoe UI Semibold" panose="020B0702040204020203" pitchFamily="34" charset="0"/>
              <a:ea typeface="+mn-ea"/>
              <a:cs typeface="Segoe UI Semibold" panose="020B0702040204020203" pitchFamily="34" charset="0"/>
            </a:endParaRPr>
          </a:p>
        </p:txBody>
      </p:sp>
      <p:sp>
        <p:nvSpPr>
          <p:cNvPr id="44" name="Rectangle 43">
            <a:extLst>
              <a:ext uri="{FF2B5EF4-FFF2-40B4-BE49-F238E27FC236}">
                <a16:creationId xmlns:a16="http://schemas.microsoft.com/office/drawing/2014/main" id="{7436FA26-E481-43A3-83AB-EE0FA5D6094B}"/>
              </a:ext>
            </a:extLst>
          </p:cNvPr>
          <p:cNvSpPr/>
          <p:nvPr/>
        </p:nvSpPr>
        <p:spPr>
          <a:xfrm>
            <a:off x="8160867" y="4592811"/>
            <a:ext cx="2743200" cy="11541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prstClr val="white"/>
                </a:solidFill>
                <a:latin typeface="Segoe UI Semibold" panose="020B0702040204020203" pitchFamily="34" charset="0"/>
                <a:cs typeface="Segoe UI Semibold" panose="020B0702040204020203" pitchFamily="34" charset="0"/>
              </a:rPr>
              <a:t>9</a:t>
            </a:r>
            <a:r>
              <a:rPr kumimoji="0" lang="en-US" sz="54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ABD5F9"/>
                </a:solidFill>
                <a:effectLst/>
                <a:uLnTx/>
                <a:uFillTx/>
                <a:latin typeface="Segoe UI" panose="020B0502040204020203" pitchFamily="34" charset="0"/>
                <a:ea typeface="+mn-ea"/>
                <a:cs typeface="Segoe UI" panose="020B0502040204020203" pitchFamily="34" charset="0"/>
              </a:rPr>
              <a:t>Savings</a:t>
            </a:r>
            <a:endParaRPr kumimoji="0" lang="en-US" sz="1500" b="0" i="0" u="none" strike="noStrike" kern="1200" cap="none" spc="0" normalizeH="0" baseline="0" noProof="0">
              <a:ln>
                <a:noFill/>
              </a:ln>
              <a:solidFill>
                <a:srgbClr val="ABD5F9"/>
              </a:solidFill>
              <a:effectLst/>
              <a:uLnTx/>
              <a:uFillTx/>
              <a:latin typeface="Segoe UI Semibold" panose="020B0702040204020203" pitchFamily="34" charset="0"/>
              <a:ea typeface="+mn-ea"/>
              <a:cs typeface="Segoe UI Semibold" panose="020B0702040204020203" pitchFamily="34" charset="0"/>
            </a:endParaRPr>
          </a:p>
        </p:txBody>
      </p:sp>
      <p:sp>
        <p:nvSpPr>
          <p:cNvPr id="47" name="Rectangle 46">
            <a:extLst>
              <a:ext uri="{FF2B5EF4-FFF2-40B4-BE49-F238E27FC236}">
                <a16:creationId xmlns:a16="http://schemas.microsoft.com/office/drawing/2014/main" id="{029A26E0-BEA7-4E2A-A56A-E2B3CEF07F0B}"/>
              </a:ext>
            </a:extLst>
          </p:cNvPr>
          <p:cNvSpPr/>
          <p:nvPr/>
        </p:nvSpPr>
        <p:spPr>
          <a:xfrm>
            <a:off x="8311371" y="3082504"/>
            <a:ext cx="2442192"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Virtual hard disk files, .iso files, backup</a:t>
            </a:r>
          </a:p>
        </p:txBody>
      </p:sp>
      <p:pic>
        <p:nvPicPr>
          <p:cNvPr id="48" name="Picture 2" descr="Illustration of VDI servers">
            <a:extLst>
              <a:ext uri="{FF2B5EF4-FFF2-40B4-BE49-F238E27FC236}">
                <a16:creationId xmlns:a16="http://schemas.microsoft.com/office/drawing/2014/main" id="{6C2AE161-408E-4382-AD72-1374DFAA14C5}"/>
              </a:ext>
            </a:extLst>
          </p:cNvPr>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957280" y="1877938"/>
            <a:ext cx="1150374" cy="931477"/>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AEB29556-5554-42AA-AB03-73C21510F0D8}"/>
              </a:ext>
            </a:extLst>
          </p:cNvPr>
          <p:cNvSpPr/>
          <p:nvPr/>
        </p:nvSpPr>
        <p:spPr>
          <a:xfrm>
            <a:off x="4874904" y="3082504"/>
            <a:ext cx="2442192"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General-purpose</a:t>
            </a:r>
            <a:br>
              <a:rPr kumimoji="0" lang="en-US" sz="15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br>
            <a:r>
              <a:rPr kumimoji="0" lang="en-US" sz="15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file server</a:t>
            </a:r>
          </a:p>
        </p:txBody>
      </p:sp>
      <p:pic>
        <p:nvPicPr>
          <p:cNvPr id="53" name="Picture 52">
            <a:extLst>
              <a:ext uri="{FF2B5EF4-FFF2-40B4-BE49-F238E27FC236}">
                <a16:creationId xmlns:a16="http://schemas.microsoft.com/office/drawing/2014/main" id="{D59683DD-0538-47A4-B835-9AB4E56D2E5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705855" y="1953531"/>
            <a:ext cx="780290" cy="780290"/>
          </a:xfrm>
          <a:prstGeom prst="rect">
            <a:avLst/>
          </a:prstGeom>
        </p:spPr>
      </p:pic>
      <p:sp>
        <p:nvSpPr>
          <p:cNvPr id="54" name="Rectangle 53">
            <a:extLst>
              <a:ext uri="{FF2B5EF4-FFF2-40B4-BE49-F238E27FC236}">
                <a16:creationId xmlns:a16="http://schemas.microsoft.com/office/drawing/2014/main" id="{52497028-CC0A-4158-BC74-A0DF3F79F963}"/>
              </a:ext>
            </a:extLst>
          </p:cNvPr>
          <p:cNvSpPr/>
          <p:nvPr/>
        </p:nvSpPr>
        <p:spPr>
          <a:xfrm>
            <a:off x="1438437" y="3082504"/>
            <a:ext cx="2442192"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Documents, photos,</a:t>
            </a:r>
            <a:br>
              <a:rPr kumimoji="0" lang="en-US" sz="15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br>
            <a:r>
              <a:rPr kumimoji="0" lang="en-US" sz="15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music, videos</a:t>
            </a:r>
          </a:p>
        </p:txBody>
      </p:sp>
      <p:grpSp>
        <p:nvGrpSpPr>
          <p:cNvPr id="55" name="Group 54">
            <a:extLst>
              <a:ext uri="{FF2B5EF4-FFF2-40B4-BE49-F238E27FC236}">
                <a16:creationId xmlns:a16="http://schemas.microsoft.com/office/drawing/2014/main" id="{32F2E8C7-14EA-489D-ADCB-FD5A4F9D82F1}"/>
              </a:ext>
            </a:extLst>
          </p:cNvPr>
          <p:cNvGrpSpPr/>
          <p:nvPr/>
        </p:nvGrpSpPr>
        <p:grpSpPr>
          <a:xfrm>
            <a:off x="2165346" y="1871397"/>
            <a:ext cx="988374" cy="944559"/>
            <a:chOff x="1486356" y="1763408"/>
            <a:chExt cx="1399169" cy="1453226"/>
          </a:xfrm>
        </p:grpSpPr>
        <p:pic>
          <p:nvPicPr>
            <p:cNvPr id="56" name="Picture 55">
              <a:extLst>
                <a:ext uri="{FF2B5EF4-FFF2-40B4-BE49-F238E27FC236}">
                  <a16:creationId xmlns:a16="http://schemas.microsoft.com/office/drawing/2014/main" id="{89167706-01DE-48E9-AB6F-6556EF584FD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245445" y="2415331"/>
              <a:ext cx="640080" cy="640080"/>
            </a:xfrm>
            <a:prstGeom prst="rect">
              <a:avLst/>
            </a:prstGeom>
          </p:spPr>
        </p:pic>
        <p:pic>
          <p:nvPicPr>
            <p:cNvPr id="57" name="Picture 56">
              <a:extLst>
                <a:ext uri="{FF2B5EF4-FFF2-40B4-BE49-F238E27FC236}">
                  <a16:creationId xmlns:a16="http://schemas.microsoft.com/office/drawing/2014/main" id="{3BAFA10D-E67F-4A9E-A83A-B8B28DEC92FC}"/>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486356" y="1998644"/>
              <a:ext cx="780290" cy="780290"/>
            </a:xfrm>
            <a:prstGeom prst="rect">
              <a:avLst/>
            </a:prstGeom>
          </p:spPr>
        </p:pic>
        <p:pic>
          <p:nvPicPr>
            <p:cNvPr id="58" name="Picture 57">
              <a:extLst>
                <a:ext uri="{FF2B5EF4-FFF2-40B4-BE49-F238E27FC236}">
                  <a16:creationId xmlns:a16="http://schemas.microsoft.com/office/drawing/2014/main" id="{6D18F4E3-B852-48D4-B714-9C8C5EC4B3E8}"/>
                </a:ext>
              </a:extLst>
            </p:cNvPr>
            <p:cNvPicPr>
              <a:picLocks noChangeAspect="1"/>
            </p:cNvPicPr>
            <p:nvPr/>
          </p:nvPicPr>
          <p:blipFill>
            <a:blip r:embed="rId11"/>
            <a:stretch>
              <a:fillRect/>
            </a:stretch>
          </p:blipFill>
          <p:spPr>
            <a:xfrm>
              <a:off x="1718864" y="2850875"/>
              <a:ext cx="470610" cy="365759"/>
            </a:xfrm>
            <a:prstGeom prst="rect">
              <a:avLst/>
            </a:prstGeom>
          </p:spPr>
        </p:pic>
        <p:pic>
          <p:nvPicPr>
            <p:cNvPr id="59" name="Picture 58">
              <a:extLst>
                <a:ext uri="{FF2B5EF4-FFF2-40B4-BE49-F238E27FC236}">
                  <a16:creationId xmlns:a16="http://schemas.microsoft.com/office/drawing/2014/main" id="{6E89F12B-5F84-4014-B99A-3AAB868820A0}"/>
                </a:ext>
              </a:extLst>
            </p:cNvPr>
            <p:cNvPicPr>
              <a:picLocks noChangeAspect="1"/>
            </p:cNvPicPr>
            <p:nvPr/>
          </p:nvPicPr>
          <p:blipFill>
            <a:blip r:embed="rId12"/>
            <a:stretch>
              <a:fillRect/>
            </a:stretch>
          </p:blipFill>
          <p:spPr>
            <a:xfrm>
              <a:off x="2305771" y="1763408"/>
              <a:ext cx="453468" cy="522662"/>
            </a:xfrm>
            <a:prstGeom prst="rect">
              <a:avLst/>
            </a:prstGeom>
            <a:ln w="38100">
              <a:solidFill>
                <a:schemeClr val="bg1"/>
              </a:solidFill>
              <a:miter lim="800000"/>
            </a:ln>
          </p:spPr>
        </p:pic>
      </p:grpSp>
    </p:spTree>
    <p:extLst>
      <p:ext uri="{BB962C8B-B14F-4D97-AF65-F5344CB8AC3E}">
        <p14:creationId xmlns:p14="http://schemas.microsoft.com/office/powerpoint/2010/main" val="3546118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E670E-8223-4B38-BEE3-CCF4B0531663}"/>
              </a:ext>
            </a:extLst>
          </p:cNvPr>
          <p:cNvSpPr txBox="1"/>
          <p:nvPr/>
        </p:nvSpPr>
        <p:spPr>
          <a:xfrm>
            <a:off x="609600" y="2767281"/>
            <a:ext cx="10972800" cy="132343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5EA6DC"/>
                </a:solidFill>
                <a:effectLst/>
                <a:uLnTx/>
                <a:uFillTx/>
                <a:latin typeface="Segoe UI" panose="020B0502040204020203" pitchFamily="34" charset="0"/>
                <a:ea typeface="+mn-ea"/>
                <a:cs typeface="Segoe UI" panose="020B0502040204020203" pitchFamily="34" charset="0"/>
              </a:rPr>
              <a:t>– 5 –</a:t>
            </a:r>
          </a:p>
          <a:p>
            <a:pPr lvl="0" algn="ctr">
              <a:defRPr/>
            </a:pPr>
            <a:r>
              <a:rPr lang="en-US" sz="4000" b="1">
                <a:solidFill>
                  <a:prstClr val="white"/>
                </a:solidFill>
                <a:latin typeface="Segoe UI" panose="020B0502040204020203" pitchFamily="34" charset="0"/>
                <a:cs typeface="Segoe UI" panose="020B0502040204020203" pitchFamily="34" charset="0"/>
              </a:rPr>
              <a:t>Scale up, up, and away!</a:t>
            </a:r>
          </a:p>
        </p:txBody>
      </p:sp>
    </p:spTree>
    <p:extLst>
      <p:ext uri="{BB962C8B-B14F-4D97-AF65-F5344CB8AC3E}">
        <p14:creationId xmlns:p14="http://schemas.microsoft.com/office/powerpoint/2010/main" val="1027881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0052AD8-05D7-4257-8637-F998F0490D4C}"/>
              </a:ext>
            </a:extLst>
          </p:cNvPr>
          <p:cNvPicPr>
            <a:picLocks noChangeAspect="1"/>
          </p:cNvPicPr>
          <p:nvPr/>
        </p:nvPicPr>
        <p:blipFill>
          <a:blip r:embed="rId3"/>
          <a:stretch>
            <a:fillRect/>
          </a:stretch>
        </p:blipFill>
        <p:spPr>
          <a:xfrm rot="5400000">
            <a:off x="-3286353" y="3286353"/>
            <a:ext cx="7315200" cy="742494"/>
          </a:xfrm>
          <a:prstGeom prst="rect">
            <a:avLst/>
          </a:prstGeom>
        </p:spPr>
      </p:pic>
      <p:sp>
        <p:nvSpPr>
          <p:cNvPr id="25" name="Freeform: Shape 24">
            <a:extLst>
              <a:ext uri="{FF2B5EF4-FFF2-40B4-BE49-F238E27FC236}">
                <a16:creationId xmlns:a16="http://schemas.microsoft.com/office/drawing/2014/main" id="{221C5E86-B7BC-4973-8EE5-4BF7B69C40BA}"/>
              </a:ext>
            </a:extLst>
          </p:cNvPr>
          <p:cNvSpPr/>
          <p:nvPr/>
        </p:nvSpPr>
        <p:spPr>
          <a:xfrm>
            <a:off x="1523" y="537350"/>
            <a:ext cx="12188954" cy="6320650"/>
          </a:xfrm>
          <a:custGeom>
            <a:avLst/>
            <a:gdLst>
              <a:gd name="connsiteX0" fmla="*/ 12188954 w 12188954"/>
              <a:gd name="connsiteY0" fmla="*/ 0 h 6320650"/>
              <a:gd name="connsiteX1" fmla="*/ 12188954 w 12188954"/>
              <a:gd name="connsiteY1" fmla="*/ 6320650 h 6320650"/>
              <a:gd name="connsiteX2" fmla="*/ 0 w 12188954"/>
              <a:gd name="connsiteY2" fmla="*/ 6320650 h 6320650"/>
              <a:gd name="connsiteX3" fmla="*/ 0 w 12188954"/>
              <a:gd name="connsiteY3" fmla="*/ 5434712 h 6320650"/>
              <a:gd name="connsiteX4" fmla="*/ 22512 w 12188954"/>
              <a:gd name="connsiteY4" fmla="*/ 5419558 h 6320650"/>
              <a:gd name="connsiteX5" fmla="*/ 1382014 w 12188954"/>
              <a:gd name="connsiteY5" fmla="*/ 4757031 h 6320650"/>
              <a:gd name="connsiteX6" fmla="*/ 4252665 w 12188954"/>
              <a:gd name="connsiteY6" fmla="*/ 4550082 h 6320650"/>
              <a:gd name="connsiteX7" fmla="*/ 6661962 w 12188954"/>
              <a:gd name="connsiteY7" fmla="*/ 3354374 h 6320650"/>
              <a:gd name="connsiteX8" fmla="*/ 9139606 w 12188954"/>
              <a:gd name="connsiteY8" fmla="*/ 1238890 h 6320650"/>
              <a:gd name="connsiteX9" fmla="*/ 11565990 w 12188954"/>
              <a:gd name="connsiteY9" fmla="*/ 365103 h 6320650"/>
              <a:gd name="connsiteX10" fmla="*/ 12128666 w 12188954"/>
              <a:gd name="connsiteY10" fmla="*/ 39229 h 63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4" h="6320650">
                <a:moveTo>
                  <a:pt x="12188954" y="0"/>
                </a:moveTo>
                <a:lnTo>
                  <a:pt x="12188954" y="6320650"/>
                </a:lnTo>
                <a:lnTo>
                  <a:pt x="0" y="6320650"/>
                </a:lnTo>
                <a:lnTo>
                  <a:pt x="0" y="5434712"/>
                </a:lnTo>
                <a:lnTo>
                  <a:pt x="22512" y="5419558"/>
                </a:lnTo>
                <a:cubicBezTo>
                  <a:pt x="457881" y="5143147"/>
                  <a:pt x="939171" y="4902664"/>
                  <a:pt x="1382014" y="4757031"/>
                </a:cubicBezTo>
                <a:cubicBezTo>
                  <a:pt x="2267700" y="4465769"/>
                  <a:pt x="3372674" y="4783859"/>
                  <a:pt x="4252665" y="4550082"/>
                </a:cubicBezTo>
                <a:cubicBezTo>
                  <a:pt x="5132656" y="4316305"/>
                  <a:pt x="5847471" y="3906239"/>
                  <a:pt x="6661962" y="3354374"/>
                </a:cubicBezTo>
                <a:cubicBezTo>
                  <a:pt x="7476452" y="2802508"/>
                  <a:pt x="8322269" y="1737102"/>
                  <a:pt x="9139606" y="1238890"/>
                </a:cubicBezTo>
                <a:cubicBezTo>
                  <a:pt x="9956944" y="740677"/>
                  <a:pt x="10811304" y="767504"/>
                  <a:pt x="11565990" y="365103"/>
                </a:cubicBezTo>
                <a:cubicBezTo>
                  <a:pt x="11754661" y="264503"/>
                  <a:pt x="11942976" y="155519"/>
                  <a:pt x="12128666" y="39229"/>
                </a:cubicBezTo>
                <a:close/>
              </a:path>
            </a:pathLst>
          </a:custGeom>
          <a:gradFill flip="none" rotWithShape="1">
            <a:gsLst>
              <a:gs pos="100000">
                <a:srgbClr val="014685"/>
              </a:gs>
              <a:gs pos="0">
                <a:srgbClr val="006EC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F4004826-A643-4EBD-92CD-83638D03EDBA}"/>
              </a:ext>
            </a:extLst>
          </p:cNvPr>
          <p:cNvSpPr txBox="1"/>
          <p:nvPr/>
        </p:nvSpPr>
        <p:spPr>
          <a:xfrm>
            <a:off x="4373894" y="6353517"/>
            <a:ext cx="3444213" cy="323165"/>
          </a:xfrm>
          <a:prstGeom prst="rect">
            <a:avLst/>
          </a:prstGeom>
          <a:noFill/>
        </p:spPr>
        <p:txBody>
          <a:bodyPr wrap="none" rtlCol="0">
            <a:spAutoFit/>
          </a:bodyPr>
          <a:lstStyle/>
          <a:p>
            <a:pPr algn="ctr"/>
            <a:r>
              <a:rPr lang="en-US" sz="1500">
                <a:solidFill>
                  <a:srgbClr val="ABCFEE"/>
                </a:solidFill>
                <a:latin typeface="Segoe UI Semibold" panose="020B0702040204020203" pitchFamily="34" charset="0"/>
                <a:cs typeface="Segoe UI Semibold" panose="020B0702040204020203" pitchFamily="34" charset="0"/>
              </a:rPr>
              <a:t>1 petabyte (PB) = 1,000 terabytes (TB)</a:t>
            </a:r>
            <a:endParaRPr lang="en-US" sz="1500">
              <a:solidFill>
                <a:srgbClr val="ABCFEE"/>
              </a:solidFill>
              <a:latin typeface="Segoe UI" panose="020B0502040204020203" pitchFamily="34" charset="0"/>
              <a:cs typeface="Segoe UI" panose="020B0502040204020203" pitchFamily="34" charset="0"/>
            </a:endParaRPr>
          </a:p>
        </p:txBody>
      </p:sp>
      <p:pic>
        <p:nvPicPr>
          <p:cNvPr id="30" name="Picture 29">
            <a:extLst>
              <a:ext uri="{FF2B5EF4-FFF2-40B4-BE49-F238E27FC236}">
                <a16:creationId xmlns:a16="http://schemas.microsoft.com/office/drawing/2014/main" id="{5A2474E8-A684-4CDE-95DB-E64187641573}"/>
              </a:ext>
            </a:extLst>
          </p:cNvPr>
          <p:cNvPicPr>
            <a:picLocks noChangeAspect="1"/>
          </p:cNvPicPr>
          <p:nvPr/>
        </p:nvPicPr>
        <p:blipFill>
          <a:blip r:embed="rId3"/>
          <a:stretch>
            <a:fillRect/>
          </a:stretch>
        </p:blipFill>
        <p:spPr>
          <a:xfrm rot="16200000" flipH="1">
            <a:off x="8163153" y="3286353"/>
            <a:ext cx="7315200" cy="742494"/>
          </a:xfrm>
          <a:prstGeom prst="rect">
            <a:avLst/>
          </a:prstGeom>
        </p:spPr>
      </p:pic>
      <p:sp>
        <p:nvSpPr>
          <p:cNvPr id="32" name="Rectangle 31">
            <a:extLst>
              <a:ext uri="{FF2B5EF4-FFF2-40B4-BE49-F238E27FC236}">
                <a16:creationId xmlns:a16="http://schemas.microsoft.com/office/drawing/2014/main" id="{377D8C32-29A1-48AF-92A2-38241E2AE878}"/>
              </a:ext>
            </a:extLst>
          </p:cNvPr>
          <p:cNvSpPr/>
          <p:nvPr/>
        </p:nvSpPr>
        <p:spPr>
          <a:xfrm>
            <a:off x="5113647" y="5989318"/>
            <a:ext cx="914400" cy="182881"/>
          </a:xfrm>
          <a:prstGeom prst="rect">
            <a:avLst/>
          </a:prstGeom>
          <a:solidFill>
            <a:srgbClr val="003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2D852C8-3976-4C97-BE53-D2EC2ECB7583}"/>
              </a:ext>
            </a:extLst>
          </p:cNvPr>
          <p:cNvSpPr/>
          <p:nvPr/>
        </p:nvSpPr>
        <p:spPr>
          <a:xfrm>
            <a:off x="6163954" y="5989320"/>
            <a:ext cx="91440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6A71B9-B5D3-46B1-BFF0-F7834D8236A5}"/>
              </a:ext>
            </a:extLst>
          </p:cNvPr>
          <p:cNvSpPr txBox="1"/>
          <p:nvPr/>
        </p:nvSpPr>
        <p:spPr>
          <a:xfrm>
            <a:off x="2727989" y="2805753"/>
            <a:ext cx="6736023" cy="1246495"/>
          </a:xfrm>
          <a:prstGeom prst="rect">
            <a:avLst/>
          </a:prstGeom>
          <a:noFill/>
        </p:spPr>
        <p:txBody>
          <a:bodyPr wrap="square" rtlCol="0">
            <a:spAutoFit/>
          </a:bodyPr>
          <a:lstStyle/>
          <a:p>
            <a:pPr algn="ctr"/>
            <a:r>
              <a:rPr lang="en-US" sz="7500">
                <a:solidFill>
                  <a:schemeClr val="bg1"/>
                </a:solidFill>
                <a:latin typeface="Segoe UI Semibold" panose="020B0702040204020203" pitchFamily="34" charset="0"/>
                <a:cs typeface="Segoe UI Semibold" panose="020B0702040204020203" pitchFamily="34" charset="0"/>
              </a:rPr>
              <a:t>Max scale?</a:t>
            </a:r>
          </a:p>
        </p:txBody>
      </p:sp>
    </p:spTree>
    <p:extLst>
      <p:ext uri="{BB962C8B-B14F-4D97-AF65-F5344CB8AC3E}">
        <p14:creationId xmlns:p14="http://schemas.microsoft.com/office/powerpoint/2010/main" val="1540521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611F322-9754-4223-AEE0-D1754003CFB9}"/>
              </a:ext>
            </a:extLst>
          </p:cNvPr>
          <p:cNvSpPr/>
          <p:nvPr/>
        </p:nvSpPr>
        <p:spPr>
          <a:xfrm>
            <a:off x="6092952" y="5943600"/>
            <a:ext cx="6099048"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671B5E8-C3E7-490B-861D-7C7854854CDC}"/>
              </a:ext>
            </a:extLst>
          </p:cNvPr>
          <p:cNvSpPr/>
          <p:nvPr/>
        </p:nvSpPr>
        <p:spPr>
          <a:xfrm>
            <a:off x="0" y="0"/>
            <a:ext cx="12192000"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5FBBE5A2-CC6F-4ABF-8E26-0E83326D5D86}"/>
              </a:ext>
            </a:extLst>
          </p:cNvPr>
          <p:cNvSpPr/>
          <p:nvPr/>
        </p:nvSpPr>
        <p:spPr>
          <a:xfrm>
            <a:off x="0" y="5943600"/>
            <a:ext cx="12192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237B7027-5FCE-44F9-950F-EBD36547CE05}"/>
              </a:ext>
            </a:extLst>
          </p:cNvPr>
          <p:cNvSpPr txBox="1"/>
          <p:nvPr/>
        </p:nvSpPr>
        <p:spPr>
          <a:xfrm>
            <a:off x="18691199" y="2582752"/>
            <a:ext cx="1484702" cy="1217834"/>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Standard x86 servers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Local drives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The magic of software</a:t>
            </a:r>
          </a:p>
        </p:txBody>
      </p:sp>
      <p:sp>
        <p:nvSpPr>
          <p:cNvPr id="34" name="TextBox 33">
            <a:extLst>
              <a:ext uri="{FF2B5EF4-FFF2-40B4-BE49-F238E27FC236}">
                <a16:creationId xmlns:a16="http://schemas.microsoft.com/office/drawing/2014/main" id="{07977858-3EB8-4BF4-9D56-CB83DC34EBEB}"/>
              </a:ext>
            </a:extLst>
          </p:cNvPr>
          <p:cNvSpPr txBox="1"/>
          <p:nvPr/>
        </p:nvSpPr>
        <p:spPr>
          <a:xfrm>
            <a:off x="16551788" y="6239218"/>
            <a:ext cx="34724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Hyper-Converged Infrastructure (HCI)</a:t>
            </a:r>
          </a:p>
        </p:txBody>
      </p:sp>
      <p:sp>
        <p:nvSpPr>
          <p:cNvPr id="37" name="TextBox 36">
            <a:extLst>
              <a:ext uri="{FF2B5EF4-FFF2-40B4-BE49-F238E27FC236}">
                <a16:creationId xmlns:a16="http://schemas.microsoft.com/office/drawing/2014/main" id="{C9861505-CFC1-4CAD-8AD6-169BDE6589F4}"/>
              </a:ext>
            </a:extLst>
          </p:cNvPr>
          <p:cNvSpPr txBox="1"/>
          <p:nvPr/>
        </p:nvSpPr>
        <p:spPr>
          <a:xfrm>
            <a:off x="4529001" y="6239218"/>
            <a:ext cx="313399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Legacy “Three Tier” Infrastructure</a:t>
            </a:r>
          </a:p>
        </p:txBody>
      </p:sp>
      <p:grpSp>
        <p:nvGrpSpPr>
          <p:cNvPr id="6" name="Group 5">
            <a:extLst>
              <a:ext uri="{FF2B5EF4-FFF2-40B4-BE49-F238E27FC236}">
                <a16:creationId xmlns:a16="http://schemas.microsoft.com/office/drawing/2014/main" id="{CC64513B-9F71-4B89-9C94-D5C5BAE82FAF}"/>
              </a:ext>
            </a:extLst>
          </p:cNvPr>
          <p:cNvGrpSpPr/>
          <p:nvPr/>
        </p:nvGrpSpPr>
        <p:grpSpPr>
          <a:xfrm>
            <a:off x="16525099" y="2013481"/>
            <a:ext cx="1828800" cy="1916638"/>
            <a:chOff x="7921752" y="2449116"/>
            <a:chExt cx="1828800" cy="1916638"/>
          </a:xfrm>
        </p:grpSpPr>
        <p:pic>
          <p:nvPicPr>
            <p:cNvPr id="79" name="Picture 78" descr="A close up of a logo&#10;&#10;Description generated with high confidence">
              <a:extLst>
                <a:ext uri="{FF2B5EF4-FFF2-40B4-BE49-F238E27FC236}">
                  <a16:creationId xmlns:a16="http://schemas.microsoft.com/office/drawing/2014/main" id="{2D39F63B-C9DA-4527-B491-C50793FE5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752" y="2889544"/>
              <a:ext cx="1828800" cy="353568"/>
            </a:xfrm>
            <a:prstGeom prst="rect">
              <a:avLst/>
            </a:prstGeom>
          </p:spPr>
        </p:pic>
        <p:pic>
          <p:nvPicPr>
            <p:cNvPr id="80" name="Picture 79" descr="A close up of a logo&#10;&#10;Description generated with high confidence">
              <a:extLst>
                <a:ext uri="{FF2B5EF4-FFF2-40B4-BE49-F238E27FC236}">
                  <a16:creationId xmlns:a16="http://schemas.microsoft.com/office/drawing/2014/main" id="{B228E7B7-7895-4246-9610-323D70961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752" y="3263758"/>
              <a:ext cx="1828800" cy="353568"/>
            </a:xfrm>
            <a:prstGeom prst="rect">
              <a:avLst/>
            </a:prstGeom>
          </p:spPr>
        </p:pic>
        <p:pic>
          <p:nvPicPr>
            <p:cNvPr id="81" name="Picture 80" descr="A close up of a logo&#10;&#10;Description generated with high confidence">
              <a:extLst>
                <a:ext uri="{FF2B5EF4-FFF2-40B4-BE49-F238E27FC236}">
                  <a16:creationId xmlns:a16="http://schemas.microsoft.com/office/drawing/2014/main" id="{348FDE5F-80A7-4668-A77F-37CD5857A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752" y="3637972"/>
              <a:ext cx="1828800" cy="353568"/>
            </a:xfrm>
            <a:prstGeom prst="rect">
              <a:avLst/>
            </a:prstGeom>
          </p:spPr>
        </p:pic>
        <p:pic>
          <p:nvPicPr>
            <p:cNvPr id="82" name="Picture 81" descr="A close up of a logo&#10;&#10;Description generated with high confidence">
              <a:extLst>
                <a:ext uri="{FF2B5EF4-FFF2-40B4-BE49-F238E27FC236}">
                  <a16:creationId xmlns:a16="http://schemas.microsoft.com/office/drawing/2014/main" id="{2ACF9A4D-FF56-4ABF-96A3-0774F2858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752" y="4012186"/>
              <a:ext cx="1828800" cy="353568"/>
            </a:xfrm>
            <a:prstGeom prst="rect">
              <a:avLst/>
            </a:prstGeom>
          </p:spPr>
        </p:pic>
        <p:pic>
          <p:nvPicPr>
            <p:cNvPr id="83" name="Picture 82" descr="A close up of a logo&#10;&#10;Description generated with high confidence">
              <a:extLst>
                <a:ext uri="{FF2B5EF4-FFF2-40B4-BE49-F238E27FC236}">
                  <a16:creationId xmlns:a16="http://schemas.microsoft.com/office/drawing/2014/main" id="{06E9C7EA-8015-4834-AD39-3AA74B284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1752" y="2647765"/>
              <a:ext cx="1828800" cy="178003"/>
            </a:xfrm>
            <a:prstGeom prst="rect">
              <a:avLst/>
            </a:prstGeom>
          </p:spPr>
        </p:pic>
        <p:pic>
          <p:nvPicPr>
            <p:cNvPr id="84" name="Picture 83" descr="A close up of a logo&#10;&#10;Description generated with high confidence">
              <a:extLst>
                <a:ext uri="{FF2B5EF4-FFF2-40B4-BE49-F238E27FC236}">
                  <a16:creationId xmlns:a16="http://schemas.microsoft.com/office/drawing/2014/main" id="{B9E89A1E-0E00-4629-B046-8CE3101DE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1752" y="2449116"/>
              <a:ext cx="1828800" cy="178003"/>
            </a:xfrm>
            <a:prstGeom prst="rect">
              <a:avLst/>
            </a:prstGeom>
          </p:spPr>
        </p:pic>
      </p:grpSp>
      <p:grpSp>
        <p:nvGrpSpPr>
          <p:cNvPr id="12" name="Group 11">
            <a:extLst>
              <a:ext uri="{FF2B5EF4-FFF2-40B4-BE49-F238E27FC236}">
                <a16:creationId xmlns:a16="http://schemas.microsoft.com/office/drawing/2014/main" id="{5D963B09-F057-4D52-B2EF-E6903684C9C5}"/>
              </a:ext>
            </a:extLst>
          </p:cNvPr>
          <p:cNvGrpSpPr/>
          <p:nvPr/>
        </p:nvGrpSpPr>
        <p:grpSpPr>
          <a:xfrm>
            <a:off x="3654291" y="1833959"/>
            <a:ext cx="3356109" cy="1568546"/>
            <a:chOff x="3654291" y="1833959"/>
            <a:chExt cx="3356109" cy="1568546"/>
          </a:xfrm>
        </p:grpSpPr>
        <p:sp>
          <p:nvSpPr>
            <p:cNvPr id="38" name="TextBox 37">
              <a:extLst>
                <a:ext uri="{FF2B5EF4-FFF2-40B4-BE49-F238E27FC236}">
                  <a16:creationId xmlns:a16="http://schemas.microsoft.com/office/drawing/2014/main" id="{484123AF-426A-4BB8-AC7C-22E9B2CC56A2}"/>
                </a:ext>
              </a:extLst>
            </p:cNvPr>
            <p:cNvSpPr txBox="1"/>
            <p:nvPr/>
          </p:nvSpPr>
          <p:spPr>
            <a:xfrm>
              <a:off x="3654291" y="2495122"/>
              <a:ext cx="84670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Hypervisors</a:t>
              </a:r>
            </a:p>
          </p:txBody>
        </p:sp>
        <p:pic>
          <p:nvPicPr>
            <p:cNvPr id="61" name="Picture 60" descr="A close up of a logo&#10;&#10;Description generated with high confidence">
              <a:extLst>
                <a:ext uri="{FF2B5EF4-FFF2-40B4-BE49-F238E27FC236}">
                  <a16:creationId xmlns:a16="http://schemas.microsoft.com/office/drawing/2014/main" id="{DDDC02EC-6DD9-4A92-8C3B-636036EBD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3224502"/>
              <a:ext cx="1828800" cy="178003"/>
            </a:xfrm>
            <a:prstGeom prst="rect">
              <a:avLst/>
            </a:prstGeom>
          </p:spPr>
        </p:pic>
        <p:pic>
          <p:nvPicPr>
            <p:cNvPr id="67" name="Picture 66" descr="A close up of a logo&#10;&#10;Description generated with high confidence">
              <a:extLst>
                <a:ext uri="{FF2B5EF4-FFF2-40B4-BE49-F238E27FC236}">
                  <a16:creationId xmlns:a16="http://schemas.microsoft.com/office/drawing/2014/main" id="{375B896F-9BFE-47AD-9A5F-16182D7A9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3025853"/>
              <a:ext cx="1828800" cy="178003"/>
            </a:xfrm>
            <a:prstGeom prst="rect">
              <a:avLst/>
            </a:prstGeom>
          </p:spPr>
        </p:pic>
        <p:pic>
          <p:nvPicPr>
            <p:cNvPr id="68" name="Picture 67" descr="A close up of a logo&#10;&#10;Description generated with high confidence">
              <a:extLst>
                <a:ext uri="{FF2B5EF4-FFF2-40B4-BE49-F238E27FC236}">
                  <a16:creationId xmlns:a16="http://schemas.microsoft.com/office/drawing/2014/main" id="{A0CE1C84-D3AC-4419-98E7-49E4E97905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827204"/>
              <a:ext cx="1828800" cy="178003"/>
            </a:xfrm>
            <a:prstGeom prst="rect">
              <a:avLst/>
            </a:prstGeom>
          </p:spPr>
        </p:pic>
        <p:pic>
          <p:nvPicPr>
            <p:cNvPr id="69" name="Picture 68" descr="A close up of a logo&#10;&#10;Description generated with high confidence">
              <a:extLst>
                <a:ext uri="{FF2B5EF4-FFF2-40B4-BE49-F238E27FC236}">
                  <a16:creationId xmlns:a16="http://schemas.microsoft.com/office/drawing/2014/main" id="{C2452742-6DBB-4C05-B0DF-01469A571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628555"/>
              <a:ext cx="1828800" cy="178003"/>
            </a:xfrm>
            <a:prstGeom prst="rect">
              <a:avLst/>
            </a:prstGeom>
          </p:spPr>
        </p:pic>
        <p:pic>
          <p:nvPicPr>
            <p:cNvPr id="70" name="Picture 69" descr="A close up of a logo&#10;&#10;Description generated with high confidence">
              <a:extLst>
                <a:ext uri="{FF2B5EF4-FFF2-40B4-BE49-F238E27FC236}">
                  <a16:creationId xmlns:a16="http://schemas.microsoft.com/office/drawing/2014/main" id="{6DA99C40-D14F-4299-B7F3-45D4364C45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429906"/>
              <a:ext cx="1828800" cy="178003"/>
            </a:xfrm>
            <a:prstGeom prst="rect">
              <a:avLst/>
            </a:prstGeom>
          </p:spPr>
        </p:pic>
        <p:pic>
          <p:nvPicPr>
            <p:cNvPr id="71" name="Picture 70" descr="A close up of a logo&#10;&#10;Description generated with high confidence">
              <a:extLst>
                <a:ext uri="{FF2B5EF4-FFF2-40B4-BE49-F238E27FC236}">
                  <a16:creationId xmlns:a16="http://schemas.microsoft.com/office/drawing/2014/main" id="{13416B3E-13DC-44F5-B51C-E53A2A441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231257"/>
              <a:ext cx="1828800" cy="178003"/>
            </a:xfrm>
            <a:prstGeom prst="rect">
              <a:avLst/>
            </a:prstGeom>
          </p:spPr>
        </p:pic>
        <p:pic>
          <p:nvPicPr>
            <p:cNvPr id="72" name="Picture 71" descr="A close up of a logo&#10;&#10;Description generated with high confidence">
              <a:extLst>
                <a:ext uri="{FF2B5EF4-FFF2-40B4-BE49-F238E27FC236}">
                  <a16:creationId xmlns:a16="http://schemas.microsoft.com/office/drawing/2014/main" id="{A3D0A5FA-F19D-40ED-98F4-89FCEA1FF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032608"/>
              <a:ext cx="1828800" cy="178003"/>
            </a:xfrm>
            <a:prstGeom prst="rect">
              <a:avLst/>
            </a:prstGeom>
          </p:spPr>
        </p:pic>
        <p:pic>
          <p:nvPicPr>
            <p:cNvPr id="73" name="Picture 72" descr="A close up of a logo&#10;&#10;Description generated with high confidence">
              <a:extLst>
                <a:ext uri="{FF2B5EF4-FFF2-40B4-BE49-F238E27FC236}">
                  <a16:creationId xmlns:a16="http://schemas.microsoft.com/office/drawing/2014/main" id="{7D8B90B3-DA87-4794-995A-9C4B27626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1833959"/>
              <a:ext cx="1828800" cy="178003"/>
            </a:xfrm>
            <a:prstGeom prst="rect">
              <a:avLst/>
            </a:prstGeom>
          </p:spPr>
        </p:pic>
        <p:sp>
          <p:nvSpPr>
            <p:cNvPr id="47" name="Left Bracket 46">
              <a:extLst>
                <a:ext uri="{FF2B5EF4-FFF2-40B4-BE49-F238E27FC236}">
                  <a16:creationId xmlns:a16="http://schemas.microsoft.com/office/drawing/2014/main" id="{1702D184-F8D5-4BC2-8A65-1CBF3A327180}"/>
                </a:ext>
              </a:extLst>
            </p:cNvPr>
            <p:cNvSpPr/>
            <p:nvPr/>
          </p:nvSpPr>
          <p:spPr>
            <a:xfrm>
              <a:off x="5018515" y="1833959"/>
              <a:ext cx="64008" cy="1568546"/>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6EB5A178-1645-41A6-BF98-C96CFCB9B662}"/>
              </a:ext>
            </a:extLst>
          </p:cNvPr>
          <p:cNvGrpSpPr/>
          <p:nvPr/>
        </p:nvGrpSpPr>
        <p:grpSpPr>
          <a:xfrm>
            <a:off x="3584561" y="3906709"/>
            <a:ext cx="3425839" cy="1434918"/>
            <a:chOff x="3584561" y="3906709"/>
            <a:chExt cx="3425839" cy="1434918"/>
          </a:xfrm>
        </p:grpSpPr>
        <p:sp>
          <p:nvSpPr>
            <p:cNvPr id="39" name="TextBox 38">
              <a:extLst>
                <a:ext uri="{FF2B5EF4-FFF2-40B4-BE49-F238E27FC236}">
                  <a16:creationId xmlns:a16="http://schemas.microsoft.com/office/drawing/2014/main" id="{F0C23516-F693-4A36-B2EF-8B51F7F9AFB2}"/>
                </a:ext>
              </a:extLst>
            </p:cNvPr>
            <p:cNvSpPr txBox="1"/>
            <p:nvPr/>
          </p:nvSpPr>
          <p:spPr>
            <a:xfrm>
              <a:off x="3584561" y="4501058"/>
              <a:ext cx="98616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Storage (SAN)</a:t>
              </a:r>
            </a:p>
          </p:txBody>
        </p:sp>
        <p:pic>
          <p:nvPicPr>
            <p:cNvPr id="63" name="Picture 62" descr="A close up of a building&#10;&#10;Description generated with high confidence">
              <a:extLst>
                <a:ext uri="{FF2B5EF4-FFF2-40B4-BE49-F238E27FC236}">
                  <a16:creationId xmlns:a16="http://schemas.microsoft.com/office/drawing/2014/main" id="{57329D43-F5CB-4ACF-95B3-28F269ECC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3906709"/>
              <a:ext cx="1828800" cy="707136"/>
            </a:xfrm>
            <a:prstGeom prst="rect">
              <a:avLst/>
            </a:prstGeom>
          </p:spPr>
        </p:pic>
        <p:pic>
          <p:nvPicPr>
            <p:cNvPr id="66" name="Picture 65" descr="A close up of a building&#10;&#10;Description generated with high confidence">
              <a:extLst>
                <a:ext uri="{FF2B5EF4-FFF2-40B4-BE49-F238E27FC236}">
                  <a16:creationId xmlns:a16="http://schemas.microsoft.com/office/drawing/2014/main" id="{4AFA0684-28FE-47E0-9564-B851F21247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4634491"/>
              <a:ext cx="1828800" cy="707136"/>
            </a:xfrm>
            <a:prstGeom prst="rect">
              <a:avLst/>
            </a:prstGeom>
          </p:spPr>
        </p:pic>
        <p:sp>
          <p:nvSpPr>
            <p:cNvPr id="48" name="Left Bracket 47">
              <a:extLst>
                <a:ext uri="{FF2B5EF4-FFF2-40B4-BE49-F238E27FC236}">
                  <a16:creationId xmlns:a16="http://schemas.microsoft.com/office/drawing/2014/main" id="{89C1A6E4-1EB0-44BF-9A85-D74BB6442E0B}"/>
                </a:ext>
              </a:extLst>
            </p:cNvPr>
            <p:cNvSpPr/>
            <p:nvPr/>
          </p:nvSpPr>
          <p:spPr>
            <a:xfrm>
              <a:off x="5020259" y="3906709"/>
              <a:ext cx="64008" cy="1434918"/>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A602C3A9-43DE-493D-9204-63881981D39A}"/>
              </a:ext>
            </a:extLst>
          </p:cNvPr>
          <p:cNvGrpSpPr/>
          <p:nvPr/>
        </p:nvGrpSpPr>
        <p:grpSpPr>
          <a:xfrm>
            <a:off x="3578149" y="3466281"/>
            <a:ext cx="3432251" cy="376653"/>
            <a:chOff x="3578149" y="3466281"/>
            <a:chExt cx="3432251" cy="376653"/>
          </a:xfrm>
        </p:grpSpPr>
        <p:sp>
          <p:nvSpPr>
            <p:cNvPr id="40" name="TextBox 39">
              <a:extLst>
                <a:ext uri="{FF2B5EF4-FFF2-40B4-BE49-F238E27FC236}">
                  <a16:creationId xmlns:a16="http://schemas.microsoft.com/office/drawing/2014/main" id="{2B000FF9-820B-4781-9E44-F6FC3976071E}"/>
                </a:ext>
              </a:extLst>
            </p:cNvPr>
            <p:cNvSpPr txBox="1"/>
            <p:nvPr/>
          </p:nvSpPr>
          <p:spPr>
            <a:xfrm>
              <a:off x="3578149" y="3531498"/>
              <a:ext cx="9989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Storage Fabric</a:t>
              </a:r>
            </a:p>
          </p:txBody>
        </p:sp>
        <p:pic>
          <p:nvPicPr>
            <p:cNvPr id="75" name="Picture 74" descr="A close up of a logo&#10;&#10;Description generated with high confidence">
              <a:extLst>
                <a:ext uri="{FF2B5EF4-FFF2-40B4-BE49-F238E27FC236}">
                  <a16:creationId xmlns:a16="http://schemas.microsoft.com/office/drawing/2014/main" id="{82A7CA5F-99C8-45A3-BCB6-DD4C4248E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664930"/>
              <a:ext cx="1828800" cy="178003"/>
            </a:xfrm>
            <a:prstGeom prst="rect">
              <a:avLst/>
            </a:prstGeom>
          </p:spPr>
        </p:pic>
        <p:pic>
          <p:nvPicPr>
            <p:cNvPr id="76" name="Picture 75" descr="A close up of a logo&#10;&#10;Description generated with high confidence">
              <a:extLst>
                <a:ext uri="{FF2B5EF4-FFF2-40B4-BE49-F238E27FC236}">
                  <a16:creationId xmlns:a16="http://schemas.microsoft.com/office/drawing/2014/main" id="{F1088045-DFDF-4925-B471-BE93C223F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466281"/>
              <a:ext cx="1828800" cy="178003"/>
            </a:xfrm>
            <a:prstGeom prst="rect">
              <a:avLst/>
            </a:prstGeom>
          </p:spPr>
        </p:pic>
        <p:sp>
          <p:nvSpPr>
            <p:cNvPr id="49" name="Left Bracket 48">
              <a:extLst>
                <a:ext uri="{FF2B5EF4-FFF2-40B4-BE49-F238E27FC236}">
                  <a16:creationId xmlns:a16="http://schemas.microsoft.com/office/drawing/2014/main" id="{50E4C28A-F7BA-475C-9E2A-31857CD6F03B}"/>
                </a:ext>
              </a:extLst>
            </p:cNvPr>
            <p:cNvSpPr/>
            <p:nvPr/>
          </p:nvSpPr>
          <p:spPr>
            <a:xfrm>
              <a:off x="5018515" y="3466282"/>
              <a:ext cx="64008" cy="376652"/>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C9494EFF-A4E6-41AA-883F-B58F0162D36E}"/>
              </a:ext>
            </a:extLst>
          </p:cNvPr>
          <p:cNvGrpSpPr/>
          <p:nvPr/>
        </p:nvGrpSpPr>
        <p:grpSpPr>
          <a:xfrm>
            <a:off x="3485976" y="596017"/>
            <a:ext cx="3524424" cy="382608"/>
            <a:chOff x="3485976" y="596017"/>
            <a:chExt cx="3524424" cy="382608"/>
          </a:xfrm>
        </p:grpSpPr>
        <p:sp>
          <p:nvSpPr>
            <p:cNvPr id="42" name="TextBox 41">
              <a:extLst>
                <a:ext uri="{FF2B5EF4-FFF2-40B4-BE49-F238E27FC236}">
                  <a16:creationId xmlns:a16="http://schemas.microsoft.com/office/drawing/2014/main" id="{FE1C0972-42D4-4A8C-A140-AEE21E98215B}"/>
                </a:ext>
              </a:extLst>
            </p:cNvPr>
            <p:cNvSpPr txBox="1"/>
            <p:nvPr/>
          </p:nvSpPr>
          <p:spPr>
            <a:xfrm>
              <a:off x="3485976" y="664210"/>
              <a:ext cx="118333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Ethernet Switches</a:t>
              </a:r>
            </a:p>
          </p:txBody>
        </p:sp>
        <p:pic>
          <p:nvPicPr>
            <p:cNvPr id="65" name="Picture 64" descr="A close up of a logo&#10;&#10;Description generated with high confidence">
              <a:extLst>
                <a:ext uri="{FF2B5EF4-FFF2-40B4-BE49-F238E27FC236}">
                  <a16:creationId xmlns:a16="http://schemas.microsoft.com/office/drawing/2014/main" id="{7B92D540-B512-4469-ACFE-EABAA5E96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00622"/>
              <a:ext cx="1828800" cy="178003"/>
            </a:xfrm>
            <a:prstGeom prst="rect">
              <a:avLst/>
            </a:prstGeom>
          </p:spPr>
        </p:pic>
        <p:pic>
          <p:nvPicPr>
            <p:cNvPr id="74" name="Picture 73" descr="A close up of a logo&#10;&#10;Description generated with high confidence">
              <a:extLst>
                <a:ext uri="{FF2B5EF4-FFF2-40B4-BE49-F238E27FC236}">
                  <a16:creationId xmlns:a16="http://schemas.microsoft.com/office/drawing/2014/main" id="{F52D8237-FA88-4806-B37A-6CACC02E4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601973"/>
              <a:ext cx="1828800" cy="178003"/>
            </a:xfrm>
            <a:prstGeom prst="rect">
              <a:avLst/>
            </a:prstGeom>
          </p:spPr>
        </p:pic>
        <p:sp>
          <p:nvSpPr>
            <p:cNvPr id="86" name="Left Bracket 85">
              <a:extLst>
                <a:ext uri="{FF2B5EF4-FFF2-40B4-BE49-F238E27FC236}">
                  <a16:creationId xmlns:a16="http://schemas.microsoft.com/office/drawing/2014/main" id="{6F7C5B68-B242-4CA6-9643-69F4C054F859}"/>
                </a:ext>
              </a:extLst>
            </p:cNvPr>
            <p:cNvSpPr/>
            <p:nvPr/>
          </p:nvSpPr>
          <p:spPr>
            <a:xfrm>
              <a:off x="5018515" y="596017"/>
              <a:ext cx="64008" cy="382607"/>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7EF7E2AD-97C3-40A2-A0D6-F30D0FA6DD7E}"/>
              </a:ext>
            </a:extLst>
          </p:cNvPr>
          <p:cNvGrpSpPr/>
          <p:nvPr/>
        </p:nvGrpSpPr>
        <p:grpSpPr>
          <a:xfrm>
            <a:off x="3517234" y="1042401"/>
            <a:ext cx="3493166" cy="727782"/>
            <a:chOff x="3517234" y="1042401"/>
            <a:chExt cx="3493166" cy="727782"/>
          </a:xfrm>
        </p:grpSpPr>
        <p:pic>
          <p:nvPicPr>
            <p:cNvPr id="59" name="Picture 58">
              <a:extLst>
                <a:ext uri="{FF2B5EF4-FFF2-40B4-BE49-F238E27FC236}">
                  <a16:creationId xmlns:a16="http://schemas.microsoft.com/office/drawing/2014/main" id="{B364A7FD-6F81-4DEE-8543-5F557D8A0A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600" y="1416615"/>
              <a:ext cx="1828800" cy="353568"/>
            </a:xfrm>
            <a:prstGeom prst="rect">
              <a:avLst/>
            </a:prstGeom>
          </p:spPr>
        </p:pic>
        <p:pic>
          <p:nvPicPr>
            <p:cNvPr id="77" name="Picture 76">
              <a:extLst>
                <a:ext uri="{FF2B5EF4-FFF2-40B4-BE49-F238E27FC236}">
                  <a16:creationId xmlns:a16="http://schemas.microsoft.com/office/drawing/2014/main" id="{FA60177C-C42C-4234-8B9E-46CBA64C57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600" y="1042401"/>
              <a:ext cx="1828800" cy="353568"/>
            </a:xfrm>
            <a:prstGeom prst="rect">
              <a:avLst/>
            </a:prstGeom>
          </p:spPr>
        </p:pic>
        <p:sp>
          <p:nvSpPr>
            <p:cNvPr id="85" name="Left Bracket 84">
              <a:extLst>
                <a:ext uri="{FF2B5EF4-FFF2-40B4-BE49-F238E27FC236}">
                  <a16:creationId xmlns:a16="http://schemas.microsoft.com/office/drawing/2014/main" id="{8B13A61B-12F3-4632-940D-310CE74BC184}"/>
                </a:ext>
              </a:extLst>
            </p:cNvPr>
            <p:cNvSpPr/>
            <p:nvPr/>
          </p:nvSpPr>
          <p:spPr>
            <a:xfrm>
              <a:off x="5018515" y="1042401"/>
              <a:ext cx="64008" cy="727781"/>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4602A16D-1D27-4D7F-8E96-E32800C8DD90}"/>
                </a:ext>
              </a:extLst>
            </p:cNvPr>
            <p:cNvSpPr txBox="1"/>
            <p:nvPr/>
          </p:nvSpPr>
          <p:spPr>
            <a:xfrm>
              <a:off x="3517234" y="1283181"/>
              <a:ext cx="112082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Misc. Appliances</a:t>
              </a:r>
            </a:p>
          </p:txBody>
        </p:sp>
      </p:grpSp>
      <p:sp>
        <p:nvSpPr>
          <p:cNvPr id="88" name="Left Bracket 87">
            <a:extLst>
              <a:ext uri="{FF2B5EF4-FFF2-40B4-BE49-F238E27FC236}">
                <a16:creationId xmlns:a16="http://schemas.microsoft.com/office/drawing/2014/main" id="{E222BDDC-ED07-4EAB-AF57-D53698DBF348}"/>
              </a:ext>
            </a:extLst>
          </p:cNvPr>
          <p:cNvSpPr/>
          <p:nvPr/>
        </p:nvSpPr>
        <p:spPr>
          <a:xfrm flipH="1">
            <a:off x="18451566" y="2453564"/>
            <a:ext cx="64008" cy="1476210"/>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Left Bracket 88">
            <a:extLst>
              <a:ext uri="{FF2B5EF4-FFF2-40B4-BE49-F238E27FC236}">
                <a16:creationId xmlns:a16="http://schemas.microsoft.com/office/drawing/2014/main" id="{312DDB60-D4D5-4AB5-9FA9-B25B4B80FE87}"/>
              </a:ext>
            </a:extLst>
          </p:cNvPr>
          <p:cNvSpPr/>
          <p:nvPr/>
        </p:nvSpPr>
        <p:spPr>
          <a:xfrm flipH="1">
            <a:off x="18451566" y="2013136"/>
            <a:ext cx="64008" cy="373816"/>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8283EE6F-1052-44DB-8BBB-4B600B078244}"/>
              </a:ext>
            </a:extLst>
          </p:cNvPr>
          <p:cNvSpPr txBox="1"/>
          <p:nvPr/>
        </p:nvSpPr>
        <p:spPr>
          <a:xfrm>
            <a:off x="18841882" y="2087500"/>
            <a:ext cx="122341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Ethernet Switches</a:t>
            </a:r>
          </a:p>
        </p:txBody>
      </p:sp>
    </p:spTree>
    <p:extLst>
      <p:ext uri="{BB962C8B-B14F-4D97-AF65-F5344CB8AC3E}">
        <p14:creationId xmlns:p14="http://schemas.microsoft.com/office/powerpoint/2010/main" val="263638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ppt_x"/>
                                          </p:val>
                                        </p:tav>
                                        <p:tav tm="100000">
                                          <p:val>
                                            <p:strVal val="#ppt_x"/>
                                          </p:val>
                                        </p:tav>
                                      </p:tavLst>
                                    </p:anim>
                                    <p:anim calcmode="lin" valueType="num">
                                      <p:cBhvr additive="base">
                                        <p:cTn id="8" dur="2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50" fill="hold"/>
                                        <p:tgtEl>
                                          <p:spTgt spid="11"/>
                                        </p:tgtEl>
                                        <p:attrNameLst>
                                          <p:attrName>ppt_x</p:attrName>
                                        </p:attrNameLst>
                                      </p:cBhvr>
                                      <p:tavLst>
                                        <p:tav tm="0">
                                          <p:val>
                                            <p:strVal val="#ppt_x"/>
                                          </p:val>
                                        </p:tav>
                                        <p:tav tm="100000">
                                          <p:val>
                                            <p:strVal val="#ppt_x"/>
                                          </p:val>
                                        </p:tav>
                                      </p:tavLst>
                                    </p:anim>
                                    <p:anim calcmode="lin" valueType="num">
                                      <p:cBhvr additive="base">
                                        <p:cTn id="14" dur="2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50" fill="hold"/>
                                        <p:tgtEl>
                                          <p:spTgt spid="12"/>
                                        </p:tgtEl>
                                        <p:attrNameLst>
                                          <p:attrName>ppt_x</p:attrName>
                                        </p:attrNameLst>
                                      </p:cBhvr>
                                      <p:tavLst>
                                        <p:tav tm="0">
                                          <p:val>
                                            <p:strVal val="#ppt_x"/>
                                          </p:val>
                                        </p:tav>
                                        <p:tav tm="100000">
                                          <p:val>
                                            <p:strVal val="#ppt_x"/>
                                          </p:val>
                                        </p:tav>
                                      </p:tavLst>
                                    </p:anim>
                                    <p:anim calcmode="lin" valueType="num">
                                      <p:cBhvr additive="base">
                                        <p:cTn id="20" dur="25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250" fill="hold"/>
                                        <p:tgtEl>
                                          <p:spTgt spid="13"/>
                                        </p:tgtEl>
                                        <p:attrNameLst>
                                          <p:attrName>ppt_x</p:attrName>
                                        </p:attrNameLst>
                                      </p:cBhvr>
                                      <p:tavLst>
                                        <p:tav tm="0">
                                          <p:val>
                                            <p:strVal val="#ppt_x"/>
                                          </p:val>
                                        </p:tav>
                                        <p:tav tm="100000">
                                          <p:val>
                                            <p:strVal val="#ppt_x"/>
                                          </p:val>
                                        </p:tav>
                                      </p:tavLst>
                                    </p:anim>
                                    <p:anim calcmode="lin" valueType="num">
                                      <p:cBhvr additive="base">
                                        <p:cTn id="26" dur="25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250" fill="hold"/>
                                        <p:tgtEl>
                                          <p:spTgt spid="14"/>
                                        </p:tgtEl>
                                        <p:attrNameLst>
                                          <p:attrName>ppt_x</p:attrName>
                                        </p:attrNameLst>
                                      </p:cBhvr>
                                      <p:tavLst>
                                        <p:tav tm="0">
                                          <p:val>
                                            <p:strVal val="#ppt_x"/>
                                          </p:val>
                                        </p:tav>
                                        <p:tav tm="100000">
                                          <p:val>
                                            <p:strVal val="#ppt_x"/>
                                          </p:val>
                                        </p:tav>
                                      </p:tavLst>
                                    </p:anim>
                                    <p:anim calcmode="lin" valueType="num">
                                      <p:cBhvr additive="base">
                                        <p:cTn id="32" dur="25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0052AD8-05D7-4257-8637-F998F0490D4C}"/>
              </a:ext>
            </a:extLst>
          </p:cNvPr>
          <p:cNvPicPr>
            <a:picLocks noChangeAspect="1"/>
          </p:cNvPicPr>
          <p:nvPr/>
        </p:nvPicPr>
        <p:blipFill>
          <a:blip r:embed="rId3"/>
          <a:stretch>
            <a:fillRect/>
          </a:stretch>
        </p:blipFill>
        <p:spPr>
          <a:xfrm rot="5400000">
            <a:off x="-3286353" y="3286353"/>
            <a:ext cx="7315200" cy="742494"/>
          </a:xfrm>
          <a:prstGeom prst="rect">
            <a:avLst/>
          </a:prstGeom>
        </p:spPr>
      </p:pic>
      <p:sp>
        <p:nvSpPr>
          <p:cNvPr id="25" name="Freeform: Shape 24">
            <a:extLst>
              <a:ext uri="{FF2B5EF4-FFF2-40B4-BE49-F238E27FC236}">
                <a16:creationId xmlns:a16="http://schemas.microsoft.com/office/drawing/2014/main" id="{221C5E86-B7BC-4973-8EE5-4BF7B69C40BA}"/>
              </a:ext>
            </a:extLst>
          </p:cNvPr>
          <p:cNvSpPr/>
          <p:nvPr/>
        </p:nvSpPr>
        <p:spPr>
          <a:xfrm>
            <a:off x="1523" y="537350"/>
            <a:ext cx="12188954" cy="6320650"/>
          </a:xfrm>
          <a:custGeom>
            <a:avLst/>
            <a:gdLst>
              <a:gd name="connsiteX0" fmla="*/ 12188954 w 12188954"/>
              <a:gd name="connsiteY0" fmla="*/ 0 h 6320650"/>
              <a:gd name="connsiteX1" fmla="*/ 12188954 w 12188954"/>
              <a:gd name="connsiteY1" fmla="*/ 6320650 h 6320650"/>
              <a:gd name="connsiteX2" fmla="*/ 0 w 12188954"/>
              <a:gd name="connsiteY2" fmla="*/ 6320650 h 6320650"/>
              <a:gd name="connsiteX3" fmla="*/ 0 w 12188954"/>
              <a:gd name="connsiteY3" fmla="*/ 5434712 h 6320650"/>
              <a:gd name="connsiteX4" fmla="*/ 22512 w 12188954"/>
              <a:gd name="connsiteY4" fmla="*/ 5419558 h 6320650"/>
              <a:gd name="connsiteX5" fmla="*/ 1382014 w 12188954"/>
              <a:gd name="connsiteY5" fmla="*/ 4757031 h 6320650"/>
              <a:gd name="connsiteX6" fmla="*/ 4252665 w 12188954"/>
              <a:gd name="connsiteY6" fmla="*/ 4550082 h 6320650"/>
              <a:gd name="connsiteX7" fmla="*/ 6661962 w 12188954"/>
              <a:gd name="connsiteY7" fmla="*/ 3354374 h 6320650"/>
              <a:gd name="connsiteX8" fmla="*/ 9139606 w 12188954"/>
              <a:gd name="connsiteY8" fmla="*/ 1238890 h 6320650"/>
              <a:gd name="connsiteX9" fmla="*/ 11565990 w 12188954"/>
              <a:gd name="connsiteY9" fmla="*/ 365103 h 6320650"/>
              <a:gd name="connsiteX10" fmla="*/ 12128666 w 12188954"/>
              <a:gd name="connsiteY10" fmla="*/ 39229 h 63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4" h="6320650">
                <a:moveTo>
                  <a:pt x="12188954" y="0"/>
                </a:moveTo>
                <a:lnTo>
                  <a:pt x="12188954" y="6320650"/>
                </a:lnTo>
                <a:lnTo>
                  <a:pt x="0" y="6320650"/>
                </a:lnTo>
                <a:lnTo>
                  <a:pt x="0" y="5434712"/>
                </a:lnTo>
                <a:lnTo>
                  <a:pt x="22512" y="5419558"/>
                </a:lnTo>
                <a:cubicBezTo>
                  <a:pt x="457881" y="5143147"/>
                  <a:pt x="939171" y="4902664"/>
                  <a:pt x="1382014" y="4757031"/>
                </a:cubicBezTo>
                <a:cubicBezTo>
                  <a:pt x="2267700" y="4465769"/>
                  <a:pt x="3372674" y="4783859"/>
                  <a:pt x="4252665" y="4550082"/>
                </a:cubicBezTo>
                <a:cubicBezTo>
                  <a:pt x="5132656" y="4316305"/>
                  <a:pt x="5847471" y="3906239"/>
                  <a:pt x="6661962" y="3354374"/>
                </a:cubicBezTo>
                <a:cubicBezTo>
                  <a:pt x="7476452" y="2802508"/>
                  <a:pt x="8322269" y="1737102"/>
                  <a:pt x="9139606" y="1238890"/>
                </a:cubicBezTo>
                <a:cubicBezTo>
                  <a:pt x="9956944" y="740677"/>
                  <a:pt x="10811304" y="767504"/>
                  <a:pt x="11565990" y="365103"/>
                </a:cubicBezTo>
                <a:cubicBezTo>
                  <a:pt x="11754661" y="264503"/>
                  <a:pt x="11942976" y="155519"/>
                  <a:pt x="12128666" y="39229"/>
                </a:cubicBezTo>
                <a:close/>
              </a:path>
            </a:pathLst>
          </a:custGeom>
          <a:gradFill flip="none" rotWithShape="1">
            <a:gsLst>
              <a:gs pos="100000">
                <a:srgbClr val="014685"/>
              </a:gs>
              <a:gs pos="0">
                <a:srgbClr val="006EC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F4004826-A643-4EBD-92CD-83638D03EDBA}"/>
              </a:ext>
            </a:extLst>
          </p:cNvPr>
          <p:cNvSpPr txBox="1"/>
          <p:nvPr/>
        </p:nvSpPr>
        <p:spPr>
          <a:xfrm>
            <a:off x="4373894" y="6353517"/>
            <a:ext cx="3444213" cy="323165"/>
          </a:xfrm>
          <a:prstGeom prst="rect">
            <a:avLst/>
          </a:prstGeom>
          <a:noFill/>
        </p:spPr>
        <p:txBody>
          <a:bodyPr wrap="none" rtlCol="0">
            <a:spAutoFit/>
          </a:bodyPr>
          <a:lstStyle/>
          <a:p>
            <a:pPr algn="ctr"/>
            <a:r>
              <a:rPr lang="en-US" sz="1500">
                <a:solidFill>
                  <a:srgbClr val="ABCFEE"/>
                </a:solidFill>
                <a:latin typeface="Segoe UI Semibold" panose="020B0702040204020203" pitchFamily="34" charset="0"/>
                <a:cs typeface="Segoe UI Semibold" panose="020B0702040204020203" pitchFamily="34" charset="0"/>
              </a:rPr>
              <a:t>1 petabyte (PB) = 1,000 terabytes (TB)</a:t>
            </a:r>
            <a:endParaRPr lang="en-US" sz="1500">
              <a:solidFill>
                <a:srgbClr val="ABCFEE"/>
              </a:solidFill>
              <a:latin typeface="Segoe UI" panose="020B0502040204020203" pitchFamily="34" charset="0"/>
              <a:cs typeface="Segoe UI" panose="020B0502040204020203" pitchFamily="34" charset="0"/>
            </a:endParaRPr>
          </a:p>
        </p:txBody>
      </p:sp>
      <p:pic>
        <p:nvPicPr>
          <p:cNvPr id="30" name="Picture 29">
            <a:extLst>
              <a:ext uri="{FF2B5EF4-FFF2-40B4-BE49-F238E27FC236}">
                <a16:creationId xmlns:a16="http://schemas.microsoft.com/office/drawing/2014/main" id="{5A2474E8-A684-4CDE-95DB-E64187641573}"/>
              </a:ext>
            </a:extLst>
          </p:cNvPr>
          <p:cNvPicPr>
            <a:picLocks noChangeAspect="1"/>
          </p:cNvPicPr>
          <p:nvPr/>
        </p:nvPicPr>
        <p:blipFill>
          <a:blip r:embed="rId3"/>
          <a:stretch>
            <a:fillRect/>
          </a:stretch>
        </p:blipFill>
        <p:spPr>
          <a:xfrm rot="16200000" flipH="1">
            <a:off x="8163153" y="3286353"/>
            <a:ext cx="7315200" cy="742494"/>
          </a:xfrm>
          <a:prstGeom prst="rect">
            <a:avLst/>
          </a:prstGeom>
        </p:spPr>
      </p:pic>
      <p:sp>
        <p:nvSpPr>
          <p:cNvPr id="32" name="Rectangle 31">
            <a:extLst>
              <a:ext uri="{FF2B5EF4-FFF2-40B4-BE49-F238E27FC236}">
                <a16:creationId xmlns:a16="http://schemas.microsoft.com/office/drawing/2014/main" id="{377D8C32-29A1-48AF-92A2-38241E2AE878}"/>
              </a:ext>
            </a:extLst>
          </p:cNvPr>
          <p:cNvSpPr/>
          <p:nvPr/>
        </p:nvSpPr>
        <p:spPr>
          <a:xfrm>
            <a:off x="5113647" y="4800600"/>
            <a:ext cx="914400" cy="1371600"/>
          </a:xfrm>
          <a:prstGeom prst="rect">
            <a:avLst/>
          </a:prstGeom>
          <a:solidFill>
            <a:srgbClr val="003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2D852C8-3976-4C97-BE53-D2EC2ECB7583}"/>
              </a:ext>
            </a:extLst>
          </p:cNvPr>
          <p:cNvSpPr/>
          <p:nvPr/>
        </p:nvSpPr>
        <p:spPr>
          <a:xfrm>
            <a:off x="6163954" y="5989320"/>
            <a:ext cx="91440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97AC1B-C9A8-4B38-961A-30864889159C}"/>
              </a:ext>
            </a:extLst>
          </p:cNvPr>
          <p:cNvSpPr txBox="1"/>
          <p:nvPr/>
        </p:nvSpPr>
        <p:spPr>
          <a:xfrm>
            <a:off x="1608294" y="2767281"/>
            <a:ext cx="2638030" cy="1323439"/>
          </a:xfrm>
          <a:prstGeom prst="rect">
            <a:avLst/>
          </a:prstGeom>
          <a:noFill/>
        </p:spPr>
        <p:txBody>
          <a:bodyPr wrap="none" rtlCol="0">
            <a:spAutoFit/>
          </a:bodyPr>
          <a:lstStyle/>
          <a:p>
            <a:pPr algn="ctr"/>
            <a:r>
              <a:rPr lang="en-US" sz="6000">
                <a:solidFill>
                  <a:srgbClr val="003C6B"/>
                </a:solidFill>
                <a:latin typeface="Segoe UI Semibold" panose="020B0702040204020203" pitchFamily="34" charset="0"/>
                <a:cs typeface="Segoe UI Semibold" panose="020B0702040204020203" pitchFamily="34" charset="0"/>
              </a:rPr>
              <a:t>1 PB</a:t>
            </a:r>
          </a:p>
          <a:p>
            <a:pPr algn="ctr"/>
            <a:r>
              <a:rPr lang="en-US" sz="2000">
                <a:solidFill>
                  <a:srgbClr val="003C6B"/>
                </a:solidFill>
                <a:latin typeface="Segoe UI" panose="020B0502040204020203" pitchFamily="34" charset="0"/>
                <a:cs typeface="Segoe UI" panose="020B0502040204020203" pitchFamily="34" charset="0"/>
              </a:rPr>
              <a:t>Windows Server 2016</a:t>
            </a:r>
          </a:p>
        </p:txBody>
      </p:sp>
    </p:spTree>
    <p:extLst>
      <p:ext uri="{BB962C8B-B14F-4D97-AF65-F5344CB8AC3E}">
        <p14:creationId xmlns:p14="http://schemas.microsoft.com/office/powerpoint/2010/main" val="3197371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0052AD8-05D7-4257-8637-F998F0490D4C}"/>
              </a:ext>
            </a:extLst>
          </p:cNvPr>
          <p:cNvPicPr>
            <a:picLocks noChangeAspect="1"/>
          </p:cNvPicPr>
          <p:nvPr/>
        </p:nvPicPr>
        <p:blipFill>
          <a:blip r:embed="rId3"/>
          <a:stretch>
            <a:fillRect/>
          </a:stretch>
        </p:blipFill>
        <p:spPr>
          <a:xfrm rot="5400000">
            <a:off x="-3286353" y="3286353"/>
            <a:ext cx="7315200" cy="742494"/>
          </a:xfrm>
          <a:prstGeom prst="rect">
            <a:avLst/>
          </a:prstGeom>
        </p:spPr>
      </p:pic>
      <p:sp>
        <p:nvSpPr>
          <p:cNvPr id="25" name="Freeform: Shape 24">
            <a:extLst>
              <a:ext uri="{FF2B5EF4-FFF2-40B4-BE49-F238E27FC236}">
                <a16:creationId xmlns:a16="http://schemas.microsoft.com/office/drawing/2014/main" id="{221C5E86-B7BC-4973-8EE5-4BF7B69C40BA}"/>
              </a:ext>
            </a:extLst>
          </p:cNvPr>
          <p:cNvSpPr/>
          <p:nvPr/>
        </p:nvSpPr>
        <p:spPr>
          <a:xfrm>
            <a:off x="1523" y="537350"/>
            <a:ext cx="12188954" cy="6320650"/>
          </a:xfrm>
          <a:custGeom>
            <a:avLst/>
            <a:gdLst>
              <a:gd name="connsiteX0" fmla="*/ 12188954 w 12188954"/>
              <a:gd name="connsiteY0" fmla="*/ 0 h 6320650"/>
              <a:gd name="connsiteX1" fmla="*/ 12188954 w 12188954"/>
              <a:gd name="connsiteY1" fmla="*/ 6320650 h 6320650"/>
              <a:gd name="connsiteX2" fmla="*/ 0 w 12188954"/>
              <a:gd name="connsiteY2" fmla="*/ 6320650 h 6320650"/>
              <a:gd name="connsiteX3" fmla="*/ 0 w 12188954"/>
              <a:gd name="connsiteY3" fmla="*/ 5434712 h 6320650"/>
              <a:gd name="connsiteX4" fmla="*/ 22512 w 12188954"/>
              <a:gd name="connsiteY4" fmla="*/ 5419558 h 6320650"/>
              <a:gd name="connsiteX5" fmla="*/ 1382014 w 12188954"/>
              <a:gd name="connsiteY5" fmla="*/ 4757031 h 6320650"/>
              <a:gd name="connsiteX6" fmla="*/ 4252665 w 12188954"/>
              <a:gd name="connsiteY6" fmla="*/ 4550082 h 6320650"/>
              <a:gd name="connsiteX7" fmla="*/ 6661962 w 12188954"/>
              <a:gd name="connsiteY7" fmla="*/ 3354374 h 6320650"/>
              <a:gd name="connsiteX8" fmla="*/ 9139606 w 12188954"/>
              <a:gd name="connsiteY8" fmla="*/ 1238890 h 6320650"/>
              <a:gd name="connsiteX9" fmla="*/ 11565990 w 12188954"/>
              <a:gd name="connsiteY9" fmla="*/ 365103 h 6320650"/>
              <a:gd name="connsiteX10" fmla="*/ 12128666 w 12188954"/>
              <a:gd name="connsiteY10" fmla="*/ 39229 h 63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4" h="6320650">
                <a:moveTo>
                  <a:pt x="12188954" y="0"/>
                </a:moveTo>
                <a:lnTo>
                  <a:pt x="12188954" y="6320650"/>
                </a:lnTo>
                <a:lnTo>
                  <a:pt x="0" y="6320650"/>
                </a:lnTo>
                <a:lnTo>
                  <a:pt x="0" y="5434712"/>
                </a:lnTo>
                <a:lnTo>
                  <a:pt x="22512" y="5419558"/>
                </a:lnTo>
                <a:cubicBezTo>
                  <a:pt x="457881" y="5143147"/>
                  <a:pt x="939171" y="4902664"/>
                  <a:pt x="1382014" y="4757031"/>
                </a:cubicBezTo>
                <a:cubicBezTo>
                  <a:pt x="2267700" y="4465769"/>
                  <a:pt x="3372674" y="4783859"/>
                  <a:pt x="4252665" y="4550082"/>
                </a:cubicBezTo>
                <a:cubicBezTo>
                  <a:pt x="5132656" y="4316305"/>
                  <a:pt x="5847471" y="3906239"/>
                  <a:pt x="6661962" y="3354374"/>
                </a:cubicBezTo>
                <a:cubicBezTo>
                  <a:pt x="7476452" y="2802508"/>
                  <a:pt x="8322269" y="1737102"/>
                  <a:pt x="9139606" y="1238890"/>
                </a:cubicBezTo>
                <a:cubicBezTo>
                  <a:pt x="9956944" y="740677"/>
                  <a:pt x="10811304" y="767504"/>
                  <a:pt x="11565990" y="365103"/>
                </a:cubicBezTo>
                <a:cubicBezTo>
                  <a:pt x="11754661" y="264503"/>
                  <a:pt x="11942976" y="155519"/>
                  <a:pt x="12128666" y="39229"/>
                </a:cubicBezTo>
                <a:close/>
              </a:path>
            </a:pathLst>
          </a:custGeom>
          <a:gradFill flip="none" rotWithShape="1">
            <a:gsLst>
              <a:gs pos="100000">
                <a:srgbClr val="014685"/>
              </a:gs>
              <a:gs pos="0">
                <a:srgbClr val="006EC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B73D320-809B-4EDD-B949-BA268ABC8222}"/>
              </a:ext>
            </a:extLst>
          </p:cNvPr>
          <p:cNvSpPr txBox="1"/>
          <p:nvPr/>
        </p:nvSpPr>
        <p:spPr>
          <a:xfrm>
            <a:off x="1608294" y="2767281"/>
            <a:ext cx="2638030" cy="1323439"/>
          </a:xfrm>
          <a:prstGeom prst="rect">
            <a:avLst/>
          </a:prstGeom>
          <a:noFill/>
        </p:spPr>
        <p:txBody>
          <a:bodyPr wrap="none" rtlCol="0">
            <a:spAutoFit/>
          </a:bodyPr>
          <a:lstStyle/>
          <a:p>
            <a:pPr algn="ctr"/>
            <a:r>
              <a:rPr lang="en-US" sz="6000">
                <a:solidFill>
                  <a:srgbClr val="003C6B"/>
                </a:solidFill>
                <a:latin typeface="Segoe UI Semibold" panose="020B0702040204020203" pitchFamily="34" charset="0"/>
                <a:cs typeface="Segoe UI Semibold" panose="020B0702040204020203" pitchFamily="34" charset="0"/>
              </a:rPr>
              <a:t>1 PB</a:t>
            </a:r>
          </a:p>
          <a:p>
            <a:pPr algn="ctr"/>
            <a:r>
              <a:rPr lang="en-US" sz="2000">
                <a:solidFill>
                  <a:srgbClr val="003C6B"/>
                </a:solidFill>
                <a:latin typeface="Segoe UI" panose="020B0502040204020203" pitchFamily="34" charset="0"/>
                <a:cs typeface="Segoe UI" panose="020B0502040204020203" pitchFamily="34" charset="0"/>
              </a:rPr>
              <a:t>Windows Server 2016</a:t>
            </a:r>
          </a:p>
        </p:txBody>
      </p:sp>
      <p:sp>
        <p:nvSpPr>
          <p:cNvPr id="26" name="TextBox 25">
            <a:extLst>
              <a:ext uri="{FF2B5EF4-FFF2-40B4-BE49-F238E27FC236}">
                <a16:creationId xmlns:a16="http://schemas.microsoft.com/office/drawing/2014/main" id="{F4004826-A643-4EBD-92CD-83638D03EDBA}"/>
              </a:ext>
            </a:extLst>
          </p:cNvPr>
          <p:cNvSpPr txBox="1"/>
          <p:nvPr/>
        </p:nvSpPr>
        <p:spPr>
          <a:xfrm>
            <a:off x="4373894" y="6353517"/>
            <a:ext cx="3444213" cy="323165"/>
          </a:xfrm>
          <a:prstGeom prst="rect">
            <a:avLst/>
          </a:prstGeom>
          <a:noFill/>
        </p:spPr>
        <p:txBody>
          <a:bodyPr wrap="none" rtlCol="0">
            <a:spAutoFit/>
          </a:bodyPr>
          <a:lstStyle/>
          <a:p>
            <a:pPr algn="ctr"/>
            <a:r>
              <a:rPr lang="en-US" sz="1500">
                <a:solidFill>
                  <a:srgbClr val="ABCFEE"/>
                </a:solidFill>
                <a:latin typeface="Segoe UI Semibold" panose="020B0702040204020203" pitchFamily="34" charset="0"/>
                <a:cs typeface="Segoe UI Semibold" panose="020B0702040204020203" pitchFamily="34" charset="0"/>
              </a:rPr>
              <a:t>1 petabyte (PB) = 1,000 terabytes (TB)</a:t>
            </a:r>
            <a:endParaRPr lang="en-US" sz="1500">
              <a:solidFill>
                <a:srgbClr val="ABCFEE"/>
              </a:solidFill>
              <a:latin typeface="Segoe UI" panose="020B0502040204020203" pitchFamily="34" charset="0"/>
              <a:cs typeface="Segoe UI" panose="020B0502040204020203" pitchFamily="34" charset="0"/>
            </a:endParaRPr>
          </a:p>
        </p:txBody>
      </p:sp>
      <p:pic>
        <p:nvPicPr>
          <p:cNvPr id="30" name="Picture 29">
            <a:extLst>
              <a:ext uri="{FF2B5EF4-FFF2-40B4-BE49-F238E27FC236}">
                <a16:creationId xmlns:a16="http://schemas.microsoft.com/office/drawing/2014/main" id="{5A2474E8-A684-4CDE-95DB-E64187641573}"/>
              </a:ext>
            </a:extLst>
          </p:cNvPr>
          <p:cNvPicPr>
            <a:picLocks noChangeAspect="1"/>
          </p:cNvPicPr>
          <p:nvPr/>
        </p:nvPicPr>
        <p:blipFill>
          <a:blip r:embed="rId3"/>
          <a:stretch>
            <a:fillRect/>
          </a:stretch>
        </p:blipFill>
        <p:spPr>
          <a:xfrm rot="16200000" flipH="1">
            <a:off x="8163153" y="3286353"/>
            <a:ext cx="7315200" cy="742494"/>
          </a:xfrm>
          <a:prstGeom prst="rect">
            <a:avLst/>
          </a:prstGeom>
        </p:spPr>
      </p:pic>
      <p:sp>
        <p:nvSpPr>
          <p:cNvPr id="32" name="Rectangle 31">
            <a:extLst>
              <a:ext uri="{FF2B5EF4-FFF2-40B4-BE49-F238E27FC236}">
                <a16:creationId xmlns:a16="http://schemas.microsoft.com/office/drawing/2014/main" id="{377D8C32-29A1-48AF-92A2-38241E2AE878}"/>
              </a:ext>
            </a:extLst>
          </p:cNvPr>
          <p:cNvSpPr/>
          <p:nvPr/>
        </p:nvSpPr>
        <p:spPr>
          <a:xfrm>
            <a:off x="5113647" y="4800600"/>
            <a:ext cx="914400" cy="1371600"/>
          </a:xfrm>
          <a:prstGeom prst="rect">
            <a:avLst/>
          </a:prstGeom>
          <a:solidFill>
            <a:srgbClr val="003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2D852C8-3976-4C97-BE53-D2EC2ECB7583}"/>
              </a:ext>
            </a:extLst>
          </p:cNvPr>
          <p:cNvSpPr/>
          <p:nvPr/>
        </p:nvSpPr>
        <p:spPr>
          <a:xfrm>
            <a:off x="6163954" y="685800"/>
            <a:ext cx="914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2FE12DC-B1AE-4A51-958B-BF66F1DCB46F}"/>
              </a:ext>
            </a:extLst>
          </p:cNvPr>
          <p:cNvSpPr txBox="1"/>
          <p:nvPr/>
        </p:nvSpPr>
        <p:spPr>
          <a:xfrm>
            <a:off x="7944153" y="2767281"/>
            <a:ext cx="2638030" cy="1323439"/>
          </a:xfrm>
          <a:prstGeom prst="rect">
            <a:avLst/>
          </a:prstGeom>
          <a:noFill/>
        </p:spPr>
        <p:txBody>
          <a:bodyPr wrap="none" rtlCol="0">
            <a:spAutoFit/>
          </a:bodyPr>
          <a:lstStyle/>
          <a:p>
            <a:pPr algn="ctr"/>
            <a:r>
              <a:rPr lang="en-US" sz="6000">
                <a:solidFill>
                  <a:schemeClr val="bg1"/>
                </a:solidFill>
                <a:latin typeface="Segoe UI Semibold" panose="020B0702040204020203" pitchFamily="34" charset="0"/>
                <a:cs typeface="Segoe UI Semibold" panose="020B0702040204020203" pitchFamily="34" charset="0"/>
              </a:rPr>
              <a:t>4 PB</a:t>
            </a:r>
          </a:p>
          <a:p>
            <a:pPr algn="ctr"/>
            <a:r>
              <a:rPr lang="en-US" sz="2000">
                <a:solidFill>
                  <a:schemeClr val="bg1"/>
                </a:solidFill>
                <a:latin typeface="Segoe UI" panose="020B0502040204020203" pitchFamily="34" charset="0"/>
                <a:cs typeface="Segoe UI" panose="020B0502040204020203" pitchFamily="34" charset="0"/>
              </a:rPr>
              <a:t>Windows Server 2019</a:t>
            </a:r>
          </a:p>
        </p:txBody>
      </p:sp>
    </p:spTree>
    <p:extLst>
      <p:ext uri="{BB962C8B-B14F-4D97-AF65-F5344CB8AC3E}">
        <p14:creationId xmlns:p14="http://schemas.microsoft.com/office/powerpoint/2010/main" val="3234521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B3C6812-1E35-4134-9F7F-B6C3659CAB69}"/>
              </a:ext>
            </a:extLst>
          </p:cNvPr>
          <p:cNvGraphicFramePr>
            <a:graphicFrameLocks noGrp="1"/>
          </p:cNvGraphicFramePr>
          <p:nvPr>
            <p:extLst>
              <p:ext uri="{D42A27DB-BD31-4B8C-83A1-F6EECF244321}">
                <p14:modId xmlns:p14="http://schemas.microsoft.com/office/powerpoint/2010/main" val="922815669"/>
              </p:ext>
            </p:extLst>
          </p:nvPr>
        </p:nvGraphicFramePr>
        <p:xfrm>
          <a:off x="0" y="1434370"/>
          <a:ext cx="12192000" cy="5423628"/>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775199773"/>
                    </a:ext>
                  </a:extLst>
                </a:gridCol>
                <a:gridCol w="3048000">
                  <a:extLst>
                    <a:ext uri="{9D8B030D-6E8A-4147-A177-3AD203B41FA5}">
                      <a16:colId xmlns:a16="http://schemas.microsoft.com/office/drawing/2014/main" val="2892060227"/>
                    </a:ext>
                  </a:extLst>
                </a:gridCol>
                <a:gridCol w="3048000">
                  <a:extLst>
                    <a:ext uri="{9D8B030D-6E8A-4147-A177-3AD203B41FA5}">
                      <a16:colId xmlns:a16="http://schemas.microsoft.com/office/drawing/2014/main" val="2020204848"/>
                    </a:ext>
                  </a:extLst>
                </a:gridCol>
                <a:gridCol w="3048000">
                  <a:extLst>
                    <a:ext uri="{9D8B030D-6E8A-4147-A177-3AD203B41FA5}">
                      <a16:colId xmlns:a16="http://schemas.microsoft.com/office/drawing/2014/main" val="3278681344"/>
                    </a:ext>
                  </a:extLst>
                </a:gridCol>
              </a:tblGrid>
              <a:tr h="774804">
                <a:tc>
                  <a:txBody>
                    <a:bodyPr/>
                    <a:lstStyle/>
                    <a:p>
                      <a:pPr algn="l"/>
                      <a:r>
                        <a:rPr lang="en-US" sz="1500">
                          <a:solidFill>
                            <a:schemeClr val="tx1">
                              <a:lumMod val="90000"/>
                              <a:lumOff val="10000"/>
                            </a:schemeClr>
                          </a:solidFill>
                          <a:latin typeface="Segoe UI Semibold" panose="020B0702040204020203" pitchFamily="34" charset="0"/>
                          <a:cs typeface="Segoe UI Semibold" panose="020B0702040204020203" pitchFamily="34" charset="0"/>
                        </a:rPr>
                        <a:t>Limit / Recommendation</a:t>
                      </a:r>
                    </a:p>
                  </a:txBody>
                  <a:tcPr marL="274320" anchor="ctr">
                    <a:solidFill>
                      <a:srgbClr val="E8E8E8"/>
                    </a:solidFill>
                  </a:tcPr>
                </a:tc>
                <a:tc>
                  <a:txBody>
                    <a:bodyPr/>
                    <a:lstStyle/>
                    <a:p>
                      <a:pPr algn="l"/>
                      <a:r>
                        <a:rPr lang="en-US" sz="1500">
                          <a:latin typeface="Segoe UI Semibold" panose="020B0702040204020203" pitchFamily="34" charset="0"/>
                          <a:cs typeface="Segoe UI Semibold" panose="020B0702040204020203" pitchFamily="34" charset="0"/>
                        </a:rPr>
                        <a:t>Windows Server 2016</a:t>
                      </a:r>
                    </a:p>
                  </a:txBody>
                  <a:tcPr marL="274320" anchor="ctr">
                    <a:solidFill>
                      <a:schemeClr val="tx1">
                        <a:lumMod val="85000"/>
                        <a:lumOff val="15000"/>
                      </a:schemeClr>
                    </a:solidFill>
                  </a:tcPr>
                </a:tc>
                <a:tc>
                  <a:txBody>
                    <a:bodyPr/>
                    <a:lstStyle/>
                    <a:p>
                      <a:pPr algn="l"/>
                      <a:r>
                        <a:rPr lang="en-US" sz="1500">
                          <a:latin typeface="Segoe UI Semibold" panose="020B0702040204020203" pitchFamily="34" charset="0"/>
                          <a:cs typeface="Segoe UI Semibold" panose="020B0702040204020203" pitchFamily="34" charset="0"/>
                        </a:rPr>
                        <a:t>Windows Server 2019 </a:t>
                      </a:r>
                    </a:p>
                  </a:txBody>
                  <a:tcPr marL="274320" anchor="ctr">
                    <a:solidFill>
                      <a:srgbClr val="014685"/>
                    </a:solidFill>
                  </a:tcPr>
                </a:tc>
                <a:tc>
                  <a:txBody>
                    <a:bodyPr/>
                    <a:lstStyle/>
                    <a:p>
                      <a:pPr algn="l"/>
                      <a:r>
                        <a:rPr lang="en-US" sz="1500">
                          <a:solidFill>
                            <a:schemeClr val="tx1">
                              <a:lumMod val="90000"/>
                              <a:lumOff val="10000"/>
                            </a:schemeClr>
                          </a:solidFill>
                          <a:latin typeface="Segoe UI Semibold" panose="020B0702040204020203" pitchFamily="34" charset="0"/>
                          <a:cs typeface="Segoe UI Semibold" panose="020B0702040204020203" pitchFamily="34" charset="0"/>
                        </a:rPr>
                        <a:t>Increase</a:t>
                      </a:r>
                    </a:p>
                  </a:txBody>
                  <a:tcPr marL="274320" anchor="ctr">
                    <a:solidFill>
                      <a:schemeClr val="tx1">
                        <a:lumMod val="10000"/>
                        <a:lumOff val="90000"/>
                      </a:schemeClr>
                    </a:solidFill>
                  </a:tcPr>
                </a:tc>
                <a:extLst>
                  <a:ext uri="{0D108BD9-81ED-4DB2-BD59-A6C34878D82A}">
                    <a16:rowId xmlns:a16="http://schemas.microsoft.com/office/drawing/2014/main" val="2994851259"/>
                  </a:ext>
                </a:extLst>
              </a:tr>
              <a:tr h="774804">
                <a:tc>
                  <a:txBody>
                    <a:bodyPr/>
                    <a:lstStyle/>
                    <a:p>
                      <a:r>
                        <a:rPr lang="en-US" sz="1500">
                          <a:solidFill>
                            <a:schemeClr val="tx1">
                              <a:lumMod val="90000"/>
                              <a:lumOff val="10000"/>
                            </a:schemeClr>
                          </a:solidFill>
                          <a:latin typeface="Segoe UI Semibold" panose="020B0702040204020203" pitchFamily="34" charset="0"/>
                          <a:cs typeface="Segoe UI Semibold" panose="020B0702040204020203" pitchFamily="34" charset="0"/>
                        </a:rPr>
                        <a:t>Max </a:t>
                      </a:r>
                      <a:r>
                        <a:rPr lang="en-US" sz="1500" u="sng">
                          <a:solidFill>
                            <a:schemeClr val="tx1">
                              <a:lumMod val="90000"/>
                              <a:lumOff val="10000"/>
                            </a:schemeClr>
                          </a:solidFill>
                          <a:latin typeface="Segoe UI Semibold" panose="020B0702040204020203" pitchFamily="34" charset="0"/>
                          <a:cs typeface="Segoe UI Semibold" panose="020B0702040204020203" pitchFamily="34" charset="0"/>
                        </a:rPr>
                        <a:t>servers</a:t>
                      </a:r>
                      <a:r>
                        <a:rPr lang="en-US" sz="1500">
                          <a:solidFill>
                            <a:schemeClr val="tx1">
                              <a:lumMod val="90000"/>
                              <a:lumOff val="10000"/>
                            </a:schemeClr>
                          </a:solidFill>
                          <a:latin typeface="Segoe UI Semibold" panose="020B0702040204020203" pitchFamily="34" charset="0"/>
                          <a:cs typeface="Segoe UI Semibold" panose="020B0702040204020203" pitchFamily="34" charset="0"/>
                        </a:rPr>
                        <a:t> per cluster</a:t>
                      </a:r>
                    </a:p>
                  </a:txBody>
                  <a:tcPr marL="274320" anchor="ctr">
                    <a:solidFill>
                      <a:schemeClr val="tx1">
                        <a:lumMod val="10000"/>
                        <a:lumOff val="90000"/>
                      </a:schemeClr>
                    </a:solidFill>
                  </a:tcPr>
                </a:tc>
                <a:tc>
                  <a:txBody>
                    <a:bodyPr/>
                    <a:lstStyle/>
                    <a:p>
                      <a:r>
                        <a:rPr lang="en-US" sz="1500">
                          <a:solidFill>
                            <a:schemeClr val="tx1">
                              <a:lumMod val="75000"/>
                              <a:lumOff val="25000"/>
                            </a:schemeClr>
                          </a:solidFill>
                          <a:latin typeface="Segoe UI Semibold" panose="020B0702040204020203" pitchFamily="34" charset="0"/>
                          <a:cs typeface="Segoe UI Semibold" panose="020B0702040204020203" pitchFamily="34" charset="0"/>
                        </a:rPr>
                        <a:t>16</a:t>
                      </a:r>
                    </a:p>
                  </a:txBody>
                  <a:tcPr marL="274320" anchor="ctr">
                    <a:solidFill>
                      <a:schemeClr val="tx1">
                        <a:lumMod val="25000"/>
                        <a:lumOff val="75000"/>
                      </a:schemeClr>
                    </a:solidFill>
                  </a:tcPr>
                </a:tc>
                <a:tc>
                  <a:txBody>
                    <a:bodyPr/>
                    <a:lstStyle/>
                    <a:p>
                      <a:r>
                        <a:rPr lang="en-US" sz="1500">
                          <a:solidFill>
                            <a:schemeClr val="bg1"/>
                          </a:solidFill>
                          <a:latin typeface="Segoe UI Semibold" panose="020B0702040204020203" pitchFamily="34" charset="0"/>
                          <a:cs typeface="Segoe UI Semibold" panose="020B0702040204020203" pitchFamily="34" charset="0"/>
                        </a:rPr>
                        <a:t>16</a:t>
                      </a:r>
                    </a:p>
                  </a:txBody>
                  <a:tcPr marL="274320" anchor="ctr">
                    <a:solidFill>
                      <a:srgbClr val="0081EC"/>
                    </a:solidFill>
                  </a:tcPr>
                </a:tc>
                <a:tc>
                  <a:txBody>
                    <a:bodyPr/>
                    <a:lstStyle/>
                    <a:p>
                      <a:r>
                        <a:rPr lang="en-US" sz="1500">
                          <a:solidFill>
                            <a:schemeClr val="tx1">
                              <a:lumMod val="90000"/>
                              <a:lumOff val="10000"/>
                            </a:schemeClr>
                          </a:solidFill>
                          <a:latin typeface="Segoe UI Semibold" panose="020B0702040204020203" pitchFamily="34" charset="0"/>
                          <a:cs typeface="Segoe UI Semibold" panose="020B0702040204020203" pitchFamily="34" charset="0"/>
                        </a:rPr>
                        <a:t>-</a:t>
                      </a:r>
                    </a:p>
                  </a:txBody>
                  <a:tcPr marL="274320" anchor="ctr">
                    <a:solidFill>
                      <a:schemeClr val="tx1">
                        <a:lumMod val="10000"/>
                        <a:lumOff val="90000"/>
                      </a:schemeClr>
                    </a:solidFill>
                  </a:tcPr>
                </a:tc>
                <a:extLst>
                  <a:ext uri="{0D108BD9-81ED-4DB2-BD59-A6C34878D82A}">
                    <a16:rowId xmlns:a16="http://schemas.microsoft.com/office/drawing/2014/main" val="1636211242"/>
                  </a:ext>
                </a:extLst>
              </a:tr>
              <a:tr h="774804">
                <a:tc>
                  <a:txBody>
                    <a:bodyPr/>
                    <a:lstStyle/>
                    <a:p>
                      <a:r>
                        <a:rPr lang="en-US" sz="1500">
                          <a:solidFill>
                            <a:schemeClr val="tx1">
                              <a:lumMod val="90000"/>
                              <a:lumOff val="10000"/>
                            </a:schemeClr>
                          </a:solidFill>
                          <a:latin typeface="Segoe UI Semibold" panose="020B0702040204020203" pitchFamily="34" charset="0"/>
                          <a:cs typeface="Segoe UI Semibold" panose="020B0702040204020203" pitchFamily="34" charset="0"/>
                        </a:rPr>
                        <a:t>Max </a:t>
                      </a:r>
                      <a:r>
                        <a:rPr lang="en-US" sz="1500" u="sng">
                          <a:solidFill>
                            <a:schemeClr val="tx1">
                              <a:lumMod val="90000"/>
                              <a:lumOff val="10000"/>
                            </a:schemeClr>
                          </a:solidFill>
                          <a:latin typeface="Segoe UI Semibold" panose="020B0702040204020203" pitchFamily="34" charset="0"/>
                          <a:cs typeface="Segoe UI Semibold" panose="020B0702040204020203" pitchFamily="34" charset="0"/>
                        </a:rPr>
                        <a:t>drives</a:t>
                      </a:r>
                      <a:r>
                        <a:rPr lang="en-US" sz="1500">
                          <a:solidFill>
                            <a:schemeClr val="tx1">
                              <a:lumMod val="90000"/>
                              <a:lumOff val="10000"/>
                            </a:schemeClr>
                          </a:solidFill>
                          <a:latin typeface="Segoe UI Semibold" panose="020B0702040204020203" pitchFamily="34" charset="0"/>
                          <a:cs typeface="Segoe UI Semibold" panose="020B0702040204020203" pitchFamily="34" charset="0"/>
                        </a:rPr>
                        <a:t> per cluster</a:t>
                      </a:r>
                    </a:p>
                  </a:txBody>
                  <a:tcPr marL="274320" anchor="ctr">
                    <a:solidFill>
                      <a:schemeClr val="tx1">
                        <a:lumMod val="10000"/>
                        <a:lumOff val="90000"/>
                      </a:schemeClr>
                    </a:solidFill>
                  </a:tcPr>
                </a:tc>
                <a:tc>
                  <a:txBody>
                    <a:bodyPr/>
                    <a:lstStyle/>
                    <a:p>
                      <a:r>
                        <a:rPr lang="en-US" sz="1500">
                          <a:solidFill>
                            <a:schemeClr val="tx1">
                              <a:lumMod val="75000"/>
                              <a:lumOff val="25000"/>
                            </a:schemeClr>
                          </a:solidFill>
                          <a:latin typeface="Segoe UI Semibold" panose="020B0702040204020203" pitchFamily="34" charset="0"/>
                          <a:cs typeface="Segoe UI Semibold" panose="020B0702040204020203" pitchFamily="34" charset="0"/>
                        </a:rPr>
                        <a:t>416</a:t>
                      </a:r>
                    </a:p>
                  </a:txBody>
                  <a:tcPr marL="274320" anchor="ctr">
                    <a:solidFill>
                      <a:schemeClr val="tx1">
                        <a:lumMod val="25000"/>
                        <a:lumOff val="75000"/>
                      </a:schemeClr>
                    </a:solidFill>
                  </a:tcPr>
                </a:tc>
                <a:tc>
                  <a:txBody>
                    <a:bodyPr/>
                    <a:lstStyle/>
                    <a:p>
                      <a:r>
                        <a:rPr lang="en-US" sz="1500">
                          <a:solidFill>
                            <a:schemeClr val="bg1"/>
                          </a:solidFill>
                          <a:latin typeface="Segoe UI Semibold" panose="020B0702040204020203" pitchFamily="34" charset="0"/>
                          <a:cs typeface="Segoe UI Semibold" panose="020B0702040204020203" pitchFamily="34" charset="0"/>
                        </a:rPr>
                        <a:t>416</a:t>
                      </a:r>
                    </a:p>
                  </a:txBody>
                  <a:tcPr marL="274320" anchor="ctr">
                    <a:solidFill>
                      <a:srgbClr val="0081EC"/>
                    </a:solidFill>
                  </a:tcPr>
                </a:tc>
                <a:tc>
                  <a:txBody>
                    <a:bodyPr/>
                    <a:lstStyle/>
                    <a:p>
                      <a:r>
                        <a:rPr lang="en-US" sz="1500">
                          <a:solidFill>
                            <a:schemeClr val="tx1">
                              <a:lumMod val="90000"/>
                              <a:lumOff val="10000"/>
                            </a:schemeClr>
                          </a:solidFill>
                          <a:latin typeface="Segoe UI Semibold" panose="020B0702040204020203" pitchFamily="34" charset="0"/>
                          <a:cs typeface="Segoe UI Semibold" panose="020B0702040204020203" pitchFamily="34" charset="0"/>
                        </a:rPr>
                        <a:t>-</a:t>
                      </a:r>
                    </a:p>
                  </a:txBody>
                  <a:tcPr marL="274320" anchor="ctr">
                    <a:solidFill>
                      <a:schemeClr val="tx1">
                        <a:lumMod val="10000"/>
                        <a:lumOff val="90000"/>
                      </a:schemeClr>
                    </a:solidFill>
                  </a:tcPr>
                </a:tc>
                <a:extLst>
                  <a:ext uri="{0D108BD9-81ED-4DB2-BD59-A6C34878D82A}">
                    <a16:rowId xmlns:a16="http://schemas.microsoft.com/office/drawing/2014/main" val="1861411469"/>
                  </a:ext>
                </a:extLst>
              </a:tr>
              <a:tr h="774804">
                <a:tc>
                  <a:txBody>
                    <a:bodyPr/>
                    <a:lstStyle/>
                    <a:p>
                      <a:r>
                        <a:rPr lang="en-US" sz="1500">
                          <a:solidFill>
                            <a:schemeClr val="tx1">
                              <a:lumMod val="90000"/>
                              <a:lumOff val="10000"/>
                            </a:schemeClr>
                          </a:solidFill>
                          <a:latin typeface="Segoe UI Semibold" panose="020B0702040204020203" pitchFamily="34" charset="0"/>
                          <a:cs typeface="Segoe UI Semibold" panose="020B0702040204020203" pitchFamily="34" charset="0"/>
                        </a:rPr>
                        <a:t>Max raw capacity per </a:t>
                      </a:r>
                      <a:r>
                        <a:rPr lang="en-US" sz="1500" u="sng">
                          <a:solidFill>
                            <a:schemeClr val="tx1">
                              <a:lumMod val="90000"/>
                              <a:lumOff val="10000"/>
                            </a:schemeClr>
                          </a:solidFill>
                          <a:latin typeface="Segoe UI Semibold" panose="020B0702040204020203" pitchFamily="34" charset="0"/>
                          <a:cs typeface="Segoe UI Semibold" panose="020B0702040204020203" pitchFamily="34" charset="0"/>
                        </a:rPr>
                        <a:t>cluster</a:t>
                      </a:r>
                    </a:p>
                  </a:txBody>
                  <a:tcPr marL="274320" anchor="ctr">
                    <a:solidFill>
                      <a:schemeClr val="tx1">
                        <a:lumMod val="10000"/>
                        <a:lumOff val="90000"/>
                      </a:schemeClr>
                    </a:solidFill>
                  </a:tcPr>
                </a:tc>
                <a:tc>
                  <a:txBody>
                    <a:bodyPr/>
                    <a:lstStyle/>
                    <a:p>
                      <a:r>
                        <a:rPr lang="en-US" sz="1500">
                          <a:solidFill>
                            <a:schemeClr val="tx1">
                              <a:lumMod val="75000"/>
                              <a:lumOff val="25000"/>
                            </a:schemeClr>
                          </a:solidFill>
                          <a:latin typeface="Segoe UI Semibold" panose="020B0702040204020203" pitchFamily="34" charset="0"/>
                          <a:cs typeface="Segoe UI Semibold" panose="020B0702040204020203" pitchFamily="34" charset="0"/>
                        </a:rPr>
                        <a:t>1 PB</a:t>
                      </a:r>
                    </a:p>
                  </a:txBody>
                  <a:tcPr marL="274320" anchor="ctr">
                    <a:solidFill>
                      <a:schemeClr val="tx1">
                        <a:lumMod val="25000"/>
                        <a:lumOff val="75000"/>
                      </a:schemeClr>
                    </a:solidFill>
                  </a:tcPr>
                </a:tc>
                <a:tc>
                  <a:txBody>
                    <a:bodyPr/>
                    <a:lstStyle/>
                    <a:p>
                      <a:r>
                        <a:rPr lang="en-US" sz="1500">
                          <a:solidFill>
                            <a:schemeClr val="bg1"/>
                          </a:solidFill>
                          <a:latin typeface="Segoe UI Semibold" panose="020B0702040204020203" pitchFamily="34" charset="0"/>
                          <a:cs typeface="Segoe UI Semibold" panose="020B0702040204020203" pitchFamily="34" charset="0"/>
                        </a:rPr>
                        <a:t>4 PB</a:t>
                      </a:r>
                    </a:p>
                  </a:txBody>
                  <a:tcPr marL="274320" anchor="ctr">
                    <a:solidFill>
                      <a:srgbClr val="0081EC"/>
                    </a:solidFill>
                  </a:tcPr>
                </a:tc>
                <a:tc>
                  <a:txBody>
                    <a:bodyPr/>
                    <a:lstStyle/>
                    <a:p>
                      <a:r>
                        <a:rPr lang="en-US" sz="1500" b="1">
                          <a:solidFill>
                            <a:srgbClr val="00B050"/>
                          </a:solidFill>
                          <a:latin typeface="+mn-lt"/>
                          <a:cs typeface="Segoe UI Semibold" panose="020B0702040204020203" pitchFamily="34" charset="0"/>
                        </a:rPr>
                        <a:t>4x</a:t>
                      </a:r>
                    </a:p>
                  </a:txBody>
                  <a:tcPr marL="274320" anchor="ctr">
                    <a:solidFill>
                      <a:schemeClr val="tx1">
                        <a:lumMod val="10000"/>
                        <a:lumOff val="90000"/>
                      </a:schemeClr>
                    </a:solidFill>
                  </a:tcPr>
                </a:tc>
                <a:extLst>
                  <a:ext uri="{0D108BD9-81ED-4DB2-BD59-A6C34878D82A}">
                    <a16:rowId xmlns:a16="http://schemas.microsoft.com/office/drawing/2014/main" val="2672675112"/>
                  </a:ext>
                </a:extLst>
              </a:tr>
              <a:tr h="774804">
                <a:tc>
                  <a:txBody>
                    <a:bodyPr/>
                    <a:lstStyle/>
                    <a:p>
                      <a:r>
                        <a:rPr lang="en-US" sz="1500">
                          <a:solidFill>
                            <a:schemeClr val="tx1">
                              <a:lumMod val="90000"/>
                              <a:lumOff val="10000"/>
                            </a:schemeClr>
                          </a:solidFill>
                          <a:latin typeface="Segoe UI Semibold" panose="020B0702040204020203" pitchFamily="34" charset="0"/>
                          <a:cs typeface="Segoe UI Semibold" panose="020B0702040204020203" pitchFamily="34" charset="0"/>
                        </a:rPr>
                        <a:t>Max raw capacity per </a:t>
                      </a:r>
                      <a:r>
                        <a:rPr lang="en-US" sz="1500" u="sng">
                          <a:solidFill>
                            <a:schemeClr val="tx1">
                              <a:lumMod val="90000"/>
                              <a:lumOff val="10000"/>
                            </a:schemeClr>
                          </a:solidFill>
                          <a:latin typeface="Segoe UI Semibold" panose="020B0702040204020203" pitchFamily="34" charset="0"/>
                          <a:cs typeface="Segoe UI Semibold" panose="020B0702040204020203" pitchFamily="34" charset="0"/>
                        </a:rPr>
                        <a:t>server</a:t>
                      </a:r>
                    </a:p>
                  </a:txBody>
                  <a:tcPr marL="274320" anchor="ctr">
                    <a:solidFill>
                      <a:schemeClr val="tx1">
                        <a:lumMod val="10000"/>
                        <a:lumOff val="90000"/>
                      </a:schemeClr>
                    </a:solidFill>
                  </a:tcPr>
                </a:tc>
                <a:tc>
                  <a:txBody>
                    <a:bodyPr/>
                    <a:lstStyle/>
                    <a:p>
                      <a:r>
                        <a:rPr lang="en-US" sz="1500">
                          <a:solidFill>
                            <a:schemeClr val="tx1">
                              <a:lumMod val="75000"/>
                              <a:lumOff val="25000"/>
                            </a:schemeClr>
                          </a:solidFill>
                          <a:latin typeface="Segoe UI Semibold" panose="020B0702040204020203" pitchFamily="34" charset="0"/>
                          <a:cs typeface="Segoe UI Semibold" panose="020B0702040204020203" pitchFamily="34" charset="0"/>
                        </a:rPr>
                        <a:t>100 TB</a:t>
                      </a:r>
                    </a:p>
                  </a:txBody>
                  <a:tcPr marL="274320" anchor="ctr">
                    <a:solidFill>
                      <a:schemeClr val="tx1">
                        <a:lumMod val="25000"/>
                        <a:lumOff val="75000"/>
                      </a:schemeClr>
                    </a:solidFill>
                  </a:tcPr>
                </a:tc>
                <a:tc>
                  <a:txBody>
                    <a:bodyPr/>
                    <a:lstStyle/>
                    <a:p>
                      <a:r>
                        <a:rPr lang="en-US" sz="1500">
                          <a:solidFill>
                            <a:schemeClr val="bg1"/>
                          </a:solidFill>
                          <a:latin typeface="Segoe UI Semibold" panose="020B0702040204020203" pitchFamily="34" charset="0"/>
                          <a:cs typeface="Segoe UI Semibold" panose="020B0702040204020203" pitchFamily="34" charset="0"/>
                        </a:rPr>
                        <a:t>400 TB</a:t>
                      </a:r>
                    </a:p>
                  </a:txBody>
                  <a:tcPr marL="274320" anchor="ctr">
                    <a:solidFill>
                      <a:srgbClr val="0081EC"/>
                    </a:solidFill>
                  </a:tcPr>
                </a:tc>
                <a:tc>
                  <a:txBody>
                    <a:bodyPr/>
                    <a:lstStyle/>
                    <a:p>
                      <a:r>
                        <a:rPr lang="en-US" sz="1500" b="1">
                          <a:solidFill>
                            <a:srgbClr val="00B050"/>
                          </a:solidFill>
                          <a:latin typeface="+mn-lt"/>
                          <a:cs typeface="Segoe UI Semibold" panose="020B0702040204020203" pitchFamily="34" charset="0"/>
                        </a:rPr>
                        <a:t>4x</a:t>
                      </a:r>
                    </a:p>
                  </a:txBody>
                  <a:tcPr marL="274320" anchor="ctr">
                    <a:solidFill>
                      <a:schemeClr val="tx1">
                        <a:lumMod val="10000"/>
                        <a:lumOff val="90000"/>
                      </a:schemeClr>
                    </a:solidFill>
                  </a:tcPr>
                </a:tc>
                <a:extLst>
                  <a:ext uri="{0D108BD9-81ED-4DB2-BD59-A6C34878D82A}">
                    <a16:rowId xmlns:a16="http://schemas.microsoft.com/office/drawing/2014/main" val="3463390723"/>
                  </a:ext>
                </a:extLst>
              </a:tr>
              <a:tr h="774804">
                <a:tc>
                  <a:txBody>
                    <a:bodyPr/>
                    <a:lstStyle/>
                    <a:p>
                      <a:r>
                        <a:rPr lang="en-US" sz="1500">
                          <a:solidFill>
                            <a:schemeClr val="tx1">
                              <a:lumMod val="90000"/>
                              <a:lumOff val="10000"/>
                            </a:schemeClr>
                          </a:solidFill>
                          <a:latin typeface="Segoe UI Semibold" panose="020B0702040204020203" pitchFamily="34" charset="0"/>
                          <a:cs typeface="Segoe UI Semibold" panose="020B0702040204020203" pitchFamily="34" charset="0"/>
                        </a:rPr>
                        <a:t>Max </a:t>
                      </a:r>
                      <a:r>
                        <a:rPr lang="en-US" sz="1500" u="sng">
                          <a:solidFill>
                            <a:schemeClr val="tx1">
                              <a:lumMod val="90000"/>
                              <a:lumOff val="10000"/>
                            </a:schemeClr>
                          </a:solidFill>
                          <a:latin typeface="Segoe UI Semibold" panose="020B0702040204020203" pitchFamily="34" charset="0"/>
                          <a:cs typeface="Segoe UI Semibold" panose="020B0702040204020203" pitchFamily="34" charset="0"/>
                        </a:rPr>
                        <a:t>number</a:t>
                      </a:r>
                      <a:r>
                        <a:rPr lang="en-US" sz="1500" u="none">
                          <a:solidFill>
                            <a:schemeClr val="tx1">
                              <a:lumMod val="90000"/>
                              <a:lumOff val="10000"/>
                            </a:schemeClr>
                          </a:solidFill>
                          <a:latin typeface="Segoe UI Semibold" panose="020B0702040204020203" pitchFamily="34" charset="0"/>
                          <a:cs typeface="Segoe UI Semibold" panose="020B0702040204020203" pitchFamily="34" charset="0"/>
                        </a:rPr>
                        <a:t> of volumes</a:t>
                      </a:r>
                      <a:endParaRPr lang="en-US" sz="1500">
                        <a:solidFill>
                          <a:schemeClr val="tx1">
                            <a:lumMod val="90000"/>
                            <a:lumOff val="10000"/>
                          </a:schemeClr>
                        </a:solidFill>
                        <a:latin typeface="Segoe UI Semibold" panose="020B0702040204020203" pitchFamily="34" charset="0"/>
                        <a:cs typeface="Segoe UI Semibold" panose="020B0702040204020203" pitchFamily="34" charset="0"/>
                      </a:endParaRPr>
                    </a:p>
                  </a:txBody>
                  <a:tcPr marL="274320" anchor="ctr">
                    <a:solidFill>
                      <a:schemeClr val="tx1">
                        <a:lumMod val="10000"/>
                        <a:lumOff val="90000"/>
                      </a:schemeClr>
                    </a:solidFill>
                  </a:tcPr>
                </a:tc>
                <a:tc>
                  <a:txBody>
                    <a:bodyPr/>
                    <a:lstStyle/>
                    <a:p>
                      <a:r>
                        <a:rPr lang="en-US" sz="1500">
                          <a:solidFill>
                            <a:schemeClr val="tx1">
                              <a:lumMod val="75000"/>
                              <a:lumOff val="25000"/>
                            </a:schemeClr>
                          </a:solidFill>
                          <a:latin typeface="Segoe UI Semibold" panose="020B0702040204020203" pitchFamily="34" charset="0"/>
                          <a:cs typeface="Segoe UI Semibold" panose="020B0702040204020203" pitchFamily="34" charset="0"/>
                        </a:rPr>
                        <a:t>32</a:t>
                      </a:r>
                    </a:p>
                  </a:txBody>
                  <a:tcPr marL="274320" anchor="ctr">
                    <a:solidFill>
                      <a:schemeClr val="tx1">
                        <a:lumMod val="25000"/>
                        <a:lumOff val="75000"/>
                      </a:schemeClr>
                    </a:solidFill>
                  </a:tcPr>
                </a:tc>
                <a:tc>
                  <a:txBody>
                    <a:bodyPr/>
                    <a:lstStyle/>
                    <a:p>
                      <a:r>
                        <a:rPr lang="en-US" sz="1500">
                          <a:solidFill>
                            <a:schemeClr val="bg1"/>
                          </a:solidFill>
                          <a:latin typeface="Segoe UI Semibold" panose="020B0702040204020203" pitchFamily="34" charset="0"/>
                          <a:cs typeface="Segoe UI Semibold" panose="020B0702040204020203" pitchFamily="34" charset="0"/>
                        </a:rPr>
                        <a:t>64</a:t>
                      </a:r>
                    </a:p>
                  </a:txBody>
                  <a:tcPr marL="274320" anchor="ctr">
                    <a:solidFill>
                      <a:srgbClr val="0081EC"/>
                    </a:solidFill>
                  </a:tcPr>
                </a:tc>
                <a:tc>
                  <a:txBody>
                    <a:bodyPr/>
                    <a:lstStyle/>
                    <a:p>
                      <a:r>
                        <a:rPr lang="en-US" sz="1500" b="1">
                          <a:solidFill>
                            <a:srgbClr val="00B050"/>
                          </a:solidFill>
                          <a:latin typeface="+mn-lt"/>
                          <a:cs typeface="Segoe UI Semibold" panose="020B0702040204020203" pitchFamily="34" charset="0"/>
                        </a:rPr>
                        <a:t>2x</a:t>
                      </a:r>
                    </a:p>
                  </a:txBody>
                  <a:tcPr marL="274320" anchor="ctr">
                    <a:solidFill>
                      <a:schemeClr val="tx1">
                        <a:lumMod val="10000"/>
                        <a:lumOff val="90000"/>
                      </a:schemeClr>
                    </a:solidFill>
                  </a:tcPr>
                </a:tc>
                <a:extLst>
                  <a:ext uri="{0D108BD9-81ED-4DB2-BD59-A6C34878D82A}">
                    <a16:rowId xmlns:a16="http://schemas.microsoft.com/office/drawing/2014/main" val="3661772396"/>
                  </a:ext>
                </a:extLst>
              </a:tr>
              <a:tr h="774804">
                <a:tc>
                  <a:txBody>
                    <a:bodyPr/>
                    <a:lstStyle/>
                    <a:p>
                      <a:r>
                        <a:rPr lang="en-US" sz="1500">
                          <a:solidFill>
                            <a:schemeClr val="tx1">
                              <a:lumMod val="90000"/>
                              <a:lumOff val="10000"/>
                            </a:schemeClr>
                          </a:solidFill>
                          <a:latin typeface="Segoe UI Semibold" panose="020B0702040204020203" pitchFamily="34" charset="0"/>
                          <a:cs typeface="Segoe UI Semibold" panose="020B0702040204020203" pitchFamily="34" charset="0"/>
                        </a:rPr>
                        <a:t>Max </a:t>
                      </a:r>
                      <a:r>
                        <a:rPr lang="en-US" sz="1500" u="sng">
                          <a:solidFill>
                            <a:schemeClr val="tx1">
                              <a:lumMod val="90000"/>
                              <a:lumOff val="10000"/>
                            </a:schemeClr>
                          </a:solidFill>
                          <a:latin typeface="Segoe UI Semibold" panose="020B0702040204020203" pitchFamily="34" charset="0"/>
                          <a:cs typeface="Segoe UI Semibold" panose="020B0702040204020203" pitchFamily="34" charset="0"/>
                        </a:rPr>
                        <a:t>size</a:t>
                      </a:r>
                      <a:r>
                        <a:rPr lang="en-US" sz="1500">
                          <a:solidFill>
                            <a:schemeClr val="tx1">
                              <a:lumMod val="90000"/>
                              <a:lumOff val="10000"/>
                            </a:schemeClr>
                          </a:solidFill>
                          <a:latin typeface="Segoe UI Semibold" panose="020B0702040204020203" pitchFamily="34" charset="0"/>
                          <a:cs typeface="Segoe UI Semibold" panose="020B0702040204020203" pitchFamily="34" charset="0"/>
                        </a:rPr>
                        <a:t> per volume</a:t>
                      </a:r>
                    </a:p>
                  </a:txBody>
                  <a:tcPr marL="274320" anchor="ctr">
                    <a:solidFill>
                      <a:schemeClr val="tx1">
                        <a:lumMod val="10000"/>
                        <a:lumOff val="90000"/>
                      </a:schemeClr>
                    </a:solidFill>
                  </a:tcPr>
                </a:tc>
                <a:tc>
                  <a:txBody>
                    <a:bodyPr/>
                    <a:lstStyle/>
                    <a:p>
                      <a:r>
                        <a:rPr lang="en-US" sz="1500">
                          <a:solidFill>
                            <a:schemeClr val="tx1">
                              <a:lumMod val="75000"/>
                              <a:lumOff val="25000"/>
                            </a:schemeClr>
                          </a:solidFill>
                          <a:latin typeface="Segoe UI Semibold" panose="020B0702040204020203" pitchFamily="34" charset="0"/>
                          <a:cs typeface="Segoe UI Semibold" panose="020B0702040204020203" pitchFamily="34" charset="0"/>
                        </a:rPr>
                        <a:t>32 TB</a:t>
                      </a:r>
                    </a:p>
                  </a:txBody>
                  <a:tcPr marL="274320" anchor="ctr">
                    <a:solidFill>
                      <a:schemeClr val="tx1">
                        <a:lumMod val="25000"/>
                        <a:lumOff val="75000"/>
                      </a:schemeClr>
                    </a:solidFill>
                  </a:tcPr>
                </a:tc>
                <a:tc>
                  <a:txBody>
                    <a:bodyPr/>
                    <a:lstStyle/>
                    <a:p>
                      <a:r>
                        <a:rPr lang="en-US" sz="1500">
                          <a:solidFill>
                            <a:schemeClr val="bg1"/>
                          </a:solidFill>
                          <a:latin typeface="Segoe UI Semibold" panose="020B0702040204020203" pitchFamily="34" charset="0"/>
                          <a:cs typeface="Segoe UI Semibold" panose="020B0702040204020203" pitchFamily="34" charset="0"/>
                        </a:rPr>
                        <a:t>64 TB</a:t>
                      </a:r>
                    </a:p>
                  </a:txBody>
                  <a:tcPr marL="274320" anchor="ctr">
                    <a:solidFill>
                      <a:srgbClr val="0081EC"/>
                    </a:solidFill>
                  </a:tcPr>
                </a:tc>
                <a:tc>
                  <a:txBody>
                    <a:bodyPr/>
                    <a:lstStyle/>
                    <a:p>
                      <a:r>
                        <a:rPr lang="en-US" sz="1500" b="1">
                          <a:solidFill>
                            <a:srgbClr val="00B050"/>
                          </a:solidFill>
                          <a:latin typeface="+mn-lt"/>
                          <a:cs typeface="Segoe UI Semibold" panose="020B0702040204020203" pitchFamily="34" charset="0"/>
                        </a:rPr>
                        <a:t>2x</a:t>
                      </a:r>
                    </a:p>
                  </a:txBody>
                  <a:tcPr marL="274320" anchor="ctr">
                    <a:solidFill>
                      <a:schemeClr val="tx1">
                        <a:lumMod val="10000"/>
                        <a:lumOff val="90000"/>
                      </a:schemeClr>
                    </a:solidFill>
                  </a:tcPr>
                </a:tc>
                <a:extLst>
                  <a:ext uri="{0D108BD9-81ED-4DB2-BD59-A6C34878D82A}">
                    <a16:rowId xmlns:a16="http://schemas.microsoft.com/office/drawing/2014/main" val="1415221765"/>
                  </a:ext>
                </a:extLst>
              </a:tr>
            </a:tbl>
          </a:graphicData>
        </a:graphic>
      </p:graphicFrame>
      <p:sp>
        <p:nvSpPr>
          <p:cNvPr id="17" name="Title 16"/>
          <p:cNvSpPr>
            <a:spLocks noGrp="1"/>
          </p:cNvSpPr>
          <p:nvPr>
            <p:ph type="title"/>
          </p:nvPr>
        </p:nvSpPr>
        <p:spPr>
          <a:xfrm>
            <a:off x="588263" y="457200"/>
            <a:ext cx="11018520" cy="553998"/>
          </a:xfrm>
        </p:spPr>
        <p:txBody>
          <a:bodyPr/>
          <a:lstStyle/>
          <a:p>
            <a:r>
              <a:rPr lang="en-US">
                <a:solidFill>
                  <a:srgbClr val="FFC000"/>
                </a:solidFill>
              </a:rPr>
              <a:t>NEW! </a:t>
            </a:r>
            <a:r>
              <a:rPr lang="en-US"/>
              <a:t>Larger maximum scale</a:t>
            </a:r>
          </a:p>
        </p:txBody>
      </p:sp>
      <p:grpSp>
        <p:nvGrpSpPr>
          <p:cNvPr id="11" name="Group 10">
            <a:extLst>
              <a:ext uri="{FF2B5EF4-FFF2-40B4-BE49-F238E27FC236}">
                <a16:creationId xmlns:a16="http://schemas.microsoft.com/office/drawing/2014/main" id="{A89FCAD7-0A3F-459D-A8C0-910902646481}"/>
              </a:ext>
            </a:extLst>
          </p:cNvPr>
          <p:cNvGrpSpPr/>
          <p:nvPr/>
        </p:nvGrpSpPr>
        <p:grpSpPr>
          <a:xfrm>
            <a:off x="9428227" y="322719"/>
            <a:ext cx="2463428" cy="822960"/>
            <a:chOff x="9428227" y="322719"/>
            <a:chExt cx="2463428" cy="822960"/>
          </a:xfrm>
        </p:grpSpPr>
        <p:grpSp>
          <p:nvGrpSpPr>
            <p:cNvPr id="12" name="Group 11">
              <a:extLst>
                <a:ext uri="{FF2B5EF4-FFF2-40B4-BE49-F238E27FC236}">
                  <a16:creationId xmlns:a16="http://schemas.microsoft.com/office/drawing/2014/main" id="{2003BE95-A546-48F9-AEEC-FD41F0C5E87D}"/>
                </a:ext>
              </a:extLst>
            </p:cNvPr>
            <p:cNvGrpSpPr/>
            <p:nvPr/>
          </p:nvGrpSpPr>
          <p:grpSpPr>
            <a:xfrm>
              <a:off x="10520055" y="322719"/>
              <a:ext cx="1371600" cy="822960"/>
              <a:chOff x="8478996" y="703457"/>
              <a:chExt cx="1371600" cy="822960"/>
            </a:xfrm>
          </p:grpSpPr>
          <p:sp>
            <p:nvSpPr>
              <p:cNvPr id="14" name="Rectangle 13">
                <a:extLst>
                  <a:ext uri="{FF2B5EF4-FFF2-40B4-BE49-F238E27FC236}">
                    <a16:creationId xmlns:a16="http://schemas.microsoft.com/office/drawing/2014/main" id="{F3151A59-136E-4D3B-8E19-C6B193EE5F87}"/>
                  </a:ext>
                </a:extLst>
              </p:cNvPr>
              <p:cNvSpPr/>
              <p:nvPr/>
            </p:nvSpPr>
            <p:spPr bwMode="auto">
              <a:xfrm>
                <a:off x="8478996" y="703457"/>
                <a:ext cx="1371600" cy="822960"/>
              </a:xfrm>
              <a:prstGeom prst="rect">
                <a:avLst/>
              </a:prstGeom>
              <a:solidFill>
                <a:srgbClr val="0070C0"/>
              </a:solidFill>
              <a:ln>
                <a:noFill/>
                <a:headEnd type="none" w="med" len="med"/>
                <a:tailEnd type="none" w="med" len="med"/>
              </a:ln>
              <a:effectLst>
                <a:outerShdw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14">
                <a:extLst>
                  <a:ext uri="{FF2B5EF4-FFF2-40B4-BE49-F238E27FC236}">
                    <a16:creationId xmlns:a16="http://schemas.microsoft.com/office/drawing/2014/main" id="{09CDA92A-BAD3-4530-BF93-10312FD54B03}"/>
                  </a:ext>
                </a:extLst>
              </p:cNvPr>
              <p:cNvGrpSpPr/>
              <p:nvPr/>
            </p:nvGrpSpPr>
            <p:grpSpPr>
              <a:xfrm>
                <a:off x="8709543" y="865638"/>
                <a:ext cx="910506" cy="498598"/>
                <a:chOff x="8709543" y="861906"/>
                <a:chExt cx="910506" cy="498598"/>
              </a:xfrm>
            </p:grpSpPr>
            <p:pic>
              <p:nvPicPr>
                <p:cNvPr id="16" name="Picture 15">
                  <a:extLst>
                    <a:ext uri="{FF2B5EF4-FFF2-40B4-BE49-F238E27FC236}">
                      <a16:creationId xmlns:a16="http://schemas.microsoft.com/office/drawing/2014/main" id="{ACEC27FF-A101-491D-A7A6-8FE2F3C7334B}"/>
                    </a:ext>
                  </a:extLst>
                </p:cNvPr>
                <p:cNvPicPr>
                  <a:picLocks noChangeAspect="1"/>
                </p:cNvPicPr>
                <p:nvPr/>
              </p:nvPicPr>
              <p:blipFill>
                <a:blip r:embed="rId3"/>
                <a:stretch>
                  <a:fillRect/>
                </a:stretch>
              </p:blipFill>
              <p:spPr>
                <a:xfrm>
                  <a:off x="8709543" y="1069455"/>
                  <a:ext cx="274320" cy="274320"/>
                </a:xfrm>
                <a:prstGeom prst="rect">
                  <a:avLst/>
                </a:prstGeom>
              </p:spPr>
            </p:pic>
            <p:sp>
              <p:nvSpPr>
                <p:cNvPr id="18" name="TextBox 17">
                  <a:extLst>
                    <a:ext uri="{FF2B5EF4-FFF2-40B4-BE49-F238E27FC236}">
                      <a16:creationId xmlns:a16="http://schemas.microsoft.com/office/drawing/2014/main" id="{2DFA873A-BC13-40C7-9A28-2B193C878AB9}"/>
                    </a:ext>
                  </a:extLst>
                </p:cNvPr>
                <p:cNvSpPr txBox="1"/>
                <p:nvPr/>
              </p:nvSpPr>
              <p:spPr>
                <a:xfrm>
                  <a:off x="8709543" y="861906"/>
                  <a:ext cx="910506" cy="153888"/>
                </a:xfrm>
                <a:prstGeom prst="rect">
                  <a:avLst/>
                </a:prstGeom>
                <a:noFill/>
              </p:spPr>
              <p:txBody>
                <a:bodyPr wrap="none" lIns="0" tIns="0" rIns="0" bIns="0" rtlCol="0">
                  <a:spAutoFit/>
                </a:bodyPr>
                <a:lstStyle/>
                <a:p>
                  <a:pPr algn="l"/>
                  <a:r>
                    <a:rPr lang="en-US" sz="1000">
                      <a:solidFill>
                        <a:srgbClr val="80BCEB"/>
                      </a:solidFill>
                    </a:rPr>
                    <a:t>Windows Server</a:t>
                  </a:r>
                </a:p>
              </p:txBody>
            </p:sp>
            <p:sp>
              <p:nvSpPr>
                <p:cNvPr id="19" name="TextBox 18">
                  <a:extLst>
                    <a:ext uri="{FF2B5EF4-FFF2-40B4-BE49-F238E27FC236}">
                      <a16:creationId xmlns:a16="http://schemas.microsoft.com/office/drawing/2014/main" id="{F9DE5F9C-C293-4827-BFD4-0424CFD98886}"/>
                    </a:ext>
                  </a:extLst>
                </p:cNvPr>
                <p:cNvSpPr txBox="1"/>
                <p:nvPr/>
              </p:nvSpPr>
              <p:spPr>
                <a:xfrm>
                  <a:off x="9089455" y="1052727"/>
                  <a:ext cx="530594" cy="307777"/>
                </a:xfrm>
                <a:prstGeom prst="rect">
                  <a:avLst/>
                </a:prstGeom>
                <a:noFill/>
              </p:spPr>
              <p:txBody>
                <a:bodyPr wrap="none" lIns="0" tIns="0" rIns="0" bIns="0" rtlCol="0">
                  <a:spAutoFit/>
                </a:bodyPr>
                <a:lstStyle/>
                <a:p>
                  <a:pPr algn="l"/>
                  <a:r>
                    <a:rPr lang="en-US" sz="2000">
                      <a:solidFill>
                        <a:schemeClr val="bg1"/>
                      </a:solidFill>
                      <a:latin typeface="+mj-lt"/>
                    </a:rPr>
                    <a:t>2019</a:t>
                  </a:r>
                </a:p>
              </p:txBody>
            </p:sp>
          </p:grpSp>
        </p:grpSp>
        <p:sp>
          <p:nvSpPr>
            <p:cNvPr id="13" name="TextBox 12">
              <a:extLst>
                <a:ext uri="{FF2B5EF4-FFF2-40B4-BE49-F238E27FC236}">
                  <a16:creationId xmlns:a16="http://schemas.microsoft.com/office/drawing/2014/main" id="{84766BEF-E559-4F31-BC6D-EC4A2FFBAF07}"/>
                </a:ext>
              </a:extLst>
            </p:cNvPr>
            <p:cNvSpPr txBox="1"/>
            <p:nvPr/>
          </p:nvSpPr>
          <p:spPr>
            <a:xfrm>
              <a:off x="9428227" y="657255"/>
              <a:ext cx="846386" cy="153888"/>
            </a:xfrm>
            <a:prstGeom prst="rect">
              <a:avLst/>
            </a:prstGeom>
            <a:noFill/>
          </p:spPr>
          <p:txBody>
            <a:bodyPr wrap="none" lIns="0" tIns="0" rIns="0" bIns="0" rtlCol="0">
              <a:spAutoFit/>
            </a:bodyPr>
            <a:lstStyle/>
            <a:p>
              <a:pPr algn="l"/>
              <a:r>
                <a:rPr lang="en-US" sz="1000">
                  <a:solidFill>
                    <a:schemeClr val="tx1">
                      <a:lumMod val="50000"/>
                      <a:lumOff val="50000"/>
                    </a:schemeClr>
                  </a:solidFill>
                </a:rPr>
                <a:t>Applies only to</a:t>
              </a:r>
            </a:p>
          </p:txBody>
        </p:sp>
      </p:grpSp>
      <p:sp>
        <p:nvSpPr>
          <p:cNvPr id="20" name="Arrow: Right 19">
            <a:extLst>
              <a:ext uri="{FF2B5EF4-FFF2-40B4-BE49-F238E27FC236}">
                <a16:creationId xmlns:a16="http://schemas.microsoft.com/office/drawing/2014/main" id="{0403E8D0-5D5B-4028-9C9B-5A2EF44E6894}"/>
              </a:ext>
            </a:extLst>
          </p:cNvPr>
          <p:cNvSpPr/>
          <p:nvPr/>
        </p:nvSpPr>
        <p:spPr>
          <a:xfrm rot="16200000" flipV="1">
            <a:off x="9714963" y="4031884"/>
            <a:ext cx="301752" cy="228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chemeClr val="bg1"/>
              </a:solidFill>
              <a:latin typeface="Segoe UI" panose="020B0502040204020203" pitchFamily="34" charset="0"/>
              <a:cs typeface="Segoe UI" panose="020B0502040204020203" pitchFamily="34" charset="0"/>
            </a:endParaRPr>
          </a:p>
        </p:txBody>
      </p:sp>
      <p:sp>
        <p:nvSpPr>
          <p:cNvPr id="25" name="Arrow: Right 24">
            <a:extLst>
              <a:ext uri="{FF2B5EF4-FFF2-40B4-BE49-F238E27FC236}">
                <a16:creationId xmlns:a16="http://schemas.microsoft.com/office/drawing/2014/main" id="{836C722C-E645-4D4E-A3FA-3F6BC7B69334}"/>
              </a:ext>
            </a:extLst>
          </p:cNvPr>
          <p:cNvSpPr/>
          <p:nvPr/>
        </p:nvSpPr>
        <p:spPr>
          <a:xfrm rot="16200000" flipV="1">
            <a:off x="9714963" y="4808116"/>
            <a:ext cx="301752" cy="228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chemeClr val="bg1"/>
              </a:solidFill>
              <a:latin typeface="Segoe UI" panose="020B0502040204020203" pitchFamily="34" charset="0"/>
              <a:cs typeface="Segoe UI" panose="020B0502040204020203" pitchFamily="34" charset="0"/>
            </a:endParaRPr>
          </a:p>
        </p:txBody>
      </p:sp>
      <p:sp>
        <p:nvSpPr>
          <p:cNvPr id="27" name="Arrow: Right 26">
            <a:extLst>
              <a:ext uri="{FF2B5EF4-FFF2-40B4-BE49-F238E27FC236}">
                <a16:creationId xmlns:a16="http://schemas.microsoft.com/office/drawing/2014/main" id="{0918839D-AE4C-44F5-BBDA-1D0BBCA8EBB1}"/>
              </a:ext>
            </a:extLst>
          </p:cNvPr>
          <p:cNvSpPr/>
          <p:nvPr/>
        </p:nvSpPr>
        <p:spPr>
          <a:xfrm rot="16200000" flipV="1">
            <a:off x="9714963" y="5583990"/>
            <a:ext cx="301752" cy="228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chemeClr val="bg1"/>
              </a:solidFill>
              <a:latin typeface="Segoe UI" panose="020B0502040204020203" pitchFamily="34" charset="0"/>
              <a:cs typeface="Segoe UI" panose="020B0502040204020203" pitchFamily="34" charset="0"/>
            </a:endParaRPr>
          </a:p>
        </p:txBody>
      </p:sp>
      <p:sp>
        <p:nvSpPr>
          <p:cNvPr id="29" name="Arrow: Right 28">
            <a:extLst>
              <a:ext uri="{FF2B5EF4-FFF2-40B4-BE49-F238E27FC236}">
                <a16:creationId xmlns:a16="http://schemas.microsoft.com/office/drawing/2014/main" id="{2BAC47AB-E78B-4696-91DA-D6338C21D21E}"/>
              </a:ext>
            </a:extLst>
          </p:cNvPr>
          <p:cNvSpPr/>
          <p:nvPr/>
        </p:nvSpPr>
        <p:spPr>
          <a:xfrm rot="16200000" flipV="1">
            <a:off x="9714963" y="6359864"/>
            <a:ext cx="301752" cy="228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60933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E670E-8223-4B38-BEE3-CCF4B0531663}"/>
              </a:ext>
            </a:extLst>
          </p:cNvPr>
          <p:cNvSpPr txBox="1"/>
          <p:nvPr/>
        </p:nvSpPr>
        <p:spPr>
          <a:xfrm>
            <a:off x="609600" y="2767281"/>
            <a:ext cx="10972800" cy="132343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5EA6DC"/>
                </a:solidFill>
                <a:effectLst/>
                <a:uLnTx/>
                <a:uFillTx/>
                <a:latin typeface="Segoe UI" panose="020B0502040204020203" pitchFamily="34" charset="0"/>
                <a:ea typeface="+mn-ea"/>
                <a:cs typeface="Segoe UI" panose="020B0502040204020203" pitchFamily="34" charset="0"/>
              </a:rPr>
              <a:t>– 6 –</a:t>
            </a:r>
          </a:p>
          <a:p>
            <a:pPr lvl="0" algn="ctr">
              <a:defRPr/>
            </a:pPr>
            <a:r>
              <a:rPr lang="en-US" sz="4000" b="1">
                <a:solidFill>
                  <a:prstClr val="white"/>
                </a:solidFill>
                <a:latin typeface="Segoe UI" panose="020B0502040204020203" pitchFamily="34" charset="0"/>
                <a:cs typeface="Segoe UI" panose="020B0502040204020203" pitchFamily="34" charset="0"/>
              </a:rPr>
              <a:t>Persistent memory</a:t>
            </a:r>
          </a:p>
        </p:txBody>
      </p:sp>
    </p:spTree>
    <p:extLst>
      <p:ext uri="{BB962C8B-B14F-4D97-AF65-F5344CB8AC3E}">
        <p14:creationId xmlns:p14="http://schemas.microsoft.com/office/powerpoint/2010/main" val="3686092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Types of drives</a:t>
            </a:r>
          </a:p>
        </p:txBody>
      </p:sp>
      <p:pic>
        <p:nvPicPr>
          <p:cNvPr id="7" name="Picture 6">
            <a:extLst>
              <a:ext uri="{FF2B5EF4-FFF2-40B4-BE49-F238E27FC236}">
                <a16:creationId xmlns:a16="http://schemas.microsoft.com/office/drawing/2014/main" id="{7FBDC069-9B0C-4F56-991A-A0F14876B3F0}"/>
              </a:ext>
            </a:extLst>
          </p:cNvPr>
          <p:cNvPicPr>
            <a:picLocks noChangeAspect="1"/>
          </p:cNvPicPr>
          <p:nvPr/>
        </p:nvPicPr>
        <p:blipFill>
          <a:blip r:embed="rId3"/>
          <a:stretch>
            <a:fillRect/>
          </a:stretch>
        </p:blipFill>
        <p:spPr>
          <a:xfrm>
            <a:off x="2706617" y="1798778"/>
            <a:ext cx="1828800" cy="2438400"/>
          </a:xfrm>
          <a:prstGeom prst="rect">
            <a:avLst/>
          </a:prstGeom>
          <a:scene3d>
            <a:camera prst="perspectiveLeft">
              <a:rot lat="0" lon="1200000" rev="0"/>
            </a:camera>
            <a:lightRig rig="balanced" dir="t"/>
          </a:scene3d>
          <a:sp3d extrusionH="254000" prstMaterial="plastic">
            <a:extrusionClr>
              <a:srgbClr val="E4B769"/>
            </a:extrusionClr>
          </a:sp3d>
        </p:spPr>
      </p:pic>
      <p:pic>
        <p:nvPicPr>
          <p:cNvPr id="8" name="Picture 7">
            <a:extLst>
              <a:ext uri="{FF2B5EF4-FFF2-40B4-BE49-F238E27FC236}">
                <a16:creationId xmlns:a16="http://schemas.microsoft.com/office/drawing/2014/main" id="{67366973-7AFA-4C28-AF73-00DE2C73073C}"/>
              </a:ext>
            </a:extLst>
          </p:cNvPr>
          <p:cNvPicPr>
            <a:picLocks noChangeAspect="1"/>
          </p:cNvPicPr>
          <p:nvPr/>
        </p:nvPicPr>
        <p:blipFill>
          <a:blip r:embed="rId4"/>
          <a:stretch>
            <a:fillRect/>
          </a:stretch>
        </p:blipFill>
        <p:spPr>
          <a:xfrm>
            <a:off x="5234155" y="1798778"/>
            <a:ext cx="1828800" cy="2438400"/>
          </a:xfrm>
          <a:prstGeom prst="rect">
            <a:avLst/>
          </a:prstGeom>
          <a:scene3d>
            <a:camera prst="perspectiveLeft">
              <a:rot lat="0" lon="1200000" rev="0"/>
            </a:camera>
            <a:lightRig rig="balanced" dir="t"/>
          </a:scene3d>
          <a:sp3d extrusionH="254000" prstMaterial="plastic">
            <a:extrusionClr>
              <a:srgbClr val="C6C6CA"/>
            </a:extrusionClr>
          </a:sp3d>
        </p:spPr>
      </p:pic>
      <p:pic>
        <p:nvPicPr>
          <p:cNvPr id="9" name="Picture 8">
            <a:extLst>
              <a:ext uri="{FF2B5EF4-FFF2-40B4-BE49-F238E27FC236}">
                <a16:creationId xmlns:a16="http://schemas.microsoft.com/office/drawing/2014/main" id="{FBBED863-36D3-4AE3-A42D-063DF489ADC8}"/>
              </a:ext>
            </a:extLst>
          </p:cNvPr>
          <p:cNvPicPr>
            <a:picLocks noChangeAspect="1"/>
          </p:cNvPicPr>
          <p:nvPr/>
        </p:nvPicPr>
        <p:blipFill>
          <a:blip r:embed="rId5"/>
          <a:stretch>
            <a:fillRect/>
          </a:stretch>
        </p:blipFill>
        <p:spPr>
          <a:xfrm>
            <a:off x="7761693" y="1798778"/>
            <a:ext cx="1828800" cy="2438400"/>
          </a:xfrm>
          <a:prstGeom prst="rect">
            <a:avLst/>
          </a:prstGeom>
          <a:scene3d>
            <a:camera prst="perspectiveLeft">
              <a:rot lat="0" lon="1200000" rev="0"/>
            </a:camera>
            <a:lightRig rig="balanced" dir="t"/>
          </a:scene3d>
          <a:sp3d extrusionH="254000" prstMaterial="plastic">
            <a:extrusionClr>
              <a:srgbClr val="252525"/>
            </a:extrusionClr>
          </a:sp3d>
        </p:spPr>
      </p:pic>
      <p:sp>
        <p:nvSpPr>
          <p:cNvPr id="10" name="TextBox 9">
            <a:extLst>
              <a:ext uri="{FF2B5EF4-FFF2-40B4-BE49-F238E27FC236}">
                <a16:creationId xmlns:a16="http://schemas.microsoft.com/office/drawing/2014/main" id="{FD4104A1-A857-4BCF-B0F5-4D551963BCBF}"/>
              </a:ext>
            </a:extLst>
          </p:cNvPr>
          <p:cNvSpPr txBox="1"/>
          <p:nvPr/>
        </p:nvSpPr>
        <p:spPr>
          <a:xfrm>
            <a:off x="2444116" y="4669107"/>
            <a:ext cx="2353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N</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on-</a:t>
            </a: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V</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olatile </a:t>
            </a: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M</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emory </a:t>
            </a: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E</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xpress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Connected via PCIe, includes M.2, U.2, Add-In-Card, and Intel Optane (3D X-Point)</a:t>
            </a:r>
          </a:p>
        </p:txBody>
      </p:sp>
      <p:sp>
        <p:nvSpPr>
          <p:cNvPr id="11" name="TextBox 10">
            <a:extLst>
              <a:ext uri="{FF2B5EF4-FFF2-40B4-BE49-F238E27FC236}">
                <a16:creationId xmlns:a16="http://schemas.microsoft.com/office/drawing/2014/main" id="{F571D95B-1705-47B4-81D6-D9376A922084}"/>
              </a:ext>
            </a:extLst>
          </p:cNvPr>
          <p:cNvSpPr txBox="1"/>
          <p:nvPr/>
        </p:nvSpPr>
        <p:spPr>
          <a:xfrm>
            <a:off x="5060403" y="4669107"/>
            <a:ext cx="21763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S</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olid-</a:t>
            </a: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S</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tate </a:t>
            </a: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D</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rive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Any SSD connected via SATA or SAS, must have power-loss protection (PLP)</a:t>
            </a:r>
          </a:p>
        </p:txBody>
      </p:sp>
      <p:sp>
        <p:nvSpPr>
          <p:cNvPr id="12" name="TextBox 11">
            <a:extLst>
              <a:ext uri="{FF2B5EF4-FFF2-40B4-BE49-F238E27FC236}">
                <a16:creationId xmlns:a16="http://schemas.microsoft.com/office/drawing/2014/main" id="{C7B6D903-B913-4958-BD9C-7848985AD0E6}"/>
              </a:ext>
            </a:extLst>
          </p:cNvPr>
          <p:cNvSpPr txBox="1"/>
          <p:nvPr/>
        </p:nvSpPr>
        <p:spPr>
          <a:xfrm>
            <a:off x="7604300" y="4669107"/>
            <a:ext cx="21435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ard </a:t>
            </a: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D</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isk </a:t>
            </a: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D</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rive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Any HDD connected via SATA or SAS, can be any RPM</a:t>
            </a:r>
          </a:p>
        </p:txBody>
      </p:sp>
      <p:sp>
        <p:nvSpPr>
          <p:cNvPr id="13" name="TextBox 12">
            <a:extLst>
              <a:ext uri="{FF2B5EF4-FFF2-40B4-BE49-F238E27FC236}">
                <a16:creationId xmlns:a16="http://schemas.microsoft.com/office/drawing/2014/main" id="{2CC352F2-E272-4322-81E2-F115D65CA514}"/>
              </a:ext>
            </a:extLst>
          </p:cNvPr>
          <p:cNvSpPr txBox="1"/>
          <p:nvPr/>
        </p:nvSpPr>
        <p:spPr>
          <a:xfrm>
            <a:off x="-1990401" y="4669107"/>
            <a:ext cx="19741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P</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ersistent </a:t>
            </a: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M</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emory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NVDIMM-N,</a:t>
            </a:r>
            <a:b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b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Intel Optane DIMMs</a:t>
            </a:r>
          </a:p>
        </p:txBody>
      </p:sp>
      <p:grpSp>
        <p:nvGrpSpPr>
          <p:cNvPr id="14" name="Group 13">
            <a:extLst>
              <a:ext uri="{FF2B5EF4-FFF2-40B4-BE49-F238E27FC236}">
                <a16:creationId xmlns:a16="http://schemas.microsoft.com/office/drawing/2014/main" id="{64B36899-EC06-40E8-ACD9-052D8CBD8783}"/>
              </a:ext>
            </a:extLst>
          </p:cNvPr>
          <p:cNvGrpSpPr/>
          <p:nvPr/>
        </p:nvGrpSpPr>
        <p:grpSpPr>
          <a:xfrm>
            <a:off x="-1990401" y="1795730"/>
            <a:ext cx="1828800" cy="2441448"/>
            <a:chOff x="3352800" y="-228600"/>
            <a:chExt cx="5486401" cy="7315201"/>
          </a:xfrm>
          <a:scene3d>
            <a:camera prst="perspectiveLeft"/>
            <a:lightRig rig="balanced" dir="t"/>
          </a:scene3d>
        </p:grpSpPr>
        <p:sp>
          <p:nvSpPr>
            <p:cNvPr id="15" name="Freeform: Shape 14">
              <a:extLst>
                <a:ext uri="{FF2B5EF4-FFF2-40B4-BE49-F238E27FC236}">
                  <a16:creationId xmlns:a16="http://schemas.microsoft.com/office/drawing/2014/main" id="{9AB87714-F2E8-44F2-BED5-4808468A04D9}"/>
                </a:ext>
              </a:extLst>
            </p:cNvPr>
            <p:cNvSpPr/>
            <p:nvPr/>
          </p:nvSpPr>
          <p:spPr>
            <a:xfrm rot="16200000">
              <a:off x="2438400" y="685801"/>
              <a:ext cx="7315200" cy="5486400"/>
            </a:xfrm>
            <a:custGeom>
              <a:avLst/>
              <a:gdLst>
                <a:gd name="connsiteX0" fmla="*/ 7315200 w 7315200"/>
                <a:gd name="connsiteY0" fmla="*/ 0 h 5486400"/>
                <a:gd name="connsiteX1" fmla="*/ 7315200 w 7315200"/>
                <a:gd name="connsiteY1" fmla="*/ 5486400 h 5486400"/>
                <a:gd name="connsiteX2" fmla="*/ 0 w 7315200"/>
                <a:gd name="connsiteY2" fmla="*/ 5486400 h 5486400"/>
                <a:gd name="connsiteX3" fmla="*/ 0 w 7315200"/>
                <a:gd name="connsiteY3" fmla="*/ 1881356 h 5486400"/>
                <a:gd name="connsiteX4" fmla="*/ 685800 w 7315200"/>
                <a:gd name="connsiteY4" fmla="*/ 1881356 h 5486400"/>
                <a:gd name="connsiteX5" fmla="*/ 914400 w 7315200"/>
                <a:gd name="connsiteY5" fmla="*/ 1652756 h 5486400"/>
                <a:gd name="connsiteX6" fmla="*/ 685800 w 7315200"/>
                <a:gd name="connsiteY6" fmla="*/ 1424156 h 5486400"/>
                <a:gd name="connsiteX7" fmla="*/ 0 w 7315200"/>
                <a:gd name="connsiteY7" fmla="*/ 1424156 h 5486400"/>
                <a:gd name="connsiteX8" fmla="*/ 0 w 7315200"/>
                <a:gd name="connsiteY8"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0" h="5486400">
                  <a:moveTo>
                    <a:pt x="7315200" y="0"/>
                  </a:moveTo>
                  <a:lnTo>
                    <a:pt x="7315200" y="5486400"/>
                  </a:lnTo>
                  <a:lnTo>
                    <a:pt x="0" y="5486400"/>
                  </a:lnTo>
                  <a:lnTo>
                    <a:pt x="0" y="1881356"/>
                  </a:lnTo>
                  <a:lnTo>
                    <a:pt x="685800" y="1881356"/>
                  </a:lnTo>
                  <a:cubicBezTo>
                    <a:pt x="812052" y="1881356"/>
                    <a:pt x="914400" y="1779008"/>
                    <a:pt x="914400" y="1652756"/>
                  </a:cubicBezTo>
                  <a:cubicBezTo>
                    <a:pt x="914400" y="1526504"/>
                    <a:pt x="812052" y="1424156"/>
                    <a:pt x="685800" y="1424156"/>
                  </a:cubicBezTo>
                  <a:lnTo>
                    <a:pt x="0" y="1424156"/>
                  </a:lnTo>
                  <a:lnTo>
                    <a:pt x="0" y="0"/>
                  </a:lnTo>
                  <a:close/>
                </a:path>
              </a:pathLst>
            </a:custGeom>
            <a:pattFill prst="lgGrid">
              <a:fgClr>
                <a:srgbClr val="E54C65"/>
              </a:fgClr>
              <a:bgClr>
                <a:srgbClr val="DE1F3E"/>
              </a:bgClr>
            </a:patt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FCA8A45-715E-47CC-B4DA-019782F03A09}"/>
                </a:ext>
              </a:extLst>
            </p:cNvPr>
            <p:cNvGrpSpPr/>
            <p:nvPr/>
          </p:nvGrpSpPr>
          <p:grpSpPr>
            <a:xfrm>
              <a:off x="3352803" y="-228600"/>
              <a:ext cx="5486398" cy="7315201"/>
              <a:chOff x="3352803" y="-228600"/>
              <a:chExt cx="5486398" cy="7315201"/>
            </a:xfrm>
          </p:grpSpPr>
          <p:sp>
            <p:nvSpPr>
              <p:cNvPr id="18" name="Rectangle 17">
                <a:extLst>
                  <a:ext uri="{FF2B5EF4-FFF2-40B4-BE49-F238E27FC236}">
                    <a16:creationId xmlns:a16="http://schemas.microsoft.com/office/drawing/2014/main" id="{E2781ABC-C1B6-46CE-A905-0155B9DF0907}"/>
                  </a:ext>
                </a:extLst>
              </p:cNvPr>
              <p:cNvSpPr/>
              <p:nvPr/>
            </p:nvSpPr>
            <p:spPr>
              <a:xfrm>
                <a:off x="3708138" y="1722120"/>
                <a:ext cx="4775724" cy="3413760"/>
              </a:xfrm>
              <a:prstGeom prst="rect">
                <a:avLst/>
              </a:prstGeom>
              <a:noFill/>
              <a:ln w="76200">
                <a:noFill/>
              </a:ln>
              <a:sp3d extrusionH="254000" prstMaterial="plastic">
                <a:extrusionClr>
                  <a:srgbClr val="DE1F3E"/>
                </a:extrusionClr>
              </a:sp3d>
            </p:spPr>
            <p:style>
              <a:lnRef idx="2">
                <a:schemeClr val="accent4">
                  <a:shade val="50000"/>
                </a:schemeClr>
              </a:lnRef>
              <a:fillRef idx="1">
                <a:schemeClr val="accent4"/>
              </a:fillRef>
              <a:effectRef idx="0">
                <a:schemeClr val="accent4"/>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PMEM</a:t>
                </a:r>
              </a:p>
            </p:txBody>
          </p:sp>
          <p:sp>
            <p:nvSpPr>
              <p:cNvPr id="19" name="Right Triangle 18">
                <a:extLst>
                  <a:ext uri="{FF2B5EF4-FFF2-40B4-BE49-F238E27FC236}">
                    <a16:creationId xmlns:a16="http://schemas.microsoft.com/office/drawing/2014/main" id="{1272FD91-14EF-4EF0-8CC7-2FD51E7D7254}"/>
                  </a:ext>
                </a:extLst>
              </p:cNvPr>
              <p:cNvSpPr/>
              <p:nvPr/>
            </p:nvSpPr>
            <p:spPr>
              <a:xfrm rot="10800000">
                <a:off x="3352803" y="-228600"/>
                <a:ext cx="5486398" cy="7315200"/>
              </a:xfrm>
              <a:prstGeom prst="rtTriangle">
                <a:avLst/>
              </a:prstGeom>
              <a:gradFill>
                <a:gsLst>
                  <a:gs pos="481">
                    <a:schemeClr val="bg1">
                      <a:alpha val="20000"/>
                    </a:schemeClr>
                  </a:gs>
                  <a:gs pos="100000">
                    <a:schemeClr val="bg1">
                      <a:alpha val="0"/>
                    </a:schemeClr>
                  </a:gs>
                </a:gsLst>
                <a:lin ang="16200000" scaled="0"/>
              </a:gra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EBE07B4D-9ACD-4F72-B510-27BB63878664}"/>
                  </a:ext>
                </a:extLst>
              </p:cNvPr>
              <p:cNvGrpSpPr/>
              <p:nvPr/>
            </p:nvGrpSpPr>
            <p:grpSpPr>
              <a:xfrm>
                <a:off x="3676428" y="6400800"/>
                <a:ext cx="2657993" cy="685801"/>
                <a:chOff x="3986156" y="5943598"/>
                <a:chExt cx="2657993" cy="685801"/>
              </a:xfrm>
            </p:grpSpPr>
            <p:sp>
              <p:nvSpPr>
                <p:cNvPr id="34" name="Rectangle 33">
                  <a:extLst>
                    <a:ext uri="{FF2B5EF4-FFF2-40B4-BE49-F238E27FC236}">
                      <a16:creationId xmlns:a16="http://schemas.microsoft.com/office/drawing/2014/main" id="{BB4FF57B-E285-488C-B231-3135BE8391AA}"/>
                    </a:ext>
                  </a:extLst>
                </p:cNvPr>
                <p:cNvSpPr/>
                <p:nvPr/>
              </p:nvSpPr>
              <p:spPr>
                <a:xfrm>
                  <a:off x="3986156"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60497C14-F59C-435D-94F9-1ED9423DB253}"/>
                    </a:ext>
                  </a:extLst>
                </p:cNvPr>
                <p:cNvSpPr/>
                <p:nvPr/>
              </p:nvSpPr>
              <p:spPr>
                <a:xfrm>
                  <a:off x="4205062"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1550191B-CF07-4BC9-B4A4-2351B6F87363}"/>
                    </a:ext>
                  </a:extLst>
                </p:cNvPr>
                <p:cNvSpPr/>
                <p:nvPr/>
              </p:nvSpPr>
              <p:spPr>
                <a:xfrm>
                  <a:off x="4423968"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B0417201-1D17-4E5F-B57C-5DEBB5F107D4}"/>
                    </a:ext>
                  </a:extLst>
                </p:cNvPr>
                <p:cNvSpPr/>
                <p:nvPr/>
              </p:nvSpPr>
              <p:spPr>
                <a:xfrm>
                  <a:off x="4642874"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1776DC7-3DB8-4EA5-B21C-EDAE9D1440B0}"/>
                    </a:ext>
                  </a:extLst>
                </p:cNvPr>
                <p:cNvSpPr/>
                <p:nvPr/>
              </p:nvSpPr>
              <p:spPr>
                <a:xfrm>
                  <a:off x="4861893"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F56E484-CAF9-43E2-AC9D-C19DB52BFBEC}"/>
                    </a:ext>
                  </a:extLst>
                </p:cNvPr>
                <p:cNvSpPr/>
                <p:nvPr/>
              </p:nvSpPr>
              <p:spPr>
                <a:xfrm>
                  <a:off x="5585419"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D907899-F657-4BF2-883C-CA99A63C8382}"/>
                    </a:ext>
                  </a:extLst>
                </p:cNvPr>
                <p:cNvSpPr/>
                <p:nvPr/>
              </p:nvSpPr>
              <p:spPr>
                <a:xfrm>
                  <a:off x="5804438"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30CA7E6-2968-46F5-A311-69FDF7E66EC0}"/>
                    </a:ext>
                  </a:extLst>
                </p:cNvPr>
                <p:cNvSpPr/>
                <p:nvPr/>
              </p:nvSpPr>
              <p:spPr>
                <a:xfrm>
                  <a:off x="6023344"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D3FD9FB-BB73-4819-95C3-E828151D6E6B}"/>
                    </a:ext>
                  </a:extLst>
                </p:cNvPr>
                <p:cNvSpPr/>
                <p:nvPr/>
              </p:nvSpPr>
              <p:spPr>
                <a:xfrm>
                  <a:off x="6242363"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6769C9A-E621-4432-92EE-9903A359AEE1}"/>
                    </a:ext>
                  </a:extLst>
                </p:cNvPr>
                <p:cNvSpPr/>
                <p:nvPr/>
              </p:nvSpPr>
              <p:spPr>
                <a:xfrm>
                  <a:off x="6461269"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27217C02-EA1F-4946-B3F1-458721886D16}"/>
                  </a:ext>
                </a:extLst>
              </p:cNvPr>
              <p:cNvGrpSpPr/>
              <p:nvPr/>
            </p:nvGrpSpPr>
            <p:grpSpPr>
              <a:xfrm>
                <a:off x="6361945" y="6400800"/>
                <a:ext cx="2153373" cy="685801"/>
                <a:chOff x="3767137" y="5943598"/>
                <a:chExt cx="2153373" cy="685801"/>
              </a:xfrm>
            </p:grpSpPr>
            <p:sp>
              <p:nvSpPr>
                <p:cNvPr id="24" name="Rectangle 23">
                  <a:extLst>
                    <a:ext uri="{FF2B5EF4-FFF2-40B4-BE49-F238E27FC236}">
                      <a16:creationId xmlns:a16="http://schemas.microsoft.com/office/drawing/2014/main" id="{8A42195F-469D-4E06-BB12-393C2972430C}"/>
                    </a:ext>
                  </a:extLst>
                </p:cNvPr>
                <p:cNvSpPr/>
                <p:nvPr/>
              </p:nvSpPr>
              <p:spPr>
                <a:xfrm>
                  <a:off x="3767137"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5ED08C5-71D7-4D2E-968B-AE2DD98EC878}"/>
                    </a:ext>
                  </a:extLst>
                </p:cNvPr>
                <p:cNvSpPr/>
                <p:nvPr/>
              </p:nvSpPr>
              <p:spPr>
                <a:xfrm>
                  <a:off x="3986156"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71280F0-25DB-489E-BC9E-0C5E16FD8180}"/>
                    </a:ext>
                  </a:extLst>
                </p:cNvPr>
                <p:cNvSpPr/>
                <p:nvPr/>
              </p:nvSpPr>
              <p:spPr>
                <a:xfrm>
                  <a:off x="4205062"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EAF98F4-C8F8-4648-BF53-D7E6E769C211}"/>
                    </a:ext>
                  </a:extLst>
                </p:cNvPr>
                <p:cNvSpPr/>
                <p:nvPr/>
              </p:nvSpPr>
              <p:spPr>
                <a:xfrm>
                  <a:off x="4423968"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5E0B588-DC15-4B8A-AD45-E212D445E1D2}"/>
                    </a:ext>
                  </a:extLst>
                </p:cNvPr>
                <p:cNvSpPr/>
                <p:nvPr/>
              </p:nvSpPr>
              <p:spPr>
                <a:xfrm>
                  <a:off x="4642874"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6CB9F76-2DA3-48DE-88D4-D5971D1BAB72}"/>
                    </a:ext>
                  </a:extLst>
                </p:cNvPr>
                <p:cNvSpPr/>
                <p:nvPr/>
              </p:nvSpPr>
              <p:spPr>
                <a:xfrm>
                  <a:off x="4861893"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34657C1-75C7-474A-AE86-EBFA44EA1284}"/>
                    </a:ext>
                  </a:extLst>
                </p:cNvPr>
                <p:cNvSpPr/>
                <p:nvPr/>
              </p:nvSpPr>
              <p:spPr>
                <a:xfrm>
                  <a:off x="5080799"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6F2542C1-9E7A-406E-87A1-4B7C7205E839}"/>
                    </a:ext>
                  </a:extLst>
                </p:cNvPr>
                <p:cNvSpPr/>
                <p:nvPr/>
              </p:nvSpPr>
              <p:spPr>
                <a:xfrm>
                  <a:off x="5299705"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98EAFFAA-87B0-4475-BABF-E752FF29899F}"/>
                    </a:ext>
                  </a:extLst>
                </p:cNvPr>
                <p:cNvSpPr/>
                <p:nvPr/>
              </p:nvSpPr>
              <p:spPr>
                <a:xfrm>
                  <a:off x="5518611"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69F9DA8B-72A4-4E57-86F9-28AD220E35E0}"/>
                    </a:ext>
                  </a:extLst>
                </p:cNvPr>
                <p:cNvSpPr/>
                <p:nvPr/>
              </p:nvSpPr>
              <p:spPr>
                <a:xfrm>
                  <a:off x="5737630"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Rectangle 21">
                <a:extLst>
                  <a:ext uri="{FF2B5EF4-FFF2-40B4-BE49-F238E27FC236}">
                    <a16:creationId xmlns:a16="http://schemas.microsoft.com/office/drawing/2014/main" id="{6333A955-D850-4385-9F4D-7949D4701ED1}"/>
                  </a:ext>
                </a:extLst>
              </p:cNvPr>
              <p:cNvSpPr/>
              <p:nvPr/>
            </p:nvSpPr>
            <p:spPr>
              <a:xfrm rot="10800000">
                <a:off x="3676428" y="6739128"/>
                <a:ext cx="1058617" cy="347472"/>
              </a:xfrm>
              <a:prstGeom prst="rect">
                <a:avLst/>
              </a:prstGeom>
              <a:solidFill>
                <a:srgbClr val="FFFFFF">
                  <a:alpha val="20000"/>
                </a:srgbClr>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B14AD88-9878-4938-A7F9-A9B8F9002D9F}"/>
                  </a:ext>
                </a:extLst>
              </p:cNvPr>
              <p:cNvSpPr/>
              <p:nvPr/>
            </p:nvSpPr>
            <p:spPr>
              <a:xfrm rot="10800000">
                <a:off x="5275691" y="6739128"/>
                <a:ext cx="3239627" cy="347472"/>
              </a:xfrm>
              <a:prstGeom prst="rect">
                <a:avLst/>
              </a:prstGeom>
              <a:solidFill>
                <a:srgbClr val="FFFFFF">
                  <a:alpha val="20000"/>
                </a:srgbClr>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211570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Types of drives</a:t>
            </a:r>
          </a:p>
        </p:txBody>
      </p:sp>
      <p:pic>
        <p:nvPicPr>
          <p:cNvPr id="7" name="Picture 6">
            <a:extLst>
              <a:ext uri="{FF2B5EF4-FFF2-40B4-BE49-F238E27FC236}">
                <a16:creationId xmlns:a16="http://schemas.microsoft.com/office/drawing/2014/main" id="{7FBDC069-9B0C-4F56-991A-A0F14876B3F0}"/>
              </a:ext>
            </a:extLst>
          </p:cNvPr>
          <p:cNvPicPr>
            <a:picLocks noChangeAspect="1"/>
          </p:cNvPicPr>
          <p:nvPr/>
        </p:nvPicPr>
        <p:blipFill>
          <a:blip r:embed="rId3"/>
          <a:stretch>
            <a:fillRect/>
          </a:stretch>
        </p:blipFill>
        <p:spPr>
          <a:xfrm>
            <a:off x="3868667" y="1798778"/>
            <a:ext cx="1828800" cy="2438400"/>
          </a:xfrm>
          <a:prstGeom prst="rect">
            <a:avLst/>
          </a:prstGeom>
          <a:scene3d>
            <a:camera prst="perspectiveLeft">
              <a:rot lat="0" lon="1200000" rev="0"/>
            </a:camera>
            <a:lightRig rig="balanced" dir="t"/>
          </a:scene3d>
          <a:sp3d extrusionH="254000" prstMaterial="plastic">
            <a:extrusionClr>
              <a:srgbClr val="E4B769"/>
            </a:extrusionClr>
          </a:sp3d>
        </p:spPr>
      </p:pic>
      <p:pic>
        <p:nvPicPr>
          <p:cNvPr id="8" name="Picture 7">
            <a:extLst>
              <a:ext uri="{FF2B5EF4-FFF2-40B4-BE49-F238E27FC236}">
                <a16:creationId xmlns:a16="http://schemas.microsoft.com/office/drawing/2014/main" id="{67366973-7AFA-4C28-AF73-00DE2C73073C}"/>
              </a:ext>
            </a:extLst>
          </p:cNvPr>
          <p:cNvPicPr>
            <a:picLocks noChangeAspect="1"/>
          </p:cNvPicPr>
          <p:nvPr/>
        </p:nvPicPr>
        <p:blipFill>
          <a:blip r:embed="rId4"/>
          <a:stretch>
            <a:fillRect/>
          </a:stretch>
        </p:blipFill>
        <p:spPr>
          <a:xfrm>
            <a:off x="6396205" y="1798778"/>
            <a:ext cx="1828800" cy="2438400"/>
          </a:xfrm>
          <a:prstGeom prst="rect">
            <a:avLst/>
          </a:prstGeom>
          <a:scene3d>
            <a:camera prst="perspectiveLeft">
              <a:rot lat="0" lon="1200000" rev="0"/>
            </a:camera>
            <a:lightRig rig="balanced" dir="t"/>
          </a:scene3d>
          <a:sp3d extrusionH="254000" prstMaterial="plastic">
            <a:extrusionClr>
              <a:srgbClr val="C6C6CA"/>
            </a:extrusionClr>
          </a:sp3d>
        </p:spPr>
      </p:pic>
      <p:pic>
        <p:nvPicPr>
          <p:cNvPr id="9" name="Picture 8">
            <a:extLst>
              <a:ext uri="{FF2B5EF4-FFF2-40B4-BE49-F238E27FC236}">
                <a16:creationId xmlns:a16="http://schemas.microsoft.com/office/drawing/2014/main" id="{FBBED863-36D3-4AE3-A42D-063DF489ADC8}"/>
              </a:ext>
            </a:extLst>
          </p:cNvPr>
          <p:cNvPicPr>
            <a:picLocks noChangeAspect="1"/>
          </p:cNvPicPr>
          <p:nvPr/>
        </p:nvPicPr>
        <p:blipFill>
          <a:blip r:embed="rId5"/>
          <a:stretch>
            <a:fillRect/>
          </a:stretch>
        </p:blipFill>
        <p:spPr>
          <a:xfrm>
            <a:off x="8923743" y="1798778"/>
            <a:ext cx="1828800" cy="2438400"/>
          </a:xfrm>
          <a:prstGeom prst="rect">
            <a:avLst/>
          </a:prstGeom>
          <a:scene3d>
            <a:camera prst="perspectiveLeft">
              <a:rot lat="0" lon="1200000" rev="0"/>
            </a:camera>
            <a:lightRig rig="balanced" dir="t"/>
          </a:scene3d>
          <a:sp3d extrusionH="254000" prstMaterial="plastic">
            <a:extrusionClr>
              <a:srgbClr val="252525"/>
            </a:extrusionClr>
          </a:sp3d>
        </p:spPr>
      </p:pic>
      <p:sp>
        <p:nvSpPr>
          <p:cNvPr id="10" name="TextBox 9">
            <a:extLst>
              <a:ext uri="{FF2B5EF4-FFF2-40B4-BE49-F238E27FC236}">
                <a16:creationId xmlns:a16="http://schemas.microsoft.com/office/drawing/2014/main" id="{FD4104A1-A857-4BCF-B0F5-4D551963BCBF}"/>
              </a:ext>
            </a:extLst>
          </p:cNvPr>
          <p:cNvSpPr txBox="1"/>
          <p:nvPr/>
        </p:nvSpPr>
        <p:spPr>
          <a:xfrm>
            <a:off x="3606166" y="4669107"/>
            <a:ext cx="2353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N</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on-</a:t>
            </a: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V</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olatile </a:t>
            </a: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M</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emory </a:t>
            </a: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E</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xpress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Connected via PCIe, includes M.2, U.2, Add-In-Card, and Intel Optane (3D X-Point)</a:t>
            </a:r>
          </a:p>
        </p:txBody>
      </p:sp>
      <p:sp>
        <p:nvSpPr>
          <p:cNvPr id="11" name="TextBox 10">
            <a:extLst>
              <a:ext uri="{FF2B5EF4-FFF2-40B4-BE49-F238E27FC236}">
                <a16:creationId xmlns:a16="http://schemas.microsoft.com/office/drawing/2014/main" id="{F571D95B-1705-47B4-81D6-D9376A922084}"/>
              </a:ext>
            </a:extLst>
          </p:cNvPr>
          <p:cNvSpPr txBox="1"/>
          <p:nvPr/>
        </p:nvSpPr>
        <p:spPr>
          <a:xfrm>
            <a:off x="6222453" y="4669107"/>
            <a:ext cx="21763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S</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olid-</a:t>
            </a: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S</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tate </a:t>
            </a: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D</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rive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Any SSD connected via SATA or SAS, must have power-loss protection (PLP)</a:t>
            </a:r>
          </a:p>
        </p:txBody>
      </p:sp>
      <p:sp>
        <p:nvSpPr>
          <p:cNvPr id="12" name="TextBox 11">
            <a:extLst>
              <a:ext uri="{FF2B5EF4-FFF2-40B4-BE49-F238E27FC236}">
                <a16:creationId xmlns:a16="http://schemas.microsoft.com/office/drawing/2014/main" id="{C7B6D903-B913-4958-BD9C-7848985AD0E6}"/>
              </a:ext>
            </a:extLst>
          </p:cNvPr>
          <p:cNvSpPr txBox="1"/>
          <p:nvPr/>
        </p:nvSpPr>
        <p:spPr>
          <a:xfrm>
            <a:off x="8766350" y="4669107"/>
            <a:ext cx="21435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ard </a:t>
            </a: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D</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isk </a:t>
            </a: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D</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rive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Any HDD connected via SATA or SAS, can be any RPM</a:t>
            </a:r>
          </a:p>
        </p:txBody>
      </p:sp>
      <p:sp>
        <p:nvSpPr>
          <p:cNvPr id="13" name="TextBox 12">
            <a:extLst>
              <a:ext uri="{FF2B5EF4-FFF2-40B4-BE49-F238E27FC236}">
                <a16:creationId xmlns:a16="http://schemas.microsoft.com/office/drawing/2014/main" id="{2CC352F2-E272-4322-81E2-F115D65CA514}"/>
              </a:ext>
            </a:extLst>
          </p:cNvPr>
          <p:cNvSpPr txBox="1"/>
          <p:nvPr/>
        </p:nvSpPr>
        <p:spPr>
          <a:xfrm>
            <a:off x="1350494" y="4669107"/>
            <a:ext cx="19741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P</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ersistent </a:t>
            </a:r>
            <a:r>
              <a:rPr kumimoji="0" lang="en-US" sz="1200" b="0" i="0" u="sng"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M</a:t>
            </a: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emory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NVDIMM-N,</a:t>
            </a:r>
            <a:b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b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Intel Optane DIMMs</a:t>
            </a:r>
          </a:p>
        </p:txBody>
      </p:sp>
      <p:grpSp>
        <p:nvGrpSpPr>
          <p:cNvPr id="14" name="Group 13">
            <a:extLst>
              <a:ext uri="{FF2B5EF4-FFF2-40B4-BE49-F238E27FC236}">
                <a16:creationId xmlns:a16="http://schemas.microsoft.com/office/drawing/2014/main" id="{64B36899-EC06-40E8-ACD9-052D8CBD8783}"/>
              </a:ext>
            </a:extLst>
          </p:cNvPr>
          <p:cNvGrpSpPr/>
          <p:nvPr/>
        </p:nvGrpSpPr>
        <p:grpSpPr>
          <a:xfrm>
            <a:off x="1350494" y="1795730"/>
            <a:ext cx="1828800" cy="2441448"/>
            <a:chOff x="3352800" y="-228600"/>
            <a:chExt cx="5486401" cy="7315201"/>
          </a:xfrm>
          <a:scene3d>
            <a:camera prst="perspectiveLeft"/>
            <a:lightRig rig="balanced" dir="t"/>
          </a:scene3d>
        </p:grpSpPr>
        <p:sp>
          <p:nvSpPr>
            <p:cNvPr id="15" name="Freeform: Shape 14">
              <a:extLst>
                <a:ext uri="{FF2B5EF4-FFF2-40B4-BE49-F238E27FC236}">
                  <a16:creationId xmlns:a16="http://schemas.microsoft.com/office/drawing/2014/main" id="{9AB87714-F2E8-44F2-BED5-4808468A04D9}"/>
                </a:ext>
              </a:extLst>
            </p:cNvPr>
            <p:cNvSpPr/>
            <p:nvPr/>
          </p:nvSpPr>
          <p:spPr>
            <a:xfrm rot="16200000">
              <a:off x="2438400" y="685801"/>
              <a:ext cx="7315200" cy="5486400"/>
            </a:xfrm>
            <a:custGeom>
              <a:avLst/>
              <a:gdLst>
                <a:gd name="connsiteX0" fmla="*/ 7315200 w 7315200"/>
                <a:gd name="connsiteY0" fmla="*/ 0 h 5486400"/>
                <a:gd name="connsiteX1" fmla="*/ 7315200 w 7315200"/>
                <a:gd name="connsiteY1" fmla="*/ 5486400 h 5486400"/>
                <a:gd name="connsiteX2" fmla="*/ 0 w 7315200"/>
                <a:gd name="connsiteY2" fmla="*/ 5486400 h 5486400"/>
                <a:gd name="connsiteX3" fmla="*/ 0 w 7315200"/>
                <a:gd name="connsiteY3" fmla="*/ 1881356 h 5486400"/>
                <a:gd name="connsiteX4" fmla="*/ 685800 w 7315200"/>
                <a:gd name="connsiteY4" fmla="*/ 1881356 h 5486400"/>
                <a:gd name="connsiteX5" fmla="*/ 914400 w 7315200"/>
                <a:gd name="connsiteY5" fmla="*/ 1652756 h 5486400"/>
                <a:gd name="connsiteX6" fmla="*/ 685800 w 7315200"/>
                <a:gd name="connsiteY6" fmla="*/ 1424156 h 5486400"/>
                <a:gd name="connsiteX7" fmla="*/ 0 w 7315200"/>
                <a:gd name="connsiteY7" fmla="*/ 1424156 h 5486400"/>
                <a:gd name="connsiteX8" fmla="*/ 0 w 7315200"/>
                <a:gd name="connsiteY8"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0" h="5486400">
                  <a:moveTo>
                    <a:pt x="7315200" y="0"/>
                  </a:moveTo>
                  <a:lnTo>
                    <a:pt x="7315200" y="5486400"/>
                  </a:lnTo>
                  <a:lnTo>
                    <a:pt x="0" y="5486400"/>
                  </a:lnTo>
                  <a:lnTo>
                    <a:pt x="0" y="1881356"/>
                  </a:lnTo>
                  <a:lnTo>
                    <a:pt x="685800" y="1881356"/>
                  </a:lnTo>
                  <a:cubicBezTo>
                    <a:pt x="812052" y="1881356"/>
                    <a:pt x="914400" y="1779008"/>
                    <a:pt x="914400" y="1652756"/>
                  </a:cubicBezTo>
                  <a:cubicBezTo>
                    <a:pt x="914400" y="1526504"/>
                    <a:pt x="812052" y="1424156"/>
                    <a:pt x="685800" y="1424156"/>
                  </a:cubicBezTo>
                  <a:lnTo>
                    <a:pt x="0" y="1424156"/>
                  </a:lnTo>
                  <a:lnTo>
                    <a:pt x="0" y="0"/>
                  </a:lnTo>
                  <a:close/>
                </a:path>
              </a:pathLst>
            </a:custGeom>
            <a:pattFill prst="lgGrid">
              <a:fgClr>
                <a:srgbClr val="E54C65"/>
              </a:fgClr>
              <a:bgClr>
                <a:srgbClr val="DE1F3E"/>
              </a:bgClr>
            </a:patt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FCA8A45-715E-47CC-B4DA-019782F03A09}"/>
                </a:ext>
              </a:extLst>
            </p:cNvPr>
            <p:cNvGrpSpPr/>
            <p:nvPr/>
          </p:nvGrpSpPr>
          <p:grpSpPr>
            <a:xfrm>
              <a:off x="3352803" y="-228600"/>
              <a:ext cx="5486398" cy="7315201"/>
              <a:chOff x="3352803" y="-228600"/>
              <a:chExt cx="5486398" cy="7315201"/>
            </a:xfrm>
          </p:grpSpPr>
          <p:sp>
            <p:nvSpPr>
              <p:cNvPr id="18" name="Rectangle 17">
                <a:extLst>
                  <a:ext uri="{FF2B5EF4-FFF2-40B4-BE49-F238E27FC236}">
                    <a16:creationId xmlns:a16="http://schemas.microsoft.com/office/drawing/2014/main" id="{E2781ABC-C1B6-46CE-A905-0155B9DF0907}"/>
                  </a:ext>
                </a:extLst>
              </p:cNvPr>
              <p:cNvSpPr/>
              <p:nvPr/>
            </p:nvSpPr>
            <p:spPr>
              <a:xfrm>
                <a:off x="3708138" y="1722120"/>
                <a:ext cx="4775724" cy="3413760"/>
              </a:xfrm>
              <a:prstGeom prst="rect">
                <a:avLst/>
              </a:prstGeom>
              <a:noFill/>
              <a:ln w="76200">
                <a:noFill/>
              </a:ln>
              <a:sp3d extrusionH="254000" prstMaterial="plastic">
                <a:extrusionClr>
                  <a:srgbClr val="DE1F3E"/>
                </a:extrusionClr>
              </a:sp3d>
            </p:spPr>
            <p:style>
              <a:lnRef idx="2">
                <a:schemeClr val="accent4">
                  <a:shade val="50000"/>
                </a:schemeClr>
              </a:lnRef>
              <a:fillRef idx="1">
                <a:schemeClr val="accent4"/>
              </a:fillRef>
              <a:effectRef idx="0">
                <a:schemeClr val="accent4"/>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PMEM</a:t>
                </a:r>
              </a:p>
            </p:txBody>
          </p:sp>
          <p:sp>
            <p:nvSpPr>
              <p:cNvPr id="19" name="Right Triangle 18">
                <a:extLst>
                  <a:ext uri="{FF2B5EF4-FFF2-40B4-BE49-F238E27FC236}">
                    <a16:creationId xmlns:a16="http://schemas.microsoft.com/office/drawing/2014/main" id="{1272FD91-14EF-4EF0-8CC7-2FD51E7D7254}"/>
                  </a:ext>
                </a:extLst>
              </p:cNvPr>
              <p:cNvSpPr/>
              <p:nvPr/>
            </p:nvSpPr>
            <p:spPr>
              <a:xfrm rot="10800000">
                <a:off x="3352803" y="-228600"/>
                <a:ext cx="5486398" cy="7315200"/>
              </a:xfrm>
              <a:prstGeom prst="rtTriangle">
                <a:avLst/>
              </a:prstGeom>
              <a:gradFill>
                <a:gsLst>
                  <a:gs pos="481">
                    <a:schemeClr val="bg1">
                      <a:alpha val="20000"/>
                    </a:schemeClr>
                  </a:gs>
                  <a:gs pos="100000">
                    <a:schemeClr val="bg1">
                      <a:alpha val="0"/>
                    </a:schemeClr>
                  </a:gs>
                </a:gsLst>
                <a:lin ang="16200000" scaled="0"/>
              </a:gra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EBE07B4D-9ACD-4F72-B510-27BB63878664}"/>
                  </a:ext>
                </a:extLst>
              </p:cNvPr>
              <p:cNvGrpSpPr/>
              <p:nvPr/>
            </p:nvGrpSpPr>
            <p:grpSpPr>
              <a:xfrm>
                <a:off x="3676428" y="6400800"/>
                <a:ext cx="2657993" cy="685801"/>
                <a:chOff x="3986156" y="5943598"/>
                <a:chExt cx="2657993" cy="685801"/>
              </a:xfrm>
            </p:grpSpPr>
            <p:sp>
              <p:nvSpPr>
                <p:cNvPr id="34" name="Rectangle 33">
                  <a:extLst>
                    <a:ext uri="{FF2B5EF4-FFF2-40B4-BE49-F238E27FC236}">
                      <a16:creationId xmlns:a16="http://schemas.microsoft.com/office/drawing/2014/main" id="{BB4FF57B-E285-488C-B231-3135BE8391AA}"/>
                    </a:ext>
                  </a:extLst>
                </p:cNvPr>
                <p:cNvSpPr/>
                <p:nvPr/>
              </p:nvSpPr>
              <p:spPr>
                <a:xfrm>
                  <a:off x="3986156"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60497C14-F59C-435D-94F9-1ED9423DB253}"/>
                    </a:ext>
                  </a:extLst>
                </p:cNvPr>
                <p:cNvSpPr/>
                <p:nvPr/>
              </p:nvSpPr>
              <p:spPr>
                <a:xfrm>
                  <a:off x="4205062"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1550191B-CF07-4BC9-B4A4-2351B6F87363}"/>
                    </a:ext>
                  </a:extLst>
                </p:cNvPr>
                <p:cNvSpPr/>
                <p:nvPr/>
              </p:nvSpPr>
              <p:spPr>
                <a:xfrm>
                  <a:off x="4423968"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B0417201-1D17-4E5F-B57C-5DEBB5F107D4}"/>
                    </a:ext>
                  </a:extLst>
                </p:cNvPr>
                <p:cNvSpPr/>
                <p:nvPr/>
              </p:nvSpPr>
              <p:spPr>
                <a:xfrm>
                  <a:off x="4642874"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1776DC7-3DB8-4EA5-B21C-EDAE9D1440B0}"/>
                    </a:ext>
                  </a:extLst>
                </p:cNvPr>
                <p:cNvSpPr/>
                <p:nvPr/>
              </p:nvSpPr>
              <p:spPr>
                <a:xfrm>
                  <a:off x="4861893"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F56E484-CAF9-43E2-AC9D-C19DB52BFBEC}"/>
                    </a:ext>
                  </a:extLst>
                </p:cNvPr>
                <p:cNvSpPr/>
                <p:nvPr/>
              </p:nvSpPr>
              <p:spPr>
                <a:xfrm>
                  <a:off x="5585419"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D907899-F657-4BF2-883C-CA99A63C8382}"/>
                    </a:ext>
                  </a:extLst>
                </p:cNvPr>
                <p:cNvSpPr/>
                <p:nvPr/>
              </p:nvSpPr>
              <p:spPr>
                <a:xfrm>
                  <a:off x="5804438"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30CA7E6-2968-46F5-A311-69FDF7E66EC0}"/>
                    </a:ext>
                  </a:extLst>
                </p:cNvPr>
                <p:cNvSpPr/>
                <p:nvPr/>
              </p:nvSpPr>
              <p:spPr>
                <a:xfrm>
                  <a:off x="6023344"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D3FD9FB-BB73-4819-95C3-E828151D6E6B}"/>
                    </a:ext>
                  </a:extLst>
                </p:cNvPr>
                <p:cNvSpPr/>
                <p:nvPr/>
              </p:nvSpPr>
              <p:spPr>
                <a:xfrm>
                  <a:off x="6242363"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6769C9A-E621-4432-92EE-9903A359AEE1}"/>
                    </a:ext>
                  </a:extLst>
                </p:cNvPr>
                <p:cNvSpPr/>
                <p:nvPr/>
              </p:nvSpPr>
              <p:spPr>
                <a:xfrm>
                  <a:off x="6461269"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27217C02-EA1F-4946-B3F1-458721886D16}"/>
                  </a:ext>
                </a:extLst>
              </p:cNvPr>
              <p:cNvGrpSpPr/>
              <p:nvPr/>
            </p:nvGrpSpPr>
            <p:grpSpPr>
              <a:xfrm>
                <a:off x="6361945" y="6400800"/>
                <a:ext cx="2153373" cy="685801"/>
                <a:chOff x="3767137" y="5943598"/>
                <a:chExt cx="2153373" cy="685801"/>
              </a:xfrm>
            </p:grpSpPr>
            <p:sp>
              <p:nvSpPr>
                <p:cNvPr id="24" name="Rectangle 23">
                  <a:extLst>
                    <a:ext uri="{FF2B5EF4-FFF2-40B4-BE49-F238E27FC236}">
                      <a16:creationId xmlns:a16="http://schemas.microsoft.com/office/drawing/2014/main" id="{8A42195F-469D-4E06-BB12-393C2972430C}"/>
                    </a:ext>
                  </a:extLst>
                </p:cNvPr>
                <p:cNvSpPr/>
                <p:nvPr/>
              </p:nvSpPr>
              <p:spPr>
                <a:xfrm>
                  <a:off x="3767137"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5ED08C5-71D7-4D2E-968B-AE2DD98EC878}"/>
                    </a:ext>
                  </a:extLst>
                </p:cNvPr>
                <p:cNvSpPr/>
                <p:nvPr/>
              </p:nvSpPr>
              <p:spPr>
                <a:xfrm>
                  <a:off x="3986156"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71280F0-25DB-489E-BC9E-0C5E16FD8180}"/>
                    </a:ext>
                  </a:extLst>
                </p:cNvPr>
                <p:cNvSpPr/>
                <p:nvPr/>
              </p:nvSpPr>
              <p:spPr>
                <a:xfrm>
                  <a:off x="4205062"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EAF98F4-C8F8-4648-BF53-D7E6E769C211}"/>
                    </a:ext>
                  </a:extLst>
                </p:cNvPr>
                <p:cNvSpPr/>
                <p:nvPr/>
              </p:nvSpPr>
              <p:spPr>
                <a:xfrm>
                  <a:off x="4423968"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5E0B588-DC15-4B8A-AD45-E212D445E1D2}"/>
                    </a:ext>
                  </a:extLst>
                </p:cNvPr>
                <p:cNvSpPr/>
                <p:nvPr/>
              </p:nvSpPr>
              <p:spPr>
                <a:xfrm>
                  <a:off x="4642874"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6CB9F76-2DA3-48DE-88D4-D5971D1BAB72}"/>
                    </a:ext>
                  </a:extLst>
                </p:cNvPr>
                <p:cNvSpPr/>
                <p:nvPr/>
              </p:nvSpPr>
              <p:spPr>
                <a:xfrm>
                  <a:off x="4861893"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34657C1-75C7-474A-AE86-EBFA44EA1284}"/>
                    </a:ext>
                  </a:extLst>
                </p:cNvPr>
                <p:cNvSpPr/>
                <p:nvPr/>
              </p:nvSpPr>
              <p:spPr>
                <a:xfrm>
                  <a:off x="5080799"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6F2542C1-9E7A-406E-87A1-4B7C7205E839}"/>
                    </a:ext>
                  </a:extLst>
                </p:cNvPr>
                <p:cNvSpPr/>
                <p:nvPr/>
              </p:nvSpPr>
              <p:spPr>
                <a:xfrm>
                  <a:off x="5299705"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98EAFFAA-87B0-4475-BABF-E752FF29899F}"/>
                    </a:ext>
                  </a:extLst>
                </p:cNvPr>
                <p:cNvSpPr/>
                <p:nvPr/>
              </p:nvSpPr>
              <p:spPr>
                <a:xfrm>
                  <a:off x="5518611"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69F9DA8B-72A4-4E57-86F9-28AD220E35E0}"/>
                    </a:ext>
                  </a:extLst>
                </p:cNvPr>
                <p:cNvSpPr/>
                <p:nvPr/>
              </p:nvSpPr>
              <p:spPr>
                <a:xfrm>
                  <a:off x="5737630"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Rectangle 21">
                <a:extLst>
                  <a:ext uri="{FF2B5EF4-FFF2-40B4-BE49-F238E27FC236}">
                    <a16:creationId xmlns:a16="http://schemas.microsoft.com/office/drawing/2014/main" id="{6333A955-D850-4385-9F4D-7949D4701ED1}"/>
                  </a:ext>
                </a:extLst>
              </p:cNvPr>
              <p:cNvSpPr/>
              <p:nvPr/>
            </p:nvSpPr>
            <p:spPr>
              <a:xfrm rot="10800000">
                <a:off x="3676428" y="6739128"/>
                <a:ext cx="1058617" cy="347472"/>
              </a:xfrm>
              <a:prstGeom prst="rect">
                <a:avLst/>
              </a:prstGeom>
              <a:solidFill>
                <a:srgbClr val="FFFFFF">
                  <a:alpha val="20000"/>
                </a:srgbClr>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B14AD88-9878-4938-A7F9-A9B8F9002D9F}"/>
                  </a:ext>
                </a:extLst>
              </p:cNvPr>
              <p:cNvSpPr/>
              <p:nvPr/>
            </p:nvSpPr>
            <p:spPr>
              <a:xfrm rot="10800000">
                <a:off x="5275691" y="6739128"/>
                <a:ext cx="3239627" cy="347472"/>
              </a:xfrm>
              <a:prstGeom prst="rect">
                <a:avLst/>
              </a:prstGeom>
              <a:solidFill>
                <a:srgbClr val="FFFFFF">
                  <a:alpha val="20000"/>
                </a:srgbClr>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4" name="Group 43">
            <a:extLst>
              <a:ext uri="{FF2B5EF4-FFF2-40B4-BE49-F238E27FC236}">
                <a16:creationId xmlns:a16="http://schemas.microsoft.com/office/drawing/2014/main" id="{1CF50261-4FFD-4574-B90E-313361066995}"/>
              </a:ext>
            </a:extLst>
          </p:cNvPr>
          <p:cNvGrpSpPr/>
          <p:nvPr/>
        </p:nvGrpSpPr>
        <p:grpSpPr>
          <a:xfrm>
            <a:off x="3048" y="6870757"/>
            <a:ext cx="12188952" cy="1645920"/>
            <a:chOff x="3048" y="5212080"/>
            <a:chExt cx="12188952" cy="1645920"/>
          </a:xfrm>
        </p:grpSpPr>
        <p:sp>
          <p:nvSpPr>
            <p:cNvPr id="45" name="Rectangle 44">
              <a:extLst>
                <a:ext uri="{FF2B5EF4-FFF2-40B4-BE49-F238E27FC236}">
                  <a16:creationId xmlns:a16="http://schemas.microsoft.com/office/drawing/2014/main" id="{69B296EC-2108-44C4-BAA1-6A4F63276DBE}"/>
                </a:ext>
              </a:extLst>
            </p:cNvPr>
            <p:cNvSpPr/>
            <p:nvPr/>
          </p:nvSpPr>
          <p:spPr>
            <a:xfrm flipV="1">
              <a:off x="3048" y="5212080"/>
              <a:ext cx="12188952" cy="16459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C59E6694-A491-4240-8FB9-CEB912D0824D}"/>
                </a:ext>
              </a:extLst>
            </p:cNvPr>
            <p:cNvGrpSpPr/>
            <p:nvPr/>
          </p:nvGrpSpPr>
          <p:grpSpPr>
            <a:xfrm>
              <a:off x="9023767" y="5605857"/>
              <a:ext cx="1568058" cy="858366"/>
              <a:chOff x="9103278" y="5639634"/>
              <a:chExt cx="1568058" cy="858366"/>
            </a:xfrm>
          </p:grpSpPr>
          <p:sp>
            <p:nvSpPr>
              <p:cNvPr id="56" name="TextBox 55">
                <a:extLst>
                  <a:ext uri="{FF2B5EF4-FFF2-40B4-BE49-F238E27FC236}">
                    <a16:creationId xmlns:a16="http://schemas.microsoft.com/office/drawing/2014/main" id="{361EA601-1712-40E8-8B0B-D617764DB0D4}"/>
                  </a:ext>
                </a:extLst>
              </p:cNvPr>
              <p:cNvSpPr txBox="1"/>
              <p:nvPr/>
            </p:nvSpPr>
            <p:spPr>
              <a:xfrm>
                <a:off x="9103278" y="5639634"/>
                <a:ext cx="1568058"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10 ms</a:t>
                </a:r>
              </a:p>
            </p:txBody>
          </p:sp>
          <p:sp>
            <p:nvSpPr>
              <p:cNvPr id="57" name="TextBox 56">
                <a:extLst>
                  <a:ext uri="{FF2B5EF4-FFF2-40B4-BE49-F238E27FC236}">
                    <a16:creationId xmlns:a16="http://schemas.microsoft.com/office/drawing/2014/main" id="{51364EF9-7204-410B-82D0-A1605FDC35F6}"/>
                  </a:ext>
                </a:extLst>
              </p:cNvPr>
              <p:cNvSpPr txBox="1"/>
              <p:nvPr/>
            </p:nvSpPr>
            <p:spPr>
              <a:xfrm>
                <a:off x="9214687" y="6174835"/>
                <a:ext cx="134524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lumMod val="75000"/>
                      </a:prstClr>
                    </a:solidFill>
                    <a:effectLst/>
                    <a:uLnTx/>
                    <a:uFillTx/>
                    <a:latin typeface="Segoe UI" panose="020B0502040204020203" pitchFamily="34" charset="0"/>
                    <a:ea typeface="+mn-ea"/>
                    <a:cs typeface="Segoe UI" panose="020B0502040204020203" pitchFamily="34" charset="0"/>
                  </a:rPr>
                  <a:t>10,000,000 ns</a:t>
                </a:r>
              </a:p>
            </p:txBody>
          </p:sp>
        </p:grpSp>
        <p:grpSp>
          <p:nvGrpSpPr>
            <p:cNvPr id="47" name="Group 46">
              <a:extLst>
                <a:ext uri="{FF2B5EF4-FFF2-40B4-BE49-F238E27FC236}">
                  <a16:creationId xmlns:a16="http://schemas.microsoft.com/office/drawing/2014/main" id="{62ACA26C-0215-4D06-8E31-86F57626D9CE}"/>
                </a:ext>
              </a:extLst>
            </p:cNvPr>
            <p:cNvGrpSpPr/>
            <p:nvPr/>
          </p:nvGrpSpPr>
          <p:grpSpPr>
            <a:xfrm>
              <a:off x="1599060" y="5605857"/>
              <a:ext cx="1252266" cy="858366"/>
              <a:chOff x="1483220" y="5639634"/>
              <a:chExt cx="1252266" cy="858366"/>
            </a:xfrm>
          </p:grpSpPr>
          <p:sp>
            <p:nvSpPr>
              <p:cNvPr id="54" name="TextBox 53">
                <a:extLst>
                  <a:ext uri="{FF2B5EF4-FFF2-40B4-BE49-F238E27FC236}">
                    <a16:creationId xmlns:a16="http://schemas.microsoft.com/office/drawing/2014/main" id="{770EBAA0-8E67-47EB-8473-59A87B2C824B}"/>
                  </a:ext>
                </a:extLst>
              </p:cNvPr>
              <p:cNvSpPr txBox="1"/>
              <p:nvPr/>
            </p:nvSpPr>
            <p:spPr>
              <a:xfrm>
                <a:off x="1483220" y="5639634"/>
                <a:ext cx="1252266"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5 µs</a:t>
                </a:r>
              </a:p>
            </p:txBody>
          </p:sp>
          <p:sp>
            <p:nvSpPr>
              <p:cNvPr id="55" name="TextBox 54">
                <a:extLst>
                  <a:ext uri="{FF2B5EF4-FFF2-40B4-BE49-F238E27FC236}">
                    <a16:creationId xmlns:a16="http://schemas.microsoft.com/office/drawing/2014/main" id="{F7C88320-C3A2-4A1C-B614-4D5E3DCDEDA9}"/>
                  </a:ext>
                </a:extLst>
              </p:cNvPr>
              <p:cNvSpPr txBox="1"/>
              <p:nvPr/>
            </p:nvSpPr>
            <p:spPr>
              <a:xfrm>
                <a:off x="1665963" y="6174835"/>
                <a:ext cx="886781"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lumMod val="75000"/>
                      </a:prstClr>
                    </a:solidFill>
                    <a:effectLst/>
                    <a:uLnTx/>
                    <a:uFillTx/>
                    <a:latin typeface="Segoe UI" panose="020B0502040204020203" pitchFamily="34" charset="0"/>
                    <a:ea typeface="+mn-ea"/>
                    <a:cs typeface="Segoe UI" panose="020B0502040204020203" pitchFamily="34" charset="0"/>
                  </a:rPr>
                  <a:t>5,000 ns</a:t>
                </a:r>
              </a:p>
            </p:txBody>
          </p:sp>
        </p:grpSp>
        <p:grpSp>
          <p:nvGrpSpPr>
            <p:cNvPr id="48" name="Group 47">
              <a:extLst>
                <a:ext uri="{FF2B5EF4-FFF2-40B4-BE49-F238E27FC236}">
                  <a16:creationId xmlns:a16="http://schemas.microsoft.com/office/drawing/2014/main" id="{D5F5DCAE-93E0-471F-87D3-F4207849B047}"/>
                </a:ext>
              </a:extLst>
            </p:cNvPr>
            <p:cNvGrpSpPr/>
            <p:nvPr/>
          </p:nvGrpSpPr>
          <p:grpSpPr>
            <a:xfrm>
              <a:off x="3926469" y="5605857"/>
              <a:ext cx="1651414" cy="858366"/>
              <a:chOff x="3944803" y="5639634"/>
              <a:chExt cx="1651414" cy="858366"/>
            </a:xfrm>
          </p:grpSpPr>
          <p:sp>
            <p:nvSpPr>
              <p:cNvPr id="52" name="TextBox 51">
                <a:extLst>
                  <a:ext uri="{FF2B5EF4-FFF2-40B4-BE49-F238E27FC236}">
                    <a16:creationId xmlns:a16="http://schemas.microsoft.com/office/drawing/2014/main" id="{DD019F0A-7341-475A-B1D5-6C4185FBBD81}"/>
                  </a:ext>
                </a:extLst>
              </p:cNvPr>
              <p:cNvSpPr txBox="1"/>
              <p:nvPr/>
            </p:nvSpPr>
            <p:spPr>
              <a:xfrm>
                <a:off x="3944803" y="5639634"/>
                <a:ext cx="1651414"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0.1 ms</a:t>
                </a:r>
              </a:p>
            </p:txBody>
          </p:sp>
          <p:sp>
            <p:nvSpPr>
              <p:cNvPr id="53" name="TextBox 52">
                <a:extLst>
                  <a:ext uri="{FF2B5EF4-FFF2-40B4-BE49-F238E27FC236}">
                    <a16:creationId xmlns:a16="http://schemas.microsoft.com/office/drawing/2014/main" id="{C18AF021-A3BC-4014-940C-2326AF51F83D}"/>
                  </a:ext>
                </a:extLst>
              </p:cNvPr>
              <p:cNvSpPr txBox="1"/>
              <p:nvPr/>
            </p:nvSpPr>
            <p:spPr>
              <a:xfrm>
                <a:off x="4222924" y="6174835"/>
                <a:ext cx="109517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lumMod val="75000"/>
                      </a:prstClr>
                    </a:solidFill>
                    <a:effectLst/>
                    <a:uLnTx/>
                    <a:uFillTx/>
                    <a:latin typeface="Segoe UI" panose="020B0502040204020203" pitchFamily="34" charset="0"/>
                    <a:ea typeface="+mn-ea"/>
                    <a:cs typeface="Segoe UI" panose="020B0502040204020203" pitchFamily="34" charset="0"/>
                  </a:rPr>
                  <a:t>100,000 ns</a:t>
                </a:r>
              </a:p>
            </p:txBody>
          </p:sp>
        </p:grpSp>
        <p:grpSp>
          <p:nvGrpSpPr>
            <p:cNvPr id="49" name="Group 48">
              <a:extLst>
                <a:ext uri="{FF2B5EF4-FFF2-40B4-BE49-F238E27FC236}">
                  <a16:creationId xmlns:a16="http://schemas.microsoft.com/office/drawing/2014/main" id="{8704EE57-1856-4C7D-B277-A2285556227C}"/>
                </a:ext>
              </a:extLst>
            </p:cNvPr>
            <p:cNvGrpSpPr/>
            <p:nvPr/>
          </p:nvGrpSpPr>
          <p:grpSpPr>
            <a:xfrm>
              <a:off x="6455366" y="5605857"/>
              <a:ext cx="1651414" cy="858366"/>
              <a:chOff x="6572130" y="5639634"/>
              <a:chExt cx="1651414" cy="858366"/>
            </a:xfrm>
          </p:grpSpPr>
          <p:sp>
            <p:nvSpPr>
              <p:cNvPr id="50" name="TextBox 49">
                <a:extLst>
                  <a:ext uri="{FF2B5EF4-FFF2-40B4-BE49-F238E27FC236}">
                    <a16:creationId xmlns:a16="http://schemas.microsoft.com/office/drawing/2014/main" id="{46BDDC19-8F37-4C04-A935-C89BF62D85F1}"/>
                  </a:ext>
                </a:extLst>
              </p:cNvPr>
              <p:cNvSpPr txBox="1"/>
              <p:nvPr/>
            </p:nvSpPr>
            <p:spPr>
              <a:xfrm>
                <a:off x="6572130" y="5639634"/>
                <a:ext cx="1651414"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0.1 ms</a:t>
                </a:r>
              </a:p>
            </p:txBody>
          </p:sp>
          <p:sp>
            <p:nvSpPr>
              <p:cNvPr id="51" name="TextBox 50">
                <a:extLst>
                  <a:ext uri="{FF2B5EF4-FFF2-40B4-BE49-F238E27FC236}">
                    <a16:creationId xmlns:a16="http://schemas.microsoft.com/office/drawing/2014/main" id="{03A35CDF-6208-4413-A5D2-19BFAF9EA215}"/>
                  </a:ext>
                </a:extLst>
              </p:cNvPr>
              <p:cNvSpPr txBox="1"/>
              <p:nvPr/>
            </p:nvSpPr>
            <p:spPr>
              <a:xfrm>
                <a:off x="6850251" y="6174835"/>
                <a:ext cx="109517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lumMod val="75000"/>
                      </a:prstClr>
                    </a:solidFill>
                    <a:effectLst/>
                    <a:uLnTx/>
                    <a:uFillTx/>
                    <a:latin typeface="Segoe UI" panose="020B0502040204020203" pitchFamily="34" charset="0"/>
                    <a:ea typeface="+mn-ea"/>
                    <a:cs typeface="Segoe UI" panose="020B0502040204020203" pitchFamily="34" charset="0"/>
                  </a:rPr>
                  <a:t>100,000 ns</a:t>
                </a:r>
              </a:p>
            </p:txBody>
          </p:sp>
        </p:grpSp>
      </p:grpSp>
    </p:spTree>
    <p:extLst>
      <p:ext uri="{BB962C8B-B14F-4D97-AF65-F5344CB8AC3E}">
        <p14:creationId xmlns:p14="http://schemas.microsoft.com/office/powerpoint/2010/main" val="2623028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Types of drives</a:t>
            </a:r>
          </a:p>
        </p:txBody>
      </p:sp>
      <p:pic>
        <p:nvPicPr>
          <p:cNvPr id="7" name="Picture 6">
            <a:extLst>
              <a:ext uri="{FF2B5EF4-FFF2-40B4-BE49-F238E27FC236}">
                <a16:creationId xmlns:a16="http://schemas.microsoft.com/office/drawing/2014/main" id="{7FBDC069-9B0C-4F56-991A-A0F14876B3F0}"/>
              </a:ext>
            </a:extLst>
          </p:cNvPr>
          <p:cNvPicPr>
            <a:picLocks noChangeAspect="1"/>
          </p:cNvPicPr>
          <p:nvPr/>
        </p:nvPicPr>
        <p:blipFill>
          <a:blip r:embed="rId3"/>
          <a:stretch>
            <a:fillRect/>
          </a:stretch>
        </p:blipFill>
        <p:spPr>
          <a:xfrm>
            <a:off x="3868667" y="1798778"/>
            <a:ext cx="1828800" cy="2438400"/>
          </a:xfrm>
          <a:prstGeom prst="rect">
            <a:avLst/>
          </a:prstGeom>
          <a:scene3d>
            <a:camera prst="perspectiveLeft">
              <a:rot lat="0" lon="1200000" rev="0"/>
            </a:camera>
            <a:lightRig rig="balanced" dir="t"/>
          </a:scene3d>
          <a:sp3d extrusionH="254000" prstMaterial="plastic">
            <a:extrusionClr>
              <a:srgbClr val="E4B769"/>
            </a:extrusionClr>
          </a:sp3d>
        </p:spPr>
      </p:pic>
      <p:pic>
        <p:nvPicPr>
          <p:cNvPr id="8" name="Picture 7">
            <a:extLst>
              <a:ext uri="{FF2B5EF4-FFF2-40B4-BE49-F238E27FC236}">
                <a16:creationId xmlns:a16="http://schemas.microsoft.com/office/drawing/2014/main" id="{67366973-7AFA-4C28-AF73-00DE2C73073C}"/>
              </a:ext>
            </a:extLst>
          </p:cNvPr>
          <p:cNvPicPr>
            <a:picLocks noChangeAspect="1"/>
          </p:cNvPicPr>
          <p:nvPr/>
        </p:nvPicPr>
        <p:blipFill>
          <a:blip r:embed="rId4"/>
          <a:stretch>
            <a:fillRect/>
          </a:stretch>
        </p:blipFill>
        <p:spPr>
          <a:xfrm>
            <a:off x="6396205" y="1798778"/>
            <a:ext cx="1828800" cy="2438400"/>
          </a:xfrm>
          <a:prstGeom prst="rect">
            <a:avLst/>
          </a:prstGeom>
          <a:scene3d>
            <a:camera prst="perspectiveLeft">
              <a:rot lat="0" lon="1200000" rev="0"/>
            </a:camera>
            <a:lightRig rig="balanced" dir="t"/>
          </a:scene3d>
          <a:sp3d extrusionH="254000" prstMaterial="plastic">
            <a:extrusionClr>
              <a:srgbClr val="C6C6CA"/>
            </a:extrusionClr>
          </a:sp3d>
        </p:spPr>
      </p:pic>
      <p:pic>
        <p:nvPicPr>
          <p:cNvPr id="9" name="Picture 8">
            <a:extLst>
              <a:ext uri="{FF2B5EF4-FFF2-40B4-BE49-F238E27FC236}">
                <a16:creationId xmlns:a16="http://schemas.microsoft.com/office/drawing/2014/main" id="{FBBED863-36D3-4AE3-A42D-063DF489ADC8}"/>
              </a:ext>
            </a:extLst>
          </p:cNvPr>
          <p:cNvPicPr>
            <a:picLocks noChangeAspect="1"/>
          </p:cNvPicPr>
          <p:nvPr/>
        </p:nvPicPr>
        <p:blipFill>
          <a:blip r:embed="rId5"/>
          <a:stretch>
            <a:fillRect/>
          </a:stretch>
        </p:blipFill>
        <p:spPr>
          <a:xfrm>
            <a:off x="8923743" y="1798778"/>
            <a:ext cx="1828800" cy="2438400"/>
          </a:xfrm>
          <a:prstGeom prst="rect">
            <a:avLst/>
          </a:prstGeom>
          <a:scene3d>
            <a:camera prst="perspectiveLeft">
              <a:rot lat="0" lon="1200000" rev="0"/>
            </a:camera>
            <a:lightRig rig="balanced" dir="t"/>
          </a:scene3d>
          <a:sp3d extrusionH="254000" prstMaterial="plastic">
            <a:extrusionClr>
              <a:srgbClr val="252525"/>
            </a:extrusionClr>
          </a:sp3d>
        </p:spPr>
      </p:pic>
      <p:grpSp>
        <p:nvGrpSpPr>
          <p:cNvPr id="14" name="Group 13">
            <a:extLst>
              <a:ext uri="{FF2B5EF4-FFF2-40B4-BE49-F238E27FC236}">
                <a16:creationId xmlns:a16="http://schemas.microsoft.com/office/drawing/2014/main" id="{64B36899-EC06-40E8-ACD9-052D8CBD8783}"/>
              </a:ext>
            </a:extLst>
          </p:cNvPr>
          <p:cNvGrpSpPr/>
          <p:nvPr/>
        </p:nvGrpSpPr>
        <p:grpSpPr>
          <a:xfrm>
            <a:off x="1350494" y="1795730"/>
            <a:ext cx="1828800" cy="2441448"/>
            <a:chOff x="3352800" y="-228600"/>
            <a:chExt cx="5486401" cy="7315201"/>
          </a:xfrm>
          <a:scene3d>
            <a:camera prst="perspectiveLeft"/>
            <a:lightRig rig="balanced" dir="t"/>
          </a:scene3d>
        </p:grpSpPr>
        <p:sp>
          <p:nvSpPr>
            <p:cNvPr id="15" name="Freeform: Shape 14">
              <a:extLst>
                <a:ext uri="{FF2B5EF4-FFF2-40B4-BE49-F238E27FC236}">
                  <a16:creationId xmlns:a16="http://schemas.microsoft.com/office/drawing/2014/main" id="{9AB87714-F2E8-44F2-BED5-4808468A04D9}"/>
                </a:ext>
              </a:extLst>
            </p:cNvPr>
            <p:cNvSpPr/>
            <p:nvPr/>
          </p:nvSpPr>
          <p:spPr>
            <a:xfrm rot="16200000">
              <a:off x="2438400" y="685801"/>
              <a:ext cx="7315200" cy="5486400"/>
            </a:xfrm>
            <a:custGeom>
              <a:avLst/>
              <a:gdLst>
                <a:gd name="connsiteX0" fmla="*/ 7315200 w 7315200"/>
                <a:gd name="connsiteY0" fmla="*/ 0 h 5486400"/>
                <a:gd name="connsiteX1" fmla="*/ 7315200 w 7315200"/>
                <a:gd name="connsiteY1" fmla="*/ 5486400 h 5486400"/>
                <a:gd name="connsiteX2" fmla="*/ 0 w 7315200"/>
                <a:gd name="connsiteY2" fmla="*/ 5486400 h 5486400"/>
                <a:gd name="connsiteX3" fmla="*/ 0 w 7315200"/>
                <a:gd name="connsiteY3" fmla="*/ 1881356 h 5486400"/>
                <a:gd name="connsiteX4" fmla="*/ 685800 w 7315200"/>
                <a:gd name="connsiteY4" fmla="*/ 1881356 h 5486400"/>
                <a:gd name="connsiteX5" fmla="*/ 914400 w 7315200"/>
                <a:gd name="connsiteY5" fmla="*/ 1652756 h 5486400"/>
                <a:gd name="connsiteX6" fmla="*/ 685800 w 7315200"/>
                <a:gd name="connsiteY6" fmla="*/ 1424156 h 5486400"/>
                <a:gd name="connsiteX7" fmla="*/ 0 w 7315200"/>
                <a:gd name="connsiteY7" fmla="*/ 1424156 h 5486400"/>
                <a:gd name="connsiteX8" fmla="*/ 0 w 7315200"/>
                <a:gd name="connsiteY8"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0" h="5486400">
                  <a:moveTo>
                    <a:pt x="7315200" y="0"/>
                  </a:moveTo>
                  <a:lnTo>
                    <a:pt x="7315200" y="5486400"/>
                  </a:lnTo>
                  <a:lnTo>
                    <a:pt x="0" y="5486400"/>
                  </a:lnTo>
                  <a:lnTo>
                    <a:pt x="0" y="1881356"/>
                  </a:lnTo>
                  <a:lnTo>
                    <a:pt x="685800" y="1881356"/>
                  </a:lnTo>
                  <a:cubicBezTo>
                    <a:pt x="812052" y="1881356"/>
                    <a:pt x="914400" y="1779008"/>
                    <a:pt x="914400" y="1652756"/>
                  </a:cubicBezTo>
                  <a:cubicBezTo>
                    <a:pt x="914400" y="1526504"/>
                    <a:pt x="812052" y="1424156"/>
                    <a:pt x="685800" y="1424156"/>
                  </a:cubicBezTo>
                  <a:lnTo>
                    <a:pt x="0" y="1424156"/>
                  </a:lnTo>
                  <a:lnTo>
                    <a:pt x="0" y="0"/>
                  </a:lnTo>
                  <a:close/>
                </a:path>
              </a:pathLst>
            </a:custGeom>
            <a:pattFill prst="lgGrid">
              <a:fgClr>
                <a:srgbClr val="E54C65"/>
              </a:fgClr>
              <a:bgClr>
                <a:srgbClr val="DE1F3E"/>
              </a:bgClr>
            </a:patt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FCA8A45-715E-47CC-B4DA-019782F03A09}"/>
                </a:ext>
              </a:extLst>
            </p:cNvPr>
            <p:cNvGrpSpPr/>
            <p:nvPr/>
          </p:nvGrpSpPr>
          <p:grpSpPr>
            <a:xfrm>
              <a:off x="3352803" y="-228600"/>
              <a:ext cx="5486398" cy="7315201"/>
              <a:chOff x="3352803" y="-228600"/>
              <a:chExt cx="5486398" cy="7315201"/>
            </a:xfrm>
          </p:grpSpPr>
          <p:sp>
            <p:nvSpPr>
              <p:cNvPr id="18" name="Rectangle 17">
                <a:extLst>
                  <a:ext uri="{FF2B5EF4-FFF2-40B4-BE49-F238E27FC236}">
                    <a16:creationId xmlns:a16="http://schemas.microsoft.com/office/drawing/2014/main" id="{E2781ABC-C1B6-46CE-A905-0155B9DF0907}"/>
                  </a:ext>
                </a:extLst>
              </p:cNvPr>
              <p:cNvSpPr/>
              <p:nvPr/>
            </p:nvSpPr>
            <p:spPr>
              <a:xfrm>
                <a:off x="3708138" y="1722120"/>
                <a:ext cx="4775724" cy="3413760"/>
              </a:xfrm>
              <a:prstGeom prst="rect">
                <a:avLst/>
              </a:prstGeom>
              <a:noFill/>
              <a:ln w="76200">
                <a:noFill/>
              </a:ln>
              <a:sp3d extrusionH="254000" prstMaterial="plastic">
                <a:extrusionClr>
                  <a:srgbClr val="DE1F3E"/>
                </a:extrusionClr>
              </a:sp3d>
            </p:spPr>
            <p:style>
              <a:lnRef idx="2">
                <a:schemeClr val="accent4">
                  <a:shade val="50000"/>
                </a:schemeClr>
              </a:lnRef>
              <a:fillRef idx="1">
                <a:schemeClr val="accent4"/>
              </a:fillRef>
              <a:effectRef idx="0">
                <a:schemeClr val="accent4"/>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PMEM</a:t>
                </a:r>
              </a:p>
            </p:txBody>
          </p:sp>
          <p:sp>
            <p:nvSpPr>
              <p:cNvPr id="19" name="Right Triangle 18">
                <a:extLst>
                  <a:ext uri="{FF2B5EF4-FFF2-40B4-BE49-F238E27FC236}">
                    <a16:creationId xmlns:a16="http://schemas.microsoft.com/office/drawing/2014/main" id="{1272FD91-14EF-4EF0-8CC7-2FD51E7D7254}"/>
                  </a:ext>
                </a:extLst>
              </p:cNvPr>
              <p:cNvSpPr/>
              <p:nvPr/>
            </p:nvSpPr>
            <p:spPr>
              <a:xfrm rot="10800000">
                <a:off x="3352803" y="-228600"/>
                <a:ext cx="5486398" cy="7315200"/>
              </a:xfrm>
              <a:prstGeom prst="rtTriangle">
                <a:avLst/>
              </a:prstGeom>
              <a:gradFill>
                <a:gsLst>
                  <a:gs pos="481">
                    <a:schemeClr val="bg1">
                      <a:alpha val="20000"/>
                    </a:schemeClr>
                  </a:gs>
                  <a:gs pos="100000">
                    <a:schemeClr val="bg1">
                      <a:alpha val="0"/>
                    </a:schemeClr>
                  </a:gs>
                </a:gsLst>
                <a:lin ang="16200000" scaled="0"/>
              </a:gra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EBE07B4D-9ACD-4F72-B510-27BB63878664}"/>
                  </a:ext>
                </a:extLst>
              </p:cNvPr>
              <p:cNvGrpSpPr/>
              <p:nvPr/>
            </p:nvGrpSpPr>
            <p:grpSpPr>
              <a:xfrm>
                <a:off x="3676428" y="6400800"/>
                <a:ext cx="2657993" cy="685801"/>
                <a:chOff x="3986156" y="5943598"/>
                <a:chExt cx="2657993" cy="685801"/>
              </a:xfrm>
            </p:grpSpPr>
            <p:sp>
              <p:nvSpPr>
                <p:cNvPr id="34" name="Rectangle 33">
                  <a:extLst>
                    <a:ext uri="{FF2B5EF4-FFF2-40B4-BE49-F238E27FC236}">
                      <a16:creationId xmlns:a16="http://schemas.microsoft.com/office/drawing/2014/main" id="{BB4FF57B-E285-488C-B231-3135BE8391AA}"/>
                    </a:ext>
                  </a:extLst>
                </p:cNvPr>
                <p:cNvSpPr/>
                <p:nvPr/>
              </p:nvSpPr>
              <p:spPr>
                <a:xfrm>
                  <a:off x="3986156"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60497C14-F59C-435D-94F9-1ED9423DB253}"/>
                    </a:ext>
                  </a:extLst>
                </p:cNvPr>
                <p:cNvSpPr/>
                <p:nvPr/>
              </p:nvSpPr>
              <p:spPr>
                <a:xfrm>
                  <a:off x="4205062"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1550191B-CF07-4BC9-B4A4-2351B6F87363}"/>
                    </a:ext>
                  </a:extLst>
                </p:cNvPr>
                <p:cNvSpPr/>
                <p:nvPr/>
              </p:nvSpPr>
              <p:spPr>
                <a:xfrm>
                  <a:off x="4423968"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B0417201-1D17-4E5F-B57C-5DEBB5F107D4}"/>
                    </a:ext>
                  </a:extLst>
                </p:cNvPr>
                <p:cNvSpPr/>
                <p:nvPr/>
              </p:nvSpPr>
              <p:spPr>
                <a:xfrm>
                  <a:off x="4642874"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1776DC7-3DB8-4EA5-B21C-EDAE9D1440B0}"/>
                    </a:ext>
                  </a:extLst>
                </p:cNvPr>
                <p:cNvSpPr/>
                <p:nvPr/>
              </p:nvSpPr>
              <p:spPr>
                <a:xfrm>
                  <a:off x="4861893"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F56E484-CAF9-43E2-AC9D-C19DB52BFBEC}"/>
                    </a:ext>
                  </a:extLst>
                </p:cNvPr>
                <p:cNvSpPr/>
                <p:nvPr/>
              </p:nvSpPr>
              <p:spPr>
                <a:xfrm>
                  <a:off x="5585419"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D907899-F657-4BF2-883C-CA99A63C8382}"/>
                    </a:ext>
                  </a:extLst>
                </p:cNvPr>
                <p:cNvSpPr/>
                <p:nvPr/>
              </p:nvSpPr>
              <p:spPr>
                <a:xfrm>
                  <a:off x="5804438"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30CA7E6-2968-46F5-A311-69FDF7E66EC0}"/>
                    </a:ext>
                  </a:extLst>
                </p:cNvPr>
                <p:cNvSpPr/>
                <p:nvPr/>
              </p:nvSpPr>
              <p:spPr>
                <a:xfrm>
                  <a:off x="6023344"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D3FD9FB-BB73-4819-95C3-E828151D6E6B}"/>
                    </a:ext>
                  </a:extLst>
                </p:cNvPr>
                <p:cNvSpPr/>
                <p:nvPr/>
              </p:nvSpPr>
              <p:spPr>
                <a:xfrm>
                  <a:off x="6242363"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6769C9A-E621-4432-92EE-9903A359AEE1}"/>
                    </a:ext>
                  </a:extLst>
                </p:cNvPr>
                <p:cNvSpPr/>
                <p:nvPr/>
              </p:nvSpPr>
              <p:spPr>
                <a:xfrm>
                  <a:off x="6461269"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27217C02-EA1F-4946-B3F1-458721886D16}"/>
                  </a:ext>
                </a:extLst>
              </p:cNvPr>
              <p:cNvGrpSpPr/>
              <p:nvPr/>
            </p:nvGrpSpPr>
            <p:grpSpPr>
              <a:xfrm>
                <a:off x="6361945" y="6400800"/>
                <a:ext cx="2153373" cy="685801"/>
                <a:chOff x="3767137" y="5943598"/>
                <a:chExt cx="2153373" cy="685801"/>
              </a:xfrm>
            </p:grpSpPr>
            <p:sp>
              <p:nvSpPr>
                <p:cNvPr id="24" name="Rectangle 23">
                  <a:extLst>
                    <a:ext uri="{FF2B5EF4-FFF2-40B4-BE49-F238E27FC236}">
                      <a16:creationId xmlns:a16="http://schemas.microsoft.com/office/drawing/2014/main" id="{8A42195F-469D-4E06-BB12-393C2972430C}"/>
                    </a:ext>
                  </a:extLst>
                </p:cNvPr>
                <p:cNvSpPr/>
                <p:nvPr/>
              </p:nvSpPr>
              <p:spPr>
                <a:xfrm>
                  <a:off x="3767137"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5ED08C5-71D7-4D2E-968B-AE2DD98EC878}"/>
                    </a:ext>
                  </a:extLst>
                </p:cNvPr>
                <p:cNvSpPr/>
                <p:nvPr/>
              </p:nvSpPr>
              <p:spPr>
                <a:xfrm>
                  <a:off x="3986156"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71280F0-25DB-489E-BC9E-0C5E16FD8180}"/>
                    </a:ext>
                  </a:extLst>
                </p:cNvPr>
                <p:cNvSpPr/>
                <p:nvPr/>
              </p:nvSpPr>
              <p:spPr>
                <a:xfrm>
                  <a:off x="4205062"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EAF98F4-C8F8-4648-BF53-D7E6E769C211}"/>
                    </a:ext>
                  </a:extLst>
                </p:cNvPr>
                <p:cNvSpPr/>
                <p:nvPr/>
              </p:nvSpPr>
              <p:spPr>
                <a:xfrm>
                  <a:off x="4423968"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5E0B588-DC15-4B8A-AD45-E212D445E1D2}"/>
                    </a:ext>
                  </a:extLst>
                </p:cNvPr>
                <p:cNvSpPr/>
                <p:nvPr/>
              </p:nvSpPr>
              <p:spPr>
                <a:xfrm>
                  <a:off x="4642874"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6CB9F76-2DA3-48DE-88D4-D5971D1BAB72}"/>
                    </a:ext>
                  </a:extLst>
                </p:cNvPr>
                <p:cNvSpPr/>
                <p:nvPr/>
              </p:nvSpPr>
              <p:spPr>
                <a:xfrm>
                  <a:off x="4861893"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34657C1-75C7-474A-AE86-EBFA44EA1284}"/>
                    </a:ext>
                  </a:extLst>
                </p:cNvPr>
                <p:cNvSpPr/>
                <p:nvPr/>
              </p:nvSpPr>
              <p:spPr>
                <a:xfrm>
                  <a:off x="5080799"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6F2542C1-9E7A-406E-87A1-4B7C7205E839}"/>
                    </a:ext>
                  </a:extLst>
                </p:cNvPr>
                <p:cNvSpPr/>
                <p:nvPr/>
              </p:nvSpPr>
              <p:spPr>
                <a:xfrm>
                  <a:off x="5299705"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98EAFFAA-87B0-4475-BABF-E752FF29899F}"/>
                    </a:ext>
                  </a:extLst>
                </p:cNvPr>
                <p:cNvSpPr/>
                <p:nvPr/>
              </p:nvSpPr>
              <p:spPr>
                <a:xfrm>
                  <a:off x="5518611"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69F9DA8B-72A4-4E57-86F9-28AD220E35E0}"/>
                    </a:ext>
                  </a:extLst>
                </p:cNvPr>
                <p:cNvSpPr/>
                <p:nvPr/>
              </p:nvSpPr>
              <p:spPr>
                <a:xfrm>
                  <a:off x="5737630"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Rectangle 21">
                <a:extLst>
                  <a:ext uri="{FF2B5EF4-FFF2-40B4-BE49-F238E27FC236}">
                    <a16:creationId xmlns:a16="http://schemas.microsoft.com/office/drawing/2014/main" id="{6333A955-D850-4385-9F4D-7949D4701ED1}"/>
                  </a:ext>
                </a:extLst>
              </p:cNvPr>
              <p:cNvSpPr/>
              <p:nvPr/>
            </p:nvSpPr>
            <p:spPr>
              <a:xfrm rot="10800000">
                <a:off x="3676428" y="6739128"/>
                <a:ext cx="1058617" cy="347472"/>
              </a:xfrm>
              <a:prstGeom prst="rect">
                <a:avLst/>
              </a:prstGeom>
              <a:solidFill>
                <a:srgbClr val="FFFFFF">
                  <a:alpha val="20000"/>
                </a:srgbClr>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B14AD88-9878-4938-A7F9-A9B8F9002D9F}"/>
                  </a:ext>
                </a:extLst>
              </p:cNvPr>
              <p:cNvSpPr/>
              <p:nvPr/>
            </p:nvSpPr>
            <p:spPr>
              <a:xfrm rot="10800000">
                <a:off x="5275691" y="6739128"/>
                <a:ext cx="3239627" cy="347472"/>
              </a:xfrm>
              <a:prstGeom prst="rect">
                <a:avLst/>
              </a:prstGeom>
              <a:solidFill>
                <a:srgbClr val="FFFFFF">
                  <a:alpha val="20000"/>
                </a:srgbClr>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4" name="Group 43">
            <a:extLst>
              <a:ext uri="{FF2B5EF4-FFF2-40B4-BE49-F238E27FC236}">
                <a16:creationId xmlns:a16="http://schemas.microsoft.com/office/drawing/2014/main" id="{1CF50261-4FFD-4574-B90E-313361066995}"/>
              </a:ext>
            </a:extLst>
          </p:cNvPr>
          <p:cNvGrpSpPr/>
          <p:nvPr/>
        </p:nvGrpSpPr>
        <p:grpSpPr>
          <a:xfrm>
            <a:off x="3048" y="5212080"/>
            <a:ext cx="12188952" cy="1645920"/>
            <a:chOff x="3048" y="5212080"/>
            <a:chExt cx="12188952" cy="1645920"/>
          </a:xfrm>
        </p:grpSpPr>
        <p:sp>
          <p:nvSpPr>
            <p:cNvPr id="45" name="Rectangle 44">
              <a:extLst>
                <a:ext uri="{FF2B5EF4-FFF2-40B4-BE49-F238E27FC236}">
                  <a16:creationId xmlns:a16="http://schemas.microsoft.com/office/drawing/2014/main" id="{69B296EC-2108-44C4-BAA1-6A4F63276DBE}"/>
                </a:ext>
              </a:extLst>
            </p:cNvPr>
            <p:cNvSpPr/>
            <p:nvPr/>
          </p:nvSpPr>
          <p:spPr>
            <a:xfrm flipV="1">
              <a:off x="3048" y="5212080"/>
              <a:ext cx="12188952" cy="16459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C59E6694-A491-4240-8FB9-CEB912D0824D}"/>
                </a:ext>
              </a:extLst>
            </p:cNvPr>
            <p:cNvGrpSpPr/>
            <p:nvPr/>
          </p:nvGrpSpPr>
          <p:grpSpPr>
            <a:xfrm>
              <a:off x="9023767" y="5605857"/>
              <a:ext cx="1568058" cy="858366"/>
              <a:chOff x="9103278" y="5639634"/>
              <a:chExt cx="1568058" cy="858366"/>
            </a:xfrm>
          </p:grpSpPr>
          <p:sp>
            <p:nvSpPr>
              <p:cNvPr id="56" name="TextBox 55">
                <a:extLst>
                  <a:ext uri="{FF2B5EF4-FFF2-40B4-BE49-F238E27FC236}">
                    <a16:creationId xmlns:a16="http://schemas.microsoft.com/office/drawing/2014/main" id="{361EA601-1712-40E8-8B0B-D617764DB0D4}"/>
                  </a:ext>
                </a:extLst>
              </p:cNvPr>
              <p:cNvSpPr txBox="1"/>
              <p:nvPr/>
            </p:nvSpPr>
            <p:spPr>
              <a:xfrm>
                <a:off x="9103278" y="5639634"/>
                <a:ext cx="1568058"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10 ms</a:t>
                </a:r>
              </a:p>
            </p:txBody>
          </p:sp>
          <p:sp>
            <p:nvSpPr>
              <p:cNvPr id="57" name="TextBox 56">
                <a:extLst>
                  <a:ext uri="{FF2B5EF4-FFF2-40B4-BE49-F238E27FC236}">
                    <a16:creationId xmlns:a16="http://schemas.microsoft.com/office/drawing/2014/main" id="{51364EF9-7204-410B-82D0-A1605FDC35F6}"/>
                  </a:ext>
                </a:extLst>
              </p:cNvPr>
              <p:cNvSpPr txBox="1"/>
              <p:nvPr/>
            </p:nvSpPr>
            <p:spPr>
              <a:xfrm>
                <a:off x="9214687" y="6174835"/>
                <a:ext cx="134524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lumMod val="75000"/>
                      </a:prstClr>
                    </a:solidFill>
                    <a:effectLst/>
                    <a:uLnTx/>
                    <a:uFillTx/>
                    <a:latin typeface="Segoe UI" panose="020B0502040204020203" pitchFamily="34" charset="0"/>
                    <a:ea typeface="+mn-ea"/>
                    <a:cs typeface="Segoe UI" panose="020B0502040204020203" pitchFamily="34" charset="0"/>
                  </a:rPr>
                  <a:t>10,000,000 ns</a:t>
                </a:r>
              </a:p>
            </p:txBody>
          </p:sp>
        </p:grpSp>
        <p:grpSp>
          <p:nvGrpSpPr>
            <p:cNvPr id="47" name="Group 46">
              <a:extLst>
                <a:ext uri="{FF2B5EF4-FFF2-40B4-BE49-F238E27FC236}">
                  <a16:creationId xmlns:a16="http://schemas.microsoft.com/office/drawing/2014/main" id="{62ACA26C-0215-4D06-8E31-86F57626D9CE}"/>
                </a:ext>
              </a:extLst>
            </p:cNvPr>
            <p:cNvGrpSpPr/>
            <p:nvPr/>
          </p:nvGrpSpPr>
          <p:grpSpPr>
            <a:xfrm>
              <a:off x="1495666" y="5605857"/>
              <a:ext cx="1459054" cy="858366"/>
              <a:chOff x="1379826" y="5639634"/>
              <a:chExt cx="1459054" cy="858366"/>
            </a:xfrm>
          </p:grpSpPr>
          <p:sp>
            <p:nvSpPr>
              <p:cNvPr id="54" name="TextBox 53">
                <a:extLst>
                  <a:ext uri="{FF2B5EF4-FFF2-40B4-BE49-F238E27FC236}">
                    <a16:creationId xmlns:a16="http://schemas.microsoft.com/office/drawing/2014/main" id="{770EBAA0-8E67-47EB-8473-59A87B2C824B}"/>
                  </a:ext>
                </a:extLst>
              </p:cNvPr>
              <p:cNvSpPr txBox="1"/>
              <p:nvPr/>
            </p:nvSpPr>
            <p:spPr>
              <a:xfrm>
                <a:off x="1379826" y="5639634"/>
                <a:ext cx="1459054"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10 µs</a:t>
                </a:r>
              </a:p>
            </p:txBody>
          </p:sp>
          <p:sp>
            <p:nvSpPr>
              <p:cNvPr id="55" name="TextBox 54">
                <a:extLst>
                  <a:ext uri="{FF2B5EF4-FFF2-40B4-BE49-F238E27FC236}">
                    <a16:creationId xmlns:a16="http://schemas.microsoft.com/office/drawing/2014/main" id="{F7C88320-C3A2-4A1C-B614-4D5E3DCDEDA9}"/>
                  </a:ext>
                </a:extLst>
              </p:cNvPr>
              <p:cNvSpPr txBox="1"/>
              <p:nvPr/>
            </p:nvSpPr>
            <p:spPr>
              <a:xfrm>
                <a:off x="1665963" y="6174835"/>
                <a:ext cx="886781"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lumMod val="75000"/>
                      </a:prstClr>
                    </a:solidFill>
                    <a:effectLst/>
                    <a:uLnTx/>
                    <a:uFillTx/>
                    <a:latin typeface="Segoe UI" panose="020B0502040204020203" pitchFamily="34" charset="0"/>
                    <a:ea typeface="+mn-ea"/>
                    <a:cs typeface="Segoe UI" panose="020B0502040204020203" pitchFamily="34" charset="0"/>
                  </a:rPr>
                  <a:t>5,000 ns</a:t>
                </a:r>
              </a:p>
            </p:txBody>
          </p:sp>
        </p:grpSp>
        <p:grpSp>
          <p:nvGrpSpPr>
            <p:cNvPr id="48" name="Group 47">
              <a:extLst>
                <a:ext uri="{FF2B5EF4-FFF2-40B4-BE49-F238E27FC236}">
                  <a16:creationId xmlns:a16="http://schemas.microsoft.com/office/drawing/2014/main" id="{D5F5DCAE-93E0-471F-87D3-F4207849B047}"/>
                </a:ext>
              </a:extLst>
            </p:cNvPr>
            <p:cNvGrpSpPr/>
            <p:nvPr/>
          </p:nvGrpSpPr>
          <p:grpSpPr>
            <a:xfrm>
              <a:off x="3926469" y="5605857"/>
              <a:ext cx="1651414" cy="858366"/>
              <a:chOff x="3944803" y="5639634"/>
              <a:chExt cx="1651414" cy="858366"/>
            </a:xfrm>
          </p:grpSpPr>
          <p:sp>
            <p:nvSpPr>
              <p:cNvPr id="52" name="TextBox 51">
                <a:extLst>
                  <a:ext uri="{FF2B5EF4-FFF2-40B4-BE49-F238E27FC236}">
                    <a16:creationId xmlns:a16="http://schemas.microsoft.com/office/drawing/2014/main" id="{DD019F0A-7341-475A-B1D5-6C4185FBBD81}"/>
                  </a:ext>
                </a:extLst>
              </p:cNvPr>
              <p:cNvSpPr txBox="1"/>
              <p:nvPr/>
            </p:nvSpPr>
            <p:spPr>
              <a:xfrm>
                <a:off x="3944803" y="5639634"/>
                <a:ext cx="1651414"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0.1 ms</a:t>
                </a:r>
              </a:p>
            </p:txBody>
          </p:sp>
          <p:sp>
            <p:nvSpPr>
              <p:cNvPr id="53" name="TextBox 52">
                <a:extLst>
                  <a:ext uri="{FF2B5EF4-FFF2-40B4-BE49-F238E27FC236}">
                    <a16:creationId xmlns:a16="http://schemas.microsoft.com/office/drawing/2014/main" id="{C18AF021-A3BC-4014-940C-2326AF51F83D}"/>
                  </a:ext>
                </a:extLst>
              </p:cNvPr>
              <p:cNvSpPr txBox="1"/>
              <p:nvPr/>
            </p:nvSpPr>
            <p:spPr>
              <a:xfrm>
                <a:off x="4222924" y="6174835"/>
                <a:ext cx="109517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lumMod val="75000"/>
                      </a:prstClr>
                    </a:solidFill>
                    <a:effectLst/>
                    <a:uLnTx/>
                    <a:uFillTx/>
                    <a:latin typeface="Segoe UI" panose="020B0502040204020203" pitchFamily="34" charset="0"/>
                    <a:ea typeface="+mn-ea"/>
                    <a:cs typeface="Segoe UI" panose="020B0502040204020203" pitchFamily="34" charset="0"/>
                  </a:rPr>
                  <a:t>100,000 ns</a:t>
                </a:r>
              </a:p>
            </p:txBody>
          </p:sp>
        </p:grpSp>
        <p:grpSp>
          <p:nvGrpSpPr>
            <p:cNvPr id="49" name="Group 48">
              <a:extLst>
                <a:ext uri="{FF2B5EF4-FFF2-40B4-BE49-F238E27FC236}">
                  <a16:creationId xmlns:a16="http://schemas.microsoft.com/office/drawing/2014/main" id="{8704EE57-1856-4C7D-B277-A2285556227C}"/>
                </a:ext>
              </a:extLst>
            </p:cNvPr>
            <p:cNvGrpSpPr/>
            <p:nvPr/>
          </p:nvGrpSpPr>
          <p:grpSpPr>
            <a:xfrm>
              <a:off x="6455366" y="5605857"/>
              <a:ext cx="1651414" cy="858366"/>
              <a:chOff x="6572130" y="5639634"/>
              <a:chExt cx="1651414" cy="858366"/>
            </a:xfrm>
          </p:grpSpPr>
          <p:sp>
            <p:nvSpPr>
              <p:cNvPr id="50" name="TextBox 49">
                <a:extLst>
                  <a:ext uri="{FF2B5EF4-FFF2-40B4-BE49-F238E27FC236}">
                    <a16:creationId xmlns:a16="http://schemas.microsoft.com/office/drawing/2014/main" id="{46BDDC19-8F37-4C04-A935-C89BF62D85F1}"/>
                  </a:ext>
                </a:extLst>
              </p:cNvPr>
              <p:cNvSpPr txBox="1"/>
              <p:nvPr/>
            </p:nvSpPr>
            <p:spPr>
              <a:xfrm>
                <a:off x="6572130" y="5639634"/>
                <a:ext cx="1651414"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0.1 ms</a:t>
                </a:r>
              </a:p>
            </p:txBody>
          </p:sp>
          <p:sp>
            <p:nvSpPr>
              <p:cNvPr id="51" name="TextBox 50">
                <a:extLst>
                  <a:ext uri="{FF2B5EF4-FFF2-40B4-BE49-F238E27FC236}">
                    <a16:creationId xmlns:a16="http://schemas.microsoft.com/office/drawing/2014/main" id="{03A35CDF-6208-4413-A5D2-19BFAF9EA215}"/>
                  </a:ext>
                </a:extLst>
              </p:cNvPr>
              <p:cNvSpPr txBox="1"/>
              <p:nvPr/>
            </p:nvSpPr>
            <p:spPr>
              <a:xfrm>
                <a:off x="6850251" y="6174835"/>
                <a:ext cx="109517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lumMod val="75000"/>
                      </a:prstClr>
                    </a:solidFill>
                    <a:effectLst/>
                    <a:uLnTx/>
                    <a:uFillTx/>
                    <a:latin typeface="Segoe UI" panose="020B0502040204020203" pitchFamily="34" charset="0"/>
                    <a:ea typeface="+mn-ea"/>
                    <a:cs typeface="Segoe UI" panose="020B0502040204020203" pitchFamily="34" charset="0"/>
                  </a:rPr>
                  <a:t>100,000 ns</a:t>
                </a:r>
              </a:p>
            </p:txBody>
          </p:sp>
        </p:grpSp>
      </p:grpSp>
    </p:spTree>
    <p:extLst>
      <p:ext uri="{BB962C8B-B14F-4D97-AF65-F5344CB8AC3E}">
        <p14:creationId xmlns:p14="http://schemas.microsoft.com/office/powerpoint/2010/main" val="40052909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optane persistent memory 2x1">
            <a:extLst>
              <a:ext uri="{FF2B5EF4-FFF2-40B4-BE49-F238E27FC236}">
                <a16:creationId xmlns:a16="http://schemas.microsoft.com/office/drawing/2014/main" id="{B0BD4670-6884-4443-B201-C6E1D2E31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047750"/>
            <a:ext cx="9525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6"/>
          <p:cNvSpPr>
            <a:spLocks noGrp="1"/>
          </p:cNvSpPr>
          <p:nvPr>
            <p:ph type="title"/>
          </p:nvPr>
        </p:nvSpPr>
        <p:spPr/>
        <p:txBody>
          <a:bodyPr/>
          <a:lstStyle/>
          <a:p>
            <a:r>
              <a:rPr lang="en-US"/>
              <a:t>Persistent memory</a:t>
            </a:r>
          </a:p>
        </p:txBody>
      </p:sp>
      <p:sp>
        <p:nvSpPr>
          <p:cNvPr id="13" name="TextBox 12">
            <a:extLst>
              <a:ext uri="{FF2B5EF4-FFF2-40B4-BE49-F238E27FC236}">
                <a16:creationId xmlns:a16="http://schemas.microsoft.com/office/drawing/2014/main" id="{8224F486-C10F-40A2-A81C-5DF4CFEE3118}"/>
              </a:ext>
            </a:extLst>
          </p:cNvPr>
          <p:cNvSpPr txBox="1"/>
          <p:nvPr/>
        </p:nvSpPr>
        <p:spPr>
          <a:xfrm>
            <a:off x="9502860" y="6353517"/>
            <a:ext cx="2388795" cy="32316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A1A1A">
                    <a:lumMod val="50000"/>
                    <a:lumOff val="50000"/>
                  </a:srgbClr>
                </a:solidFill>
                <a:effectLst/>
                <a:uLnTx/>
                <a:uFillTx/>
                <a:latin typeface="Segoe UI"/>
                <a:ea typeface="+mn-ea"/>
                <a:cs typeface="Segoe UI Semibold" panose="020B0702040204020203" pitchFamily="34" charset="0"/>
              </a:rPr>
              <a:t>* Image courtesy of Intel </a:t>
            </a:r>
            <a:endParaRPr kumimoji="0" lang="en-US" sz="1500" b="0" i="0" u="none" strike="noStrike" kern="1200" cap="none" spc="0" normalizeH="0" baseline="0" noProof="0">
              <a:ln>
                <a:noFill/>
              </a:ln>
              <a:solidFill>
                <a:srgbClr val="1A1A1A">
                  <a:lumMod val="50000"/>
                  <a:lumOff val="50000"/>
                </a:srgbClr>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1201521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optane persistent memory 2x1">
            <a:extLst>
              <a:ext uri="{FF2B5EF4-FFF2-40B4-BE49-F238E27FC236}">
                <a16:creationId xmlns:a16="http://schemas.microsoft.com/office/drawing/2014/main" id="{B0BD4670-6884-4443-B201-C6E1D2E31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535" y="2202720"/>
            <a:ext cx="4905120" cy="245256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6"/>
          <p:cNvSpPr>
            <a:spLocks noGrp="1"/>
          </p:cNvSpPr>
          <p:nvPr>
            <p:ph type="title"/>
          </p:nvPr>
        </p:nvSpPr>
        <p:spPr/>
        <p:txBody>
          <a:bodyPr/>
          <a:lstStyle/>
          <a:p>
            <a:r>
              <a:rPr lang="en-US"/>
              <a:t>Persistent memory</a:t>
            </a:r>
          </a:p>
        </p:txBody>
      </p:sp>
      <p:sp>
        <p:nvSpPr>
          <p:cNvPr id="6" name="Text Placeholder 5"/>
          <p:cNvSpPr>
            <a:spLocks noGrp="1"/>
          </p:cNvSpPr>
          <p:nvPr>
            <p:ph type="body" sz="quarter" idx="10"/>
          </p:nvPr>
        </p:nvSpPr>
        <p:spPr>
          <a:xfrm>
            <a:off x="586390" y="1434370"/>
            <a:ext cx="11018520" cy="4198072"/>
          </a:xfrm>
        </p:spPr>
        <p:txBody>
          <a:bodyPr/>
          <a:lstStyle/>
          <a:p>
            <a:r>
              <a:rPr lang="en-US" dirty="0"/>
              <a:t>Full support with Storage Spaces Direct</a:t>
            </a:r>
          </a:p>
          <a:p>
            <a:pPr lvl="1"/>
            <a:r>
              <a:rPr lang="en-US" dirty="0"/>
              <a:t>Use as cache</a:t>
            </a:r>
          </a:p>
          <a:p>
            <a:pPr lvl="2"/>
            <a:r>
              <a:rPr lang="en-US" dirty="0"/>
              <a:t>Accelerate active working set</a:t>
            </a:r>
          </a:p>
          <a:p>
            <a:pPr lvl="1"/>
            <a:r>
              <a:rPr lang="en-US" dirty="0"/>
              <a:t>Use as capacity</a:t>
            </a:r>
          </a:p>
          <a:p>
            <a:pPr lvl="2"/>
            <a:r>
              <a:rPr lang="en-US" dirty="0"/>
              <a:t>Extremely consistent, low latency</a:t>
            </a:r>
          </a:p>
          <a:p>
            <a:r>
              <a:rPr lang="en-US" dirty="0"/>
              <a:t>Simple and familiar user experience</a:t>
            </a:r>
          </a:p>
          <a:p>
            <a:pPr lvl="1"/>
            <a:r>
              <a:rPr lang="en-US" dirty="0"/>
              <a:t>“Just another physical disk”</a:t>
            </a:r>
          </a:p>
          <a:p>
            <a:pPr lvl="2"/>
            <a:r>
              <a:rPr lang="en-US" dirty="0"/>
              <a:t>With new MediaType</a:t>
            </a:r>
          </a:p>
          <a:p>
            <a:pPr lvl="1"/>
            <a:r>
              <a:rPr lang="en-US" dirty="0"/>
              <a:t>Use PowerShell or Windows Admin Center</a:t>
            </a:r>
          </a:p>
          <a:p>
            <a:pPr lvl="1"/>
            <a:endParaRPr lang="en-US" dirty="0"/>
          </a:p>
          <a:p>
            <a:endParaRPr lang="en-US" dirty="0"/>
          </a:p>
        </p:txBody>
      </p:sp>
      <p:grpSp>
        <p:nvGrpSpPr>
          <p:cNvPr id="4" name="Group 3">
            <a:extLst>
              <a:ext uri="{FF2B5EF4-FFF2-40B4-BE49-F238E27FC236}">
                <a16:creationId xmlns:a16="http://schemas.microsoft.com/office/drawing/2014/main" id="{AF5566A2-0ACE-4EEC-AC52-72354FD87D99}"/>
              </a:ext>
            </a:extLst>
          </p:cNvPr>
          <p:cNvGrpSpPr/>
          <p:nvPr/>
        </p:nvGrpSpPr>
        <p:grpSpPr>
          <a:xfrm>
            <a:off x="10520055" y="322719"/>
            <a:ext cx="1371600" cy="1107037"/>
            <a:chOff x="10520055" y="322719"/>
            <a:chExt cx="1371600" cy="1107037"/>
          </a:xfrm>
        </p:grpSpPr>
        <p:grpSp>
          <p:nvGrpSpPr>
            <p:cNvPr id="5" name="Group 4">
              <a:extLst>
                <a:ext uri="{FF2B5EF4-FFF2-40B4-BE49-F238E27FC236}">
                  <a16:creationId xmlns:a16="http://schemas.microsoft.com/office/drawing/2014/main" id="{49B224A0-49C3-496E-9AFF-E6E6C1196620}"/>
                </a:ext>
              </a:extLst>
            </p:cNvPr>
            <p:cNvGrpSpPr/>
            <p:nvPr/>
          </p:nvGrpSpPr>
          <p:grpSpPr>
            <a:xfrm>
              <a:off x="10520055" y="322719"/>
              <a:ext cx="1371600" cy="822960"/>
              <a:chOff x="8478996" y="703457"/>
              <a:chExt cx="1371600" cy="822960"/>
            </a:xfrm>
          </p:grpSpPr>
          <p:sp>
            <p:nvSpPr>
              <p:cNvPr id="8" name="Rectangle 7">
                <a:extLst>
                  <a:ext uri="{FF2B5EF4-FFF2-40B4-BE49-F238E27FC236}">
                    <a16:creationId xmlns:a16="http://schemas.microsoft.com/office/drawing/2014/main" id="{14CCE1EC-DC51-4169-93A0-FF9444DC4CFD}"/>
                  </a:ext>
                </a:extLst>
              </p:cNvPr>
              <p:cNvSpPr/>
              <p:nvPr/>
            </p:nvSpPr>
            <p:spPr bwMode="auto">
              <a:xfrm>
                <a:off x="8478996" y="703457"/>
                <a:ext cx="1371600" cy="822960"/>
              </a:xfrm>
              <a:prstGeom prst="rect">
                <a:avLst/>
              </a:prstGeom>
              <a:solidFill>
                <a:srgbClr val="0070C0"/>
              </a:solidFill>
              <a:ln>
                <a:noFill/>
                <a:headEnd type="none" w="med" len="med"/>
                <a:tailEnd type="none" w="med" len="med"/>
              </a:ln>
              <a:effectLst>
                <a:outerShdw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9" name="Group 8">
                <a:extLst>
                  <a:ext uri="{FF2B5EF4-FFF2-40B4-BE49-F238E27FC236}">
                    <a16:creationId xmlns:a16="http://schemas.microsoft.com/office/drawing/2014/main" id="{9FA49EA9-1D08-4551-BF2A-3F57D99C1DBD}"/>
                  </a:ext>
                </a:extLst>
              </p:cNvPr>
              <p:cNvGrpSpPr/>
              <p:nvPr/>
            </p:nvGrpSpPr>
            <p:grpSpPr>
              <a:xfrm>
                <a:off x="8709543" y="865638"/>
                <a:ext cx="910506" cy="498598"/>
                <a:chOff x="8709543" y="861906"/>
                <a:chExt cx="910506" cy="498598"/>
              </a:xfrm>
            </p:grpSpPr>
            <p:pic>
              <p:nvPicPr>
                <p:cNvPr id="10" name="Picture 9">
                  <a:extLst>
                    <a:ext uri="{FF2B5EF4-FFF2-40B4-BE49-F238E27FC236}">
                      <a16:creationId xmlns:a16="http://schemas.microsoft.com/office/drawing/2014/main" id="{D5591B7E-DA34-471C-AF47-C6F3DA614279}"/>
                    </a:ext>
                  </a:extLst>
                </p:cNvPr>
                <p:cNvPicPr>
                  <a:picLocks noChangeAspect="1"/>
                </p:cNvPicPr>
                <p:nvPr/>
              </p:nvPicPr>
              <p:blipFill>
                <a:blip r:embed="rId4"/>
                <a:stretch>
                  <a:fillRect/>
                </a:stretch>
              </p:blipFill>
              <p:spPr>
                <a:xfrm>
                  <a:off x="8709543" y="1069455"/>
                  <a:ext cx="274320" cy="274320"/>
                </a:xfrm>
                <a:prstGeom prst="rect">
                  <a:avLst/>
                </a:prstGeom>
              </p:spPr>
            </p:pic>
            <p:sp>
              <p:nvSpPr>
                <p:cNvPr id="11" name="TextBox 10">
                  <a:extLst>
                    <a:ext uri="{FF2B5EF4-FFF2-40B4-BE49-F238E27FC236}">
                      <a16:creationId xmlns:a16="http://schemas.microsoft.com/office/drawing/2014/main" id="{5558D716-2FFE-4A3E-A418-A2BCA33B3B9C}"/>
                    </a:ext>
                  </a:extLst>
                </p:cNvPr>
                <p:cNvSpPr txBox="1"/>
                <p:nvPr/>
              </p:nvSpPr>
              <p:spPr>
                <a:xfrm>
                  <a:off x="8709543" y="861906"/>
                  <a:ext cx="910506"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80BCEB"/>
                      </a:solidFill>
                      <a:effectLst/>
                      <a:uLnTx/>
                      <a:uFillTx/>
                      <a:latin typeface="Segoe UI"/>
                      <a:ea typeface="+mn-ea"/>
                      <a:cs typeface="+mn-cs"/>
                    </a:rPr>
                    <a:t>Windows Server</a:t>
                  </a:r>
                </a:p>
              </p:txBody>
            </p:sp>
            <p:sp>
              <p:nvSpPr>
                <p:cNvPr id="12" name="TextBox 11">
                  <a:extLst>
                    <a:ext uri="{FF2B5EF4-FFF2-40B4-BE49-F238E27FC236}">
                      <a16:creationId xmlns:a16="http://schemas.microsoft.com/office/drawing/2014/main" id="{DDA993AF-0CFD-46E2-A9FA-5586F9B21DAF}"/>
                    </a:ext>
                  </a:extLst>
                </p:cNvPr>
                <p:cNvSpPr txBox="1"/>
                <p:nvPr/>
              </p:nvSpPr>
              <p:spPr>
                <a:xfrm>
                  <a:off x="9089455" y="1052727"/>
                  <a:ext cx="530594"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mn-cs"/>
                    </a:rPr>
                    <a:t>2019</a:t>
                  </a:r>
                </a:p>
              </p:txBody>
            </p:sp>
          </p:grpSp>
        </p:grpSp>
        <p:sp>
          <p:nvSpPr>
            <p:cNvPr id="7" name="TextBox 6">
              <a:extLst>
                <a:ext uri="{FF2B5EF4-FFF2-40B4-BE49-F238E27FC236}">
                  <a16:creationId xmlns:a16="http://schemas.microsoft.com/office/drawing/2014/main" id="{126ACC23-52CA-4719-8ED7-6AB7B570F88F}"/>
                </a:ext>
              </a:extLst>
            </p:cNvPr>
            <p:cNvSpPr txBox="1"/>
            <p:nvPr/>
          </p:nvSpPr>
          <p:spPr>
            <a:xfrm>
              <a:off x="10782662" y="1275868"/>
              <a:ext cx="846386"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A1A1A">
                      <a:lumMod val="50000"/>
                      <a:lumOff val="50000"/>
                    </a:srgbClr>
                  </a:solidFill>
                  <a:effectLst/>
                  <a:uLnTx/>
                  <a:uFillTx/>
                  <a:latin typeface="Segoe UI"/>
                  <a:ea typeface="+mn-ea"/>
                  <a:cs typeface="+mn-cs"/>
                </a:rPr>
                <a:t>Applies only to</a:t>
              </a:r>
            </a:p>
          </p:txBody>
        </p:sp>
      </p:grpSp>
      <p:sp>
        <p:nvSpPr>
          <p:cNvPr id="13" name="TextBox 12">
            <a:extLst>
              <a:ext uri="{FF2B5EF4-FFF2-40B4-BE49-F238E27FC236}">
                <a16:creationId xmlns:a16="http://schemas.microsoft.com/office/drawing/2014/main" id="{8224F486-C10F-40A2-A81C-5DF4CFEE3118}"/>
              </a:ext>
            </a:extLst>
          </p:cNvPr>
          <p:cNvSpPr txBox="1"/>
          <p:nvPr/>
        </p:nvSpPr>
        <p:spPr>
          <a:xfrm>
            <a:off x="9502860" y="6353517"/>
            <a:ext cx="2388795" cy="32316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A1A1A">
                    <a:lumMod val="50000"/>
                    <a:lumOff val="50000"/>
                  </a:srgbClr>
                </a:solidFill>
                <a:effectLst/>
                <a:uLnTx/>
                <a:uFillTx/>
                <a:latin typeface="Segoe UI"/>
                <a:ea typeface="+mn-ea"/>
                <a:cs typeface="Segoe UI Semibold" panose="020B0702040204020203" pitchFamily="34" charset="0"/>
              </a:rPr>
              <a:t>* Image courtesy of Intel </a:t>
            </a:r>
            <a:endParaRPr kumimoji="0" lang="en-US" sz="1500" b="0" i="0" u="none" strike="noStrike" kern="1200" cap="none" spc="0" normalizeH="0" baseline="0" noProof="0">
              <a:ln>
                <a:noFill/>
              </a:ln>
              <a:solidFill>
                <a:srgbClr val="1A1A1A">
                  <a:lumMod val="50000"/>
                  <a:lumOff val="50000"/>
                </a:srgbClr>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5881240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E670E-8223-4B38-BEE3-CCF4B0531663}"/>
              </a:ext>
            </a:extLst>
          </p:cNvPr>
          <p:cNvSpPr txBox="1"/>
          <p:nvPr/>
        </p:nvSpPr>
        <p:spPr>
          <a:xfrm>
            <a:off x="609600" y="2767281"/>
            <a:ext cx="10972800" cy="132343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5EA6DC"/>
                </a:solidFill>
                <a:effectLst/>
                <a:uLnTx/>
                <a:uFillTx/>
                <a:latin typeface="Segoe UI" panose="020B0502040204020203" pitchFamily="34" charset="0"/>
                <a:ea typeface="+mn-ea"/>
                <a:cs typeface="Segoe UI" panose="020B0502040204020203" pitchFamily="34" charset="0"/>
              </a:rPr>
              <a:t>– 7 –</a:t>
            </a:r>
          </a:p>
          <a:p>
            <a:pPr lvl="0" algn="ctr">
              <a:defRPr/>
            </a:pPr>
            <a:r>
              <a:rPr lang="en-US" sz="4000" b="1">
                <a:solidFill>
                  <a:prstClr val="white"/>
                </a:solidFill>
                <a:latin typeface="Segoe UI" panose="020B0502040204020203" pitchFamily="34" charset="0"/>
                <a:cs typeface="Segoe UI" panose="020B0502040204020203" pitchFamily="34" charset="0"/>
              </a:rPr>
              <a:t>Faster mirror-accelerated parity</a:t>
            </a:r>
          </a:p>
        </p:txBody>
      </p:sp>
    </p:spTree>
    <p:extLst>
      <p:ext uri="{BB962C8B-B14F-4D97-AF65-F5344CB8AC3E}">
        <p14:creationId xmlns:p14="http://schemas.microsoft.com/office/powerpoint/2010/main" val="2947398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611F322-9754-4223-AEE0-D1754003CFB9}"/>
              </a:ext>
            </a:extLst>
          </p:cNvPr>
          <p:cNvSpPr/>
          <p:nvPr/>
        </p:nvSpPr>
        <p:spPr>
          <a:xfrm>
            <a:off x="6092952" y="5943600"/>
            <a:ext cx="6099048"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671B5E8-C3E7-490B-861D-7C7854854CDC}"/>
              </a:ext>
            </a:extLst>
          </p:cNvPr>
          <p:cNvSpPr/>
          <p:nvPr/>
        </p:nvSpPr>
        <p:spPr>
          <a:xfrm>
            <a:off x="0" y="0"/>
            <a:ext cx="6099048"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5FBBE5A2-CC6F-4ABF-8E26-0E83326D5D86}"/>
              </a:ext>
            </a:extLst>
          </p:cNvPr>
          <p:cNvSpPr/>
          <p:nvPr/>
        </p:nvSpPr>
        <p:spPr>
          <a:xfrm>
            <a:off x="0" y="5943600"/>
            <a:ext cx="6099048" cy="914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237B7027-5FCE-44F9-950F-EBD36547CE05}"/>
              </a:ext>
            </a:extLst>
          </p:cNvPr>
          <p:cNvSpPr txBox="1"/>
          <p:nvPr/>
        </p:nvSpPr>
        <p:spPr>
          <a:xfrm>
            <a:off x="10087852" y="2582752"/>
            <a:ext cx="1484702" cy="1217834"/>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Standard x86 servers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Local drives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The magic of software</a:t>
            </a:r>
          </a:p>
        </p:txBody>
      </p:sp>
      <p:sp>
        <p:nvSpPr>
          <p:cNvPr id="34" name="TextBox 33">
            <a:extLst>
              <a:ext uri="{FF2B5EF4-FFF2-40B4-BE49-F238E27FC236}">
                <a16:creationId xmlns:a16="http://schemas.microsoft.com/office/drawing/2014/main" id="{07977858-3EB8-4BF4-9D56-CB83DC34EBEB}"/>
              </a:ext>
            </a:extLst>
          </p:cNvPr>
          <p:cNvSpPr txBox="1"/>
          <p:nvPr/>
        </p:nvSpPr>
        <p:spPr>
          <a:xfrm>
            <a:off x="7412550" y="6239218"/>
            <a:ext cx="34724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Hyper-Converged Infrastructure (HCI)</a:t>
            </a:r>
          </a:p>
        </p:txBody>
      </p:sp>
      <p:sp>
        <p:nvSpPr>
          <p:cNvPr id="37" name="TextBox 36">
            <a:extLst>
              <a:ext uri="{FF2B5EF4-FFF2-40B4-BE49-F238E27FC236}">
                <a16:creationId xmlns:a16="http://schemas.microsoft.com/office/drawing/2014/main" id="{C9861505-CFC1-4CAD-8AD6-169BDE6589F4}"/>
              </a:ext>
            </a:extLst>
          </p:cNvPr>
          <p:cNvSpPr txBox="1"/>
          <p:nvPr/>
        </p:nvSpPr>
        <p:spPr>
          <a:xfrm>
            <a:off x="1476238" y="6239218"/>
            <a:ext cx="313399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Legacy “Three Tier” Infrastructure</a:t>
            </a:r>
          </a:p>
        </p:txBody>
      </p:sp>
      <p:sp>
        <p:nvSpPr>
          <p:cNvPr id="28" name="Trapezoid 27">
            <a:extLst>
              <a:ext uri="{FF2B5EF4-FFF2-40B4-BE49-F238E27FC236}">
                <a16:creationId xmlns:a16="http://schemas.microsoft.com/office/drawing/2014/main" id="{E076754C-A71D-479B-A5E3-5D894B6C1CC9}"/>
              </a:ext>
            </a:extLst>
          </p:cNvPr>
          <p:cNvSpPr/>
          <p:nvPr/>
        </p:nvSpPr>
        <p:spPr>
          <a:xfrm rot="5400000">
            <a:off x="3732720" y="1244800"/>
            <a:ext cx="4745609" cy="3448050"/>
          </a:xfrm>
          <a:prstGeom prst="trapezoid">
            <a:avLst>
              <a:gd name="adj" fmla="val 40778"/>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Arrow: Right 44">
            <a:extLst>
              <a:ext uri="{FF2B5EF4-FFF2-40B4-BE49-F238E27FC236}">
                <a16:creationId xmlns:a16="http://schemas.microsoft.com/office/drawing/2014/main" id="{C1DAB46B-D21D-4174-B50E-B0FBC7A7BE8B}"/>
              </a:ext>
            </a:extLst>
          </p:cNvPr>
          <p:cNvSpPr/>
          <p:nvPr/>
        </p:nvSpPr>
        <p:spPr>
          <a:xfrm>
            <a:off x="5273040" y="2560320"/>
            <a:ext cx="1645920" cy="822960"/>
          </a:xfrm>
          <a:prstGeom prst="rightArrow">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CC64513B-9F71-4B89-9C94-D5C5BAE82FAF}"/>
              </a:ext>
            </a:extLst>
          </p:cNvPr>
          <p:cNvGrpSpPr/>
          <p:nvPr/>
        </p:nvGrpSpPr>
        <p:grpSpPr>
          <a:xfrm>
            <a:off x="7921752" y="2013481"/>
            <a:ext cx="1828800" cy="1916638"/>
            <a:chOff x="7921752" y="2449116"/>
            <a:chExt cx="1828800" cy="1916638"/>
          </a:xfrm>
        </p:grpSpPr>
        <p:pic>
          <p:nvPicPr>
            <p:cNvPr id="79" name="Picture 78" descr="A close up of a logo&#10;&#10;Description generated with high confidence">
              <a:extLst>
                <a:ext uri="{FF2B5EF4-FFF2-40B4-BE49-F238E27FC236}">
                  <a16:creationId xmlns:a16="http://schemas.microsoft.com/office/drawing/2014/main" id="{2D39F63B-C9DA-4527-B491-C50793FE5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752" y="2889544"/>
              <a:ext cx="1828800" cy="353568"/>
            </a:xfrm>
            <a:prstGeom prst="rect">
              <a:avLst/>
            </a:prstGeom>
          </p:spPr>
        </p:pic>
        <p:pic>
          <p:nvPicPr>
            <p:cNvPr id="80" name="Picture 79" descr="A close up of a logo&#10;&#10;Description generated with high confidence">
              <a:extLst>
                <a:ext uri="{FF2B5EF4-FFF2-40B4-BE49-F238E27FC236}">
                  <a16:creationId xmlns:a16="http://schemas.microsoft.com/office/drawing/2014/main" id="{B228E7B7-7895-4246-9610-323D70961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752" y="3263758"/>
              <a:ext cx="1828800" cy="353568"/>
            </a:xfrm>
            <a:prstGeom prst="rect">
              <a:avLst/>
            </a:prstGeom>
          </p:spPr>
        </p:pic>
        <p:pic>
          <p:nvPicPr>
            <p:cNvPr id="81" name="Picture 80" descr="A close up of a logo&#10;&#10;Description generated with high confidence">
              <a:extLst>
                <a:ext uri="{FF2B5EF4-FFF2-40B4-BE49-F238E27FC236}">
                  <a16:creationId xmlns:a16="http://schemas.microsoft.com/office/drawing/2014/main" id="{348FDE5F-80A7-4668-A77F-37CD5857A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752" y="3637972"/>
              <a:ext cx="1828800" cy="353568"/>
            </a:xfrm>
            <a:prstGeom prst="rect">
              <a:avLst/>
            </a:prstGeom>
          </p:spPr>
        </p:pic>
        <p:pic>
          <p:nvPicPr>
            <p:cNvPr id="82" name="Picture 81" descr="A close up of a logo&#10;&#10;Description generated with high confidence">
              <a:extLst>
                <a:ext uri="{FF2B5EF4-FFF2-40B4-BE49-F238E27FC236}">
                  <a16:creationId xmlns:a16="http://schemas.microsoft.com/office/drawing/2014/main" id="{2ACF9A4D-FF56-4ABF-96A3-0774F2858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752" y="4012186"/>
              <a:ext cx="1828800" cy="353568"/>
            </a:xfrm>
            <a:prstGeom prst="rect">
              <a:avLst/>
            </a:prstGeom>
          </p:spPr>
        </p:pic>
        <p:pic>
          <p:nvPicPr>
            <p:cNvPr id="83" name="Picture 82" descr="A close up of a logo&#10;&#10;Description generated with high confidence">
              <a:extLst>
                <a:ext uri="{FF2B5EF4-FFF2-40B4-BE49-F238E27FC236}">
                  <a16:creationId xmlns:a16="http://schemas.microsoft.com/office/drawing/2014/main" id="{06E9C7EA-8015-4834-AD39-3AA74B284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1752" y="2647765"/>
              <a:ext cx="1828800" cy="178003"/>
            </a:xfrm>
            <a:prstGeom prst="rect">
              <a:avLst/>
            </a:prstGeom>
          </p:spPr>
        </p:pic>
        <p:pic>
          <p:nvPicPr>
            <p:cNvPr id="84" name="Picture 83" descr="A close up of a logo&#10;&#10;Description generated with high confidence">
              <a:extLst>
                <a:ext uri="{FF2B5EF4-FFF2-40B4-BE49-F238E27FC236}">
                  <a16:creationId xmlns:a16="http://schemas.microsoft.com/office/drawing/2014/main" id="{B9E89A1E-0E00-4629-B046-8CE3101DE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1752" y="2449116"/>
              <a:ext cx="1828800" cy="178003"/>
            </a:xfrm>
            <a:prstGeom prst="rect">
              <a:avLst/>
            </a:prstGeom>
          </p:spPr>
        </p:pic>
      </p:grpSp>
      <p:grpSp>
        <p:nvGrpSpPr>
          <p:cNvPr id="10" name="Group 9">
            <a:extLst>
              <a:ext uri="{FF2B5EF4-FFF2-40B4-BE49-F238E27FC236}">
                <a16:creationId xmlns:a16="http://schemas.microsoft.com/office/drawing/2014/main" id="{DAF25F63-9C1E-463F-9426-A4A1BF65CC94}"/>
              </a:ext>
            </a:extLst>
          </p:cNvPr>
          <p:cNvGrpSpPr/>
          <p:nvPr/>
        </p:nvGrpSpPr>
        <p:grpSpPr>
          <a:xfrm>
            <a:off x="925607" y="1833959"/>
            <a:ext cx="3344641" cy="1568546"/>
            <a:chOff x="925607" y="1833959"/>
            <a:chExt cx="3344641" cy="1568546"/>
          </a:xfrm>
        </p:grpSpPr>
        <p:sp>
          <p:nvSpPr>
            <p:cNvPr id="38" name="TextBox 37">
              <a:extLst>
                <a:ext uri="{FF2B5EF4-FFF2-40B4-BE49-F238E27FC236}">
                  <a16:creationId xmlns:a16="http://schemas.microsoft.com/office/drawing/2014/main" id="{484123AF-426A-4BB8-AC7C-22E9B2CC56A2}"/>
                </a:ext>
              </a:extLst>
            </p:cNvPr>
            <p:cNvSpPr txBox="1"/>
            <p:nvPr/>
          </p:nvSpPr>
          <p:spPr>
            <a:xfrm>
              <a:off x="925607" y="2495122"/>
              <a:ext cx="84670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Hypervisors</a:t>
              </a:r>
            </a:p>
          </p:txBody>
        </p:sp>
        <p:pic>
          <p:nvPicPr>
            <p:cNvPr id="61" name="Picture 60" descr="A close up of a logo&#10;&#10;Description generated with high confidence">
              <a:extLst>
                <a:ext uri="{FF2B5EF4-FFF2-40B4-BE49-F238E27FC236}">
                  <a16:creationId xmlns:a16="http://schemas.microsoft.com/office/drawing/2014/main" id="{DDDC02EC-6DD9-4A92-8C3B-636036EBD667}"/>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2441448" y="3224502"/>
              <a:ext cx="1828800" cy="178003"/>
            </a:xfrm>
            <a:prstGeom prst="rect">
              <a:avLst/>
            </a:prstGeom>
          </p:spPr>
        </p:pic>
        <p:pic>
          <p:nvPicPr>
            <p:cNvPr id="67" name="Picture 66" descr="A close up of a logo&#10;&#10;Description generated with high confidence">
              <a:extLst>
                <a:ext uri="{FF2B5EF4-FFF2-40B4-BE49-F238E27FC236}">
                  <a16:creationId xmlns:a16="http://schemas.microsoft.com/office/drawing/2014/main" id="{375B896F-9BFE-47AD-9A5F-16182D7A9925}"/>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2441448" y="3025853"/>
              <a:ext cx="1828800" cy="178003"/>
            </a:xfrm>
            <a:prstGeom prst="rect">
              <a:avLst/>
            </a:prstGeom>
          </p:spPr>
        </p:pic>
        <p:pic>
          <p:nvPicPr>
            <p:cNvPr id="68" name="Picture 67" descr="A close up of a logo&#10;&#10;Description generated with high confidence">
              <a:extLst>
                <a:ext uri="{FF2B5EF4-FFF2-40B4-BE49-F238E27FC236}">
                  <a16:creationId xmlns:a16="http://schemas.microsoft.com/office/drawing/2014/main" id="{A0CE1C84-D3AC-4419-98E7-49E4E9790549}"/>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2441448" y="2827204"/>
              <a:ext cx="1828800" cy="178003"/>
            </a:xfrm>
            <a:prstGeom prst="rect">
              <a:avLst/>
            </a:prstGeom>
          </p:spPr>
        </p:pic>
        <p:pic>
          <p:nvPicPr>
            <p:cNvPr id="69" name="Picture 68" descr="A close up of a logo&#10;&#10;Description generated with high confidence">
              <a:extLst>
                <a:ext uri="{FF2B5EF4-FFF2-40B4-BE49-F238E27FC236}">
                  <a16:creationId xmlns:a16="http://schemas.microsoft.com/office/drawing/2014/main" id="{C2452742-6DBB-4C05-B0DF-01469A571BE6}"/>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2441448" y="2628555"/>
              <a:ext cx="1828800" cy="178003"/>
            </a:xfrm>
            <a:prstGeom prst="rect">
              <a:avLst/>
            </a:prstGeom>
          </p:spPr>
        </p:pic>
        <p:pic>
          <p:nvPicPr>
            <p:cNvPr id="70" name="Picture 69" descr="A close up of a logo&#10;&#10;Description generated with high confidence">
              <a:extLst>
                <a:ext uri="{FF2B5EF4-FFF2-40B4-BE49-F238E27FC236}">
                  <a16:creationId xmlns:a16="http://schemas.microsoft.com/office/drawing/2014/main" id="{6DA99C40-D14F-4299-B7F3-45D4364C45F1}"/>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2441448" y="2429906"/>
              <a:ext cx="1828800" cy="178003"/>
            </a:xfrm>
            <a:prstGeom prst="rect">
              <a:avLst/>
            </a:prstGeom>
          </p:spPr>
        </p:pic>
        <p:pic>
          <p:nvPicPr>
            <p:cNvPr id="71" name="Picture 70" descr="A close up of a logo&#10;&#10;Description generated with high confidence">
              <a:extLst>
                <a:ext uri="{FF2B5EF4-FFF2-40B4-BE49-F238E27FC236}">
                  <a16:creationId xmlns:a16="http://schemas.microsoft.com/office/drawing/2014/main" id="{13416B3E-13DC-44F5-B51C-E53A2A441925}"/>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2441448" y="2231257"/>
              <a:ext cx="1828800" cy="178003"/>
            </a:xfrm>
            <a:prstGeom prst="rect">
              <a:avLst/>
            </a:prstGeom>
          </p:spPr>
        </p:pic>
        <p:pic>
          <p:nvPicPr>
            <p:cNvPr id="72" name="Picture 71" descr="A close up of a logo&#10;&#10;Description generated with high confidence">
              <a:extLst>
                <a:ext uri="{FF2B5EF4-FFF2-40B4-BE49-F238E27FC236}">
                  <a16:creationId xmlns:a16="http://schemas.microsoft.com/office/drawing/2014/main" id="{A3D0A5FA-F19D-40ED-98F4-89FCEA1FFAC4}"/>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2441448" y="2032608"/>
              <a:ext cx="1828800" cy="178003"/>
            </a:xfrm>
            <a:prstGeom prst="rect">
              <a:avLst/>
            </a:prstGeom>
          </p:spPr>
        </p:pic>
        <p:pic>
          <p:nvPicPr>
            <p:cNvPr id="73" name="Picture 72" descr="A close up of a logo&#10;&#10;Description generated with high confidence">
              <a:extLst>
                <a:ext uri="{FF2B5EF4-FFF2-40B4-BE49-F238E27FC236}">
                  <a16:creationId xmlns:a16="http://schemas.microsoft.com/office/drawing/2014/main" id="{7D8B90B3-DA87-4794-995A-9C4B276269B4}"/>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2441448" y="1833959"/>
              <a:ext cx="1828800" cy="178003"/>
            </a:xfrm>
            <a:prstGeom prst="rect">
              <a:avLst/>
            </a:prstGeom>
          </p:spPr>
        </p:pic>
        <p:sp>
          <p:nvSpPr>
            <p:cNvPr id="47" name="Left Bracket 46">
              <a:extLst>
                <a:ext uri="{FF2B5EF4-FFF2-40B4-BE49-F238E27FC236}">
                  <a16:creationId xmlns:a16="http://schemas.microsoft.com/office/drawing/2014/main" id="{1702D184-F8D5-4BC2-8A65-1CBF3A327180}"/>
                </a:ext>
              </a:extLst>
            </p:cNvPr>
            <p:cNvSpPr/>
            <p:nvPr/>
          </p:nvSpPr>
          <p:spPr>
            <a:xfrm>
              <a:off x="2289831" y="1833959"/>
              <a:ext cx="64008" cy="1568546"/>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360C7333-291C-4E64-8226-8C0C22F490E4}"/>
              </a:ext>
            </a:extLst>
          </p:cNvPr>
          <p:cNvGrpSpPr/>
          <p:nvPr/>
        </p:nvGrpSpPr>
        <p:grpSpPr>
          <a:xfrm>
            <a:off x="855877" y="3906709"/>
            <a:ext cx="3414371" cy="1434918"/>
            <a:chOff x="855877" y="3906709"/>
            <a:chExt cx="3414371" cy="1434918"/>
          </a:xfrm>
        </p:grpSpPr>
        <p:sp>
          <p:nvSpPr>
            <p:cNvPr id="39" name="TextBox 38">
              <a:extLst>
                <a:ext uri="{FF2B5EF4-FFF2-40B4-BE49-F238E27FC236}">
                  <a16:creationId xmlns:a16="http://schemas.microsoft.com/office/drawing/2014/main" id="{F0C23516-F693-4A36-B2EF-8B51F7F9AFB2}"/>
                </a:ext>
              </a:extLst>
            </p:cNvPr>
            <p:cNvSpPr txBox="1"/>
            <p:nvPr/>
          </p:nvSpPr>
          <p:spPr>
            <a:xfrm>
              <a:off x="855877" y="4501058"/>
              <a:ext cx="98616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Storage (SAN)</a:t>
              </a:r>
            </a:p>
          </p:txBody>
        </p:sp>
        <p:pic>
          <p:nvPicPr>
            <p:cNvPr id="63" name="Picture 62" descr="A close up of a building&#10;&#10;Description generated with high confidence">
              <a:extLst>
                <a:ext uri="{FF2B5EF4-FFF2-40B4-BE49-F238E27FC236}">
                  <a16:creationId xmlns:a16="http://schemas.microsoft.com/office/drawing/2014/main" id="{57329D43-F5CB-4ACF-95B3-28F269ECC8E5}"/>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2441448" y="3906709"/>
              <a:ext cx="1828800" cy="707136"/>
            </a:xfrm>
            <a:prstGeom prst="rect">
              <a:avLst/>
            </a:prstGeom>
          </p:spPr>
        </p:pic>
        <p:pic>
          <p:nvPicPr>
            <p:cNvPr id="66" name="Picture 65" descr="A close up of a building&#10;&#10;Description generated with high confidence">
              <a:extLst>
                <a:ext uri="{FF2B5EF4-FFF2-40B4-BE49-F238E27FC236}">
                  <a16:creationId xmlns:a16="http://schemas.microsoft.com/office/drawing/2014/main" id="{4AFA0684-28FE-47E0-9564-B851F21247A7}"/>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2441448" y="4634491"/>
              <a:ext cx="1828800" cy="707136"/>
            </a:xfrm>
            <a:prstGeom prst="rect">
              <a:avLst/>
            </a:prstGeom>
          </p:spPr>
        </p:pic>
        <p:sp>
          <p:nvSpPr>
            <p:cNvPr id="48" name="Left Bracket 47">
              <a:extLst>
                <a:ext uri="{FF2B5EF4-FFF2-40B4-BE49-F238E27FC236}">
                  <a16:creationId xmlns:a16="http://schemas.microsoft.com/office/drawing/2014/main" id="{89C1A6E4-1EB0-44BF-9A85-D74BB6442E0B}"/>
                </a:ext>
              </a:extLst>
            </p:cNvPr>
            <p:cNvSpPr/>
            <p:nvPr/>
          </p:nvSpPr>
          <p:spPr>
            <a:xfrm>
              <a:off x="2291575" y="3906709"/>
              <a:ext cx="64008" cy="1434918"/>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7A889A8-CDB0-4782-9144-63260762A1C8}"/>
              </a:ext>
            </a:extLst>
          </p:cNvPr>
          <p:cNvGrpSpPr/>
          <p:nvPr/>
        </p:nvGrpSpPr>
        <p:grpSpPr>
          <a:xfrm>
            <a:off x="849465" y="3466281"/>
            <a:ext cx="3420783" cy="376653"/>
            <a:chOff x="849465" y="3466281"/>
            <a:chExt cx="3420783" cy="376653"/>
          </a:xfrm>
        </p:grpSpPr>
        <p:sp>
          <p:nvSpPr>
            <p:cNvPr id="40" name="TextBox 39">
              <a:extLst>
                <a:ext uri="{FF2B5EF4-FFF2-40B4-BE49-F238E27FC236}">
                  <a16:creationId xmlns:a16="http://schemas.microsoft.com/office/drawing/2014/main" id="{2B000FF9-820B-4781-9E44-F6FC3976071E}"/>
                </a:ext>
              </a:extLst>
            </p:cNvPr>
            <p:cNvSpPr txBox="1"/>
            <p:nvPr/>
          </p:nvSpPr>
          <p:spPr>
            <a:xfrm>
              <a:off x="849465" y="3531498"/>
              <a:ext cx="99899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Storage Fabric</a:t>
              </a:r>
            </a:p>
          </p:txBody>
        </p:sp>
        <p:pic>
          <p:nvPicPr>
            <p:cNvPr id="75" name="Picture 74" descr="A close up of a logo&#10;&#10;Description generated with high confidence">
              <a:extLst>
                <a:ext uri="{FF2B5EF4-FFF2-40B4-BE49-F238E27FC236}">
                  <a16:creationId xmlns:a16="http://schemas.microsoft.com/office/drawing/2014/main" id="{82A7CA5F-99C8-45A3-BCB6-DD4C4248EBF1}"/>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441448" y="3664930"/>
              <a:ext cx="1828800" cy="178003"/>
            </a:xfrm>
            <a:prstGeom prst="rect">
              <a:avLst/>
            </a:prstGeom>
          </p:spPr>
        </p:pic>
        <p:pic>
          <p:nvPicPr>
            <p:cNvPr id="76" name="Picture 75" descr="A close up of a logo&#10;&#10;Description generated with high confidence">
              <a:extLst>
                <a:ext uri="{FF2B5EF4-FFF2-40B4-BE49-F238E27FC236}">
                  <a16:creationId xmlns:a16="http://schemas.microsoft.com/office/drawing/2014/main" id="{F1088045-DFDF-4925-B471-BE93C223F13C}"/>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441448" y="3466281"/>
              <a:ext cx="1828800" cy="178003"/>
            </a:xfrm>
            <a:prstGeom prst="rect">
              <a:avLst/>
            </a:prstGeom>
          </p:spPr>
        </p:pic>
        <p:sp>
          <p:nvSpPr>
            <p:cNvPr id="49" name="Left Bracket 48">
              <a:extLst>
                <a:ext uri="{FF2B5EF4-FFF2-40B4-BE49-F238E27FC236}">
                  <a16:creationId xmlns:a16="http://schemas.microsoft.com/office/drawing/2014/main" id="{50E4C28A-F7BA-475C-9E2A-31857CD6F03B}"/>
                </a:ext>
              </a:extLst>
            </p:cNvPr>
            <p:cNvSpPr/>
            <p:nvPr/>
          </p:nvSpPr>
          <p:spPr>
            <a:xfrm>
              <a:off x="2289831" y="3466282"/>
              <a:ext cx="64008" cy="376652"/>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A00C91BB-AE78-4740-92CE-CEDC1CE5A18C}"/>
              </a:ext>
            </a:extLst>
          </p:cNvPr>
          <p:cNvGrpSpPr/>
          <p:nvPr/>
        </p:nvGrpSpPr>
        <p:grpSpPr>
          <a:xfrm>
            <a:off x="757292" y="596017"/>
            <a:ext cx="3512956" cy="382608"/>
            <a:chOff x="757292" y="596017"/>
            <a:chExt cx="3512956" cy="382608"/>
          </a:xfrm>
        </p:grpSpPr>
        <p:sp>
          <p:nvSpPr>
            <p:cNvPr id="42" name="TextBox 41">
              <a:extLst>
                <a:ext uri="{FF2B5EF4-FFF2-40B4-BE49-F238E27FC236}">
                  <a16:creationId xmlns:a16="http://schemas.microsoft.com/office/drawing/2014/main" id="{FE1C0972-42D4-4A8C-A140-AEE21E98215B}"/>
                </a:ext>
              </a:extLst>
            </p:cNvPr>
            <p:cNvSpPr txBox="1"/>
            <p:nvPr/>
          </p:nvSpPr>
          <p:spPr>
            <a:xfrm>
              <a:off x="757292" y="664210"/>
              <a:ext cx="118333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Ethernet Switches</a:t>
              </a:r>
            </a:p>
          </p:txBody>
        </p:sp>
        <p:pic>
          <p:nvPicPr>
            <p:cNvPr id="65" name="Picture 64" descr="A close up of a logo&#10;&#10;Description generated with high confidence">
              <a:extLst>
                <a:ext uri="{FF2B5EF4-FFF2-40B4-BE49-F238E27FC236}">
                  <a16:creationId xmlns:a16="http://schemas.microsoft.com/office/drawing/2014/main" id="{7B92D540-B512-4469-ACFE-EABAA5E96A95}"/>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441448" y="800622"/>
              <a:ext cx="1828800" cy="178003"/>
            </a:xfrm>
            <a:prstGeom prst="rect">
              <a:avLst/>
            </a:prstGeom>
          </p:spPr>
        </p:pic>
        <p:pic>
          <p:nvPicPr>
            <p:cNvPr id="74" name="Picture 73" descr="A close up of a logo&#10;&#10;Description generated with high confidence">
              <a:extLst>
                <a:ext uri="{FF2B5EF4-FFF2-40B4-BE49-F238E27FC236}">
                  <a16:creationId xmlns:a16="http://schemas.microsoft.com/office/drawing/2014/main" id="{F52D8237-FA88-4806-B37A-6CACC02E4C72}"/>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441448" y="601973"/>
              <a:ext cx="1828800" cy="178003"/>
            </a:xfrm>
            <a:prstGeom prst="rect">
              <a:avLst/>
            </a:prstGeom>
          </p:spPr>
        </p:pic>
        <p:sp>
          <p:nvSpPr>
            <p:cNvPr id="86" name="Left Bracket 85">
              <a:extLst>
                <a:ext uri="{FF2B5EF4-FFF2-40B4-BE49-F238E27FC236}">
                  <a16:creationId xmlns:a16="http://schemas.microsoft.com/office/drawing/2014/main" id="{6F7C5B68-B242-4CA6-9643-69F4C054F859}"/>
                </a:ext>
              </a:extLst>
            </p:cNvPr>
            <p:cNvSpPr/>
            <p:nvPr/>
          </p:nvSpPr>
          <p:spPr>
            <a:xfrm>
              <a:off x="2289831" y="596017"/>
              <a:ext cx="64008" cy="382607"/>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94C2454C-8DA5-4752-A929-4E83496D4447}"/>
              </a:ext>
            </a:extLst>
          </p:cNvPr>
          <p:cNvGrpSpPr/>
          <p:nvPr/>
        </p:nvGrpSpPr>
        <p:grpSpPr>
          <a:xfrm>
            <a:off x="788550" y="1042401"/>
            <a:ext cx="3481698" cy="727782"/>
            <a:chOff x="788550" y="1042401"/>
            <a:chExt cx="3481698" cy="727782"/>
          </a:xfrm>
        </p:grpSpPr>
        <p:pic>
          <p:nvPicPr>
            <p:cNvPr id="59" name="Picture 58">
              <a:extLst>
                <a:ext uri="{FF2B5EF4-FFF2-40B4-BE49-F238E27FC236}">
                  <a16:creationId xmlns:a16="http://schemas.microsoft.com/office/drawing/2014/main" id="{B364A7FD-6F81-4DEE-8543-5F557D8A0AE4}"/>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2441448" y="1416615"/>
              <a:ext cx="1828800" cy="353568"/>
            </a:xfrm>
            <a:prstGeom prst="rect">
              <a:avLst/>
            </a:prstGeom>
          </p:spPr>
        </p:pic>
        <p:pic>
          <p:nvPicPr>
            <p:cNvPr id="77" name="Picture 76">
              <a:extLst>
                <a:ext uri="{FF2B5EF4-FFF2-40B4-BE49-F238E27FC236}">
                  <a16:creationId xmlns:a16="http://schemas.microsoft.com/office/drawing/2014/main" id="{FA60177C-C42C-4234-8B9E-46CBA64C57E0}"/>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2441448" y="1042401"/>
              <a:ext cx="1828800" cy="353568"/>
            </a:xfrm>
            <a:prstGeom prst="rect">
              <a:avLst/>
            </a:prstGeom>
          </p:spPr>
        </p:pic>
        <p:sp>
          <p:nvSpPr>
            <p:cNvPr id="85" name="Left Bracket 84">
              <a:extLst>
                <a:ext uri="{FF2B5EF4-FFF2-40B4-BE49-F238E27FC236}">
                  <a16:creationId xmlns:a16="http://schemas.microsoft.com/office/drawing/2014/main" id="{8B13A61B-12F3-4632-940D-310CE74BC184}"/>
                </a:ext>
              </a:extLst>
            </p:cNvPr>
            <p:cNvSpPr/>
            <p:nvPr/>
          </p:nvSpPr>
          <p:spPr>
            <a:xfrm>
              <a:off x="2289831" y="1042401"/>
              <a:ext cx="64008" cy="727781"/>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4602A16D-1D27-4D7F-8E96-E32800C8DD90}"/>
                </a:ext>
              </a:extLst>
            </p:cNvPr>
            <p:cNvSpPr txBox="1"/>
            <p:nvPr/>
          </p:nvSpPr>
          <p:spPr>
            <a:xfrm>
              <a:off x="788550" y="1283181"/>
              <a:ext cx="112082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Misc. Appliances</a:t>
              </a:r>
            </a:p>
          </p:txBody>
        </p:sp>
      </p:grpSp>
      <p:sp>
        <p:nvSpPr>
          <p:cNvPr id="88" name="Left Bracket 87">
            <a:extLst>
              <a:ext uri="{FF2B5EF4-FFF2-40B4-BE49-F238E27FC236}">
                <a16:creationId xmlns:a16="http://schemas.microsoft.com/office/drawing/2014/main" id="{E222BDDC-ED07-4EAB-AF57-D53698DBF348}"/>
              </a:ext>
            </a:extLst>
          </p:cNvPr>
          <p:cNvSpPr/>
          <p:nvPr/>
        </p:nvSpPr>
        <p:spPr>
          <a:xfrm flipH="1">
            <a:off x="9848219" y="2453564"/>
            <a:ext cx="64008" cy="1476210"/>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Left Bracket 88">
            <a:extLst>
              <a:ext uri="{FF2B5EF4-FFF2-40B4-BE49-F238E27FC236}">
                <a16:creationId xmlns:a16="http://schemas.microsoft.com/office/drawing/2014/main" id="{312DDB60-D4D5-4AB5-9FA9-B25B4B80FE87}"/>
              </a:ext>
            </a:extLst>
          </p:cNvPr>
          <p:cNvSpPr/>
          <p:nvPr/>
        </p:nvSpPr>
        <p:spPr>
          <a:xfrm flipH="1">
            <a:off x="9848219" y="2013136"/>
            <a:ext cx="64008" cy="373816"/>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8283EE6F-1052-44DB-8BBB-4B600B078244}"/>
              </a:ext>
            </a:extLst>
          </p:cNvPr>
          <p:cNvSpPr txBox="1"/>
          <p:nvPr/>
        </p:nvSpPr>
        <p:spPr>
          <a:xfrm>
            <a:off x="10238535" y="2087500"/>
            <a:ext cx="122341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Ethernet Switches</a:t>
            </a:r>
          </a:p>
        </p:txBody>
      </p:sp>
    </p:spTree>
    <p:extLst>
      <p:ext uri="{BB962C8B-B14F-4D97-AF65-F5344CB8AC3E}">
        <p14:creationId xmlns:p14="http://schemas.microsoft.com/office/powerpoint/2010/main" val="53261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553998"/>
          </a:xfrm>
        </p:spPr>
        <p:txBody>
          <a:bodyPr/>
          <a:lstStyle/>
          <a:p>
            <a:r>
              <a:rPr lang="en-US"/>
              <a:t>Mirror-accelerated parity</a:t>
            </a:r>
          </a:p>
        </p:txBody>
      </p:sp>
      <p:sp>
        <p:nvSpPr>
          <p:cNvPr id="6" name="Text Placeholder 5"/>
          <p:cNvSpPr>
            <a:spLocks noGrp="1"/>
          </p:cNvSpPr>
          <p:nvPr>
            <p:ph type="body" sz="quarter" idx="10"/>
          </p:nvPr>
        </p:nvSpPr>
        <p:spPr>
          <a:xfrm>
            <a:off x="586390" y="1434370"/>
            <a:ext cx="11018520" cy="2425279"/>
          </a:xfrm>
        </p:spPr>
        <p:txBody>
          <a:bodyPr/>
          <a:lstStyle/>
          <a:p>
            <a:r>
              <a:rPr lang="en-US"/>
              <a:t>Create volume that’s part mirror, part parity</a:t>
            </a:r>
          </a:p>
          <a:p>
            <a:pPr lvl="1"/>
            <a:r>
              <a:rPr lang="en-US"/>
              <a:t>Write to mirror, “rotate” to parity later</a:t>
            </a:r>
          </a:p>
          <a:p>
            <a:pPr lvl="1"/>
            <a:r>
              <a:rPr lang="en-US"/>
              <a:t>Defer compute-intensive calculation to nearline</a:t>
            </a:r>
          </a:p>
          <a:p>
            <a:r>
              <a:rPr lang="en-US"/>
              <a:t>Strike the right balance</a:t>
            </a:r>
          </a:p>
          <a:p>
            <a:pPr lvl="1"/>
            <a:r>
              <a:rPr lang="en-US"/>
              <a:t>You choose the ratio of mirror-to-parity</a:t>
            </a:r>
          </a:p>
          <a:p>
            <a:pPr lvl="1"/>
            <a:r>
              <a:rPr lang="en-US"/>
              <a:t>Tradeoff performance for storage efficiency</a:t>
            </a:r>
          </a:p>
        </p:txBody>
      </p:sp>
      <p:pic>
        <p:nvPicPr>
          <p:cNvPr id="8" name="Picture 7">
            <a:extLst>
              <a:ext uri="{FF2B5EF4-FFF2-40B4-BE49-F238E27FC236}">
                <a16:creationId xmlns:a16="http://schemas.microsoft.com/office/drawing/2014/main" id="{A9E4AE84-D159-465C-AB2D-9A90E1A0A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390" y="4705994"/>
            <a:ext cx="6099048" cy="1524762"/>
          </a:xfrm>
          <a:prstGeom prst="rect">
            <a:avLst/>
          </a:prstGeom>
        </p:spPr>
      </p:pic>
      <p:grpSp>
        <p:nvGrpSpPr>
          <p:cNvPr id="9" name="Group 8">
            <a:extLst>
              <a:ext uri="{FF2B5EF4-FFF2-40B4-BE49-F238E27FC236}">
                <a16:creationId xmlns:a16="http://schemas.microsoft.com/office/drawing/2014/main" id="{5F62C7E1-8FDF-43A6-B938-009AAB74B9FC}"/>
              </a:ext>
            </a:extLst>
          </p:cNvPr>
          <p:cNvGrpSpPr/>
          <p:nvPr/>
        </p:nvGrpSpPr>
        <p:grpSpPr>
          <a:xfrm>
            <a:off x="8917908" y="322719"/>
            <a:ext cx="2973747" cy="1107037"/>
            <a:chOff x="8917908" y="322719"/>
            <a:chExt cx="2973747" cy="1107037"/>
          </a:xfrm>
        </p:grpSpPr>
        <p:grpSp>
          <p:nvGrpSpPr>
            <p:cNvPr id="10" name="Group 9">
              <a:extLst>
                <a:ext uri="{FF2B5EF4-FFF2-40B4-BE49-F238E27FC236}">
                  <a16:creationId xmlns:a16="http://schemas.microsoft.com/office/drawing/2014/main" id="{D66A4047-5FF5-4C62-8868-064E9B44C0F7}"/>
                </a:ext>
              </a:extLst>
            </p:cNvPr>
            <p:cNvGrpSpPr/>
            <p:nvPr/>
          </p:nvGrpSpPr>
          <p:grpSpPr>
            <a:xfrm>
              <a:off x="8917908" y="322719"/>
              <a:ext cx="2973747" cy="822960"/>
              <a:chOff x="8478996" y="703457"/>
              <a:chExt cx="2973747" cy="822960"/>
            </a:xfrm>
          </p:grpSpPr>
          <p:grpSp>
            <p:nvGrpSpPr>
              <p:cNvPr id="12" name="Group 11">
                <a:extLst>
                  <a:ext uri="{FF2B5EF4-FFF2-40B4-BE49-F238E27FC236}">
                    <a16:creationId xmlns:a16="http://schemas.microsoft.com/office/drawing/2014/main" id="{2AC1A2AD-9822-48C8-8D6F-F67B73C66B9D}"/>
                  </a:ext>
                </a:extLst>
              </p:cNvPr>
              <p:cNvGrpSpPr/>
              <p:nvPr/>
            </p:nvGrpSpPr>
            <p:grpSpPr>
              <a:xfrm>
                <a:off x="8478996" y="703457"/>
                <a:ext cx="1371600" cy="822960"/>
                <a:chOff x="8478996" y="703457"/>
                <a:chExt cx="1371600" cy="822960"/>
              </a:xfrm>
            </p:grpSpPr>
            <p:sp>
              <p:nvSpPr>
                <p:cNvPr id="20" name="Rectangle 19">
                  <a:extLst>
                    <a:ext uri="{FF2B5EF4-FFF2-40B4-BE49-F238E27FC236}">
                      <a16:creationId xmlns:a16="http://schemas.microsoft.com/office/drawing/2014/main" id="{FCF64F0A-0B58-485A-AC3E-43544A3089D0}"/>
                    </a:ext>
                  </a:extLst>
                </p:cNvPr>
                <p:cNvSpPr/>
                <p:nvPr/>
              </p:nvSpPr>
              <p:spPr bwMode="auto">
                <a:xfrm>
                  <a:off x="8478996" y="703457"/>
                  <a:ext cx="1371600" cy="822960"/>
                </a:xfrm>
                <a:prstGeom prst="rect">
                  <a:avLst/>
                </a:prstGeom>
                <a:solidFill>
                  <a:srgbClr val="0070C0"/>
                </a:solidFill>
                <a:ln>
                  <a:noFill/>
                  <a:headEnd type="none" w="med" len="med"/>
                  <a:tailEnd type="none" w="med" len="med"/>
                </a:ln>
                <a:effectLst>
                  <a:outerShdw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21" name="Group 20">
                  <a:extLst>
                    <a:ext uri="{FF2B5EF4-FFF2-40B4-BE49-F238E27FC236}">
                      <a16:creationId xmlns:a16="http://schemas.microsoft.com/office/drawing/2014/main" id="{CB68205D-6B47-4C85-9C3E-F3DE5B843057}"/>
                    </a:ext>
                  </a:extLst>
                </p:cNvPr>
                <p:cNvGrpSpPr/>
                <p:nvPr/>
              </p:nvGrpSpPr>
              <p:grpSpPr>
                <a:xfrm>
                  <a:off x="8709543" y="865638"/>
                  <a:ext cx="910506" cy="498598"/>
                  <a:chOff x="8709543" y="861906"/>
                  <a:chExt cx="910506" cy="498598"/>
                </a:xfrm>
              </p:grpSpPr>
              <p:pic>
                <p:nvPicPr>
                  <p:cNvPr id="22" name="Picture 21">
                    <a:extLst>
                      <a:ext uri="{FF2B5EF4-FFF2-40B4-BE49-F238E27FC236}">
                        <a16:creationId xmlns:a16="http://schemas.microsoft.com/office/drawing/2014/main" id="{27D9220E-B576-47D7-84C2-33FA0F5A31A8}"/>
                      </a:ext>
                    </a:extLst>
                  </p:cNvPr>
                  <p:cNvPicPr>
                    <a:picLocks noChangeAspect="1"/>
                  </p:cNvPicPr>
                  <p:nvPr/>
                </p:nvPicPr>
                <p:blipFill>
                  <a:blip r:embed="rId4"/>
                  <a:stretch>
                    <a:fillRect/>
                  </a:stretch>
                </p:blipFill>
                <p:spPr>
                  <a:xfrm>
                    <a:off x="8709543" y="1069455"/>
                    <a:ext cx="274320" cy="274320"/>
                  </a:xfrm>
                  <a:prstGeom prst="rect">
                    <a:avLst/>
                  </a:prstGeom>
                </p:spPr>
              </p:pic>
              <p:sp>
                <p:nvSpPr>
                  <p:cNvPr id="23" name="TextBox 22">
                    <a:extLst>
                      <a:ext uri="{FF2B5EF4-FFF2-40B4-BE49-F238E27FC236}">
                        <a16:creationId xmlns:a16="http://schemas.microsoft.com/office/drawing/2014/main" id="{50BCDAFD-D748-4DD7-8C88-65AF2AA3A31C}"/>
                      </a:ext>
                    </a:extLst>
                  </p:cNvPr>
                  <p:cNvSpPr txBox="1"/>
                  <p:nvPr/>
                </p:nvSpPr>
                <p:spPr>
                  <a:xfrm>
                    <a:off x="8709543" y="861906"/>
                    <a:ext cx="910506" cy="153888"/>
                  </a:xfrm>
                  <a:prstGeom prst="rect">
                    <a:avLst/>
                  </a:prstGeom>
                  <a:noFill/>
                </p:spPr>
                <p:txBody>
                  <a:bodyPr wrap="none" lIns="0" tIns="0" rIns="0" bIns="0" rtlCol="0">
                    <a:spAutoFit/>
                  </a:bodyPr>
                  <a:lstStyle/>
                  <a:p>
                    <a:pPr algn="l"/>
                    <a:r>
                      <a:rPr lang="en-US" sz="1000">
                        <a:solidFill>
                          <a:srgbClr val="80BCEB"/>
                        </a:solidFill>
                      </a:rPr>
                      <a:t>Windows Server</a:t>
                    </a:r>
                  </a:p>
                </p:txBody>
              </p:sp>
              <p:sp>
                <p:nvSpPr>
                  <p:cNvPr id="24" name="TextBox 23">
                    <a:extLst>
                      <a:ext uri="{FF2B5EF4-FFF2-40B4-BE49-F238E27FC236}">
                        <a16:creationId xmlns:a16="http://schemas.microsoft.com/office/drawing/2014/main" id="{0DB06BDB-CB08-4528-920E-6E38C4C92C3B}"/>
                      </a:ext>
                    </a:extLst>
                  </p:cNvPr>
                  <p:cNvSpPr txBox="1"/>
                  <p:nvPr/>
                </p:nvSpPr>
                <p:spPr>
                  <a:xfrm>
                    <a:off x="9089455" y="1052727"/>
                    <a:ext cx="530594" cy="307777"/>
                  </a:xfrm>
                  <a:prstGeom prst="rect">
                    <a:avLst/>
                  </a:prstGeom>
                  <a:noFill/>
                </p:spPr>
                <p:txBody>
                  <a:bodyPr wrap="none" lIns="0" tIns="0" rIns="0" bIns="0" rtlCol="0">
                    <a:spAutoFit/>
                  </a:bodyPr>
                  <a:lstStyle/>
                  <a:p>
                    <a:pPr algn="l"/>
                    <a:r>
                      <a:rPr lang="en-US" sz="2000">
                        <a:solidFill>
                          <a:schemeClr val="bg1"/>
                        </a:solidFill>
                        <a:latin typeface="+mj-lt"/>
                      </a:rPr>
                      <a:t>2016</a:t>
                    </a:r>
                  </a:p>
                </p:txBody>
              </p:sp>
            </p:grpSp>
          </p:grpSp>
          <p:grpSp>
            <p:nvGrpSpPr>
              <p:cNvPr id="13" name="Group 12">
                <a:extLst>
                  <a:ext uri="{FF2B5EF4-FFF2-40B4-BE49-F238E27FC236}">
                    <a16:creationId xmlns:a16="http://schemas.microsoft.com/office/drawing/2014/main" id="{806E9237-CDCC-4BEB-910F-4B44E2060676}"/>
                  </a:ext>
                </a:extLst>
              </p:cNvPr>
              <p:cNvGrpSpPr/>
              <p:nvPr/>
            </p:nvGrpSpPr>
            <p:grpSpPr>
              <a:xfrm>
                <a:off x="10081143" y="703457"/>
                <a:ext cx="1371600" cy="822960"/>
                <a:chOff x="8478996" y="703457"/>
                <a:chExt cx="1371600" cy="822960"/>
              </a:xfrm>
            </p:grpSpPr>
            <p:sp>
              <p:nvSpPr>
                <p:cNvPr id="14" name="Rectangle 13">
                  <a:extLst>
                    <a:ext uri="{FF2B5EF4-FFF2-40B4-BE49-F238E27FC236}">
                      <a16:creationId xmlns:a16="http://schemas.microsoft.com/office/drawing/2014/main" id="{10D32D2C-8380-4E55-870C-AD079ACED4CD}"/>
                    </a:ext>
                  </a:extLst>
                </p:cNvPr>
                <p:cNvSpPr/>
                <p:nvPr/>
              </p:nvSpPr>
              <p:spPr bwMode="auto">
                <a:xfrm>
                  <a:off x="8478996" y="703457"/>
                  <a:ext cx="1371600" cy="822960"/>
                </a:xfrm>
                <a:prstGeom prst="rect">
                  <a:avLst/>
                </a:prstGeom>
                <a:solidFill>
                  <a:srgbClr val="0070C0"/>
                </a:solidFill>
                <a:ln>
                  <a:noFill/>
                  <a:headEnd type="none" w="med" len="med"/>
                  <a:tailEnd type="none" w="med" len="med"/>
                </a:ln>
                <a:effectLst>
                  <a:outerShdw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14">
                  <a:extLst>
                    <a:ext uri="{FF2B5EF4-FFF2-40B4-BE49-F238E27FC236}">
                      <a16:creationId xmlns:a16="http://schemas.microsoft.com/office/drawing/2014/main" id="{0C7596CE-8CB4-4BAB-82BC-8E36BB29E11B}"/>
                    </a:ext>
                  </a:extLst>
                </p:cNvPr>
                <p:cNvGrpSpPr/>
                <p:nvPr/>
              </p:nvGrpSpPr>
              <p:grpSpPr>
                <a:xfrm>
                  <a:off x="8709543" y="865638"/>
                  <a:ext cx="910506" cy="498598"/>
                  <a:chOff x="8709543" y="861906"/>
                  <a:chExt cx="910506" cy="498598"/>
                </a:xfrm>
              </p:grpSpPr>
              <p:pic>
                <p:nvPicPr>
                  <p:cNvPr id="16" name="Picture 15">
                    <a:extLst>
                      <a:ext uri="{FF2B5EF4-FFF2-40B4-BE49-F238E27FC236}">
                        <a16:creationId xmlns:a16="http://schemas.microsoft.com/office/drawing/2014/main" id="{7AC96577-0BDD-46C1-B413-F3B44F9B47F3}"/>
                      </a:ext>
                    </a:extLst>
                  </p:cNvPr>
                  <p:cNvPicPr>
                    <a:picLocks noChangeAspect="1"/>
                  </p:cNvPicPr>
                  <p:nvPr/>
                </p:nvPicPr>
                <p:blipFill>
                  <a:blip r:embed="rId4"/>
                  <a:stretch>
                    <a:fillRect/>
                  </a:stretch>
                </p:blipFill>
                <p:spPr>
                  <a:xfrm>
                    <a:off x="8709543" y="1069455"/>
                    <a:ext cx="274320" cy="274320"/>
                  </a:xfrm>
                  <a:prstGeom prst="rect">
                    <a:avLst/>
                  </a:prstGeom>
                </p:spPr>
              </p:pic>
              <p:sp>
                <p:nvSpPr>
                  <p:cNvPr id="18" name="TextBox 17">
                    <a:extLst>
                      <a:ext uri="{FF2B5EF4-FFF2-40B4-BE49-F238E27FC236}">
                        <a16:creationId xmlns:a16="http://schemas.microsoft.com/office/drawing/2014/main" id="{E4E6B895-FD73-4521-86F3-B9646EDD2194}"/>
                      </a:ext>
                    </a:extLst>
                  </p:cNvPr>
                  <p:cNvSpPr txBox="1"/>
                  <p:nvPr/>
                </p:nvSpPr>
                <p:spPr>
                  <a:xfrm>
                    <a:off x="8709543" y="861906"/>
                    <a:ext cx="910506" cy="153888"/>
                  </a:xfrm>
                  <a:prstGeom prst="rect">
                    <a:avLst/>
                  </a:prstGeom>
                  <a:noFill/>
                </p:spPr>
                <p:txBody>
                  <a:bodyPr wrap="none" lIns="0" tIns="0" rIns="0" bIns="0" rtlCol="0">
                    <a:spAutoFit/>
                  </a:bodyPr>
                  <a:lstStyle/>
                  <a:p>
                    <a:pPr algn="l"/>
                    <a:r>
                      <a:rPr lang="en-US" sz="1000">
                        <a:solidFill>
                          <a:srgbClr val="80BCEB"/>
                        </a:solidFill>
                      </a:rPr>
                      <a:t>Windows Server</a:t>
                    </a:r>
                  </a:p>
                </p:txBody>
              </p:sp>
              <p:sp>
                <p:nvSpPr>
                  <p:cNvPr id="19" name="TextBox 18">
                    <a:extLst>
                      <a:ext uri="{FF2B5EF4-FFF2-40B4-BE49-F238E27FC236}">
                        <a16:creationId xmlns:a16="http://schemas.microsoft.com/office/drawing/2014/main" id="{38879721-2CAC-4BE9-97A1-1CF5766D3B8C}"/>
                      </a:ext>
                    </a:extLst>
                  </p:cNvPr>
                  <p:cNvSpPr txBox="1"/>
                  <p:nvPr/>
                </p:nvSpPr>
                <p:spPr>
                  <a:xfrm>
                    <a:off x="9089455" y="1052727"/>
                    <a:ext cx="530594" cy="307777"/>
                  </a:xfrm>
                  <a:prstGeom prst="rect">
                    <a:avLst/>
                  </a:prstGeom>
                  <a:noFill/>
                </p:spPr>
                <p:txBody>
                  <a:bodyPr wrap="none" lIns="0" tIns="0" rIns="0" bIns="0" rtlCol="0">
                    <a:spAutoFit/>
                  </a:bodyPr>
                  <a:lstStyle/>
                  <a:p>
                    <a:pPr algn="l"/>
                    <a:r>
                      <a:rPr lang="en-US" sz="2000">
                        <a:solidFill>
                          <a:schemeClr val="bg1"/>
                        </a:solidFill>
                        <a:latin typeface="+mj-lt"/>
                      </a:rPr>
                      <a:t>2019</a:t>
                    </a:r>
                  </a:p>
                </p:txBody>
              </p:sp>
            </p:grpSp>
          </p:grpSp>
        </p:grpSp>
        <p:sp>
          <p:nvSpPr>
            <p:cNvPr id="11" name="TextBox 10">
              <a:extLst>
                <a:ext uri="{FF2B5EF4-FFF2-40B4-BE49-F238E27FC236}">
                  <a16:creationId xmlns:a16="http://schemas.microsoft.com/office/drawing/2014/main" id="{273BF10C-CC3A-4D26-B37D-A07CE417508E}"/>
                </a:ext>
              </a:extLst>
            </p:cNvPr>
            <p:cNvSpPr txBox="1"/>
            <p:nvPr/>
          </p:nvSpPr>
          <p:spPr>
            <a:xfrm>
              <a:off x="9721100" y="1275868"/>
              <a:ext cx="1367362" cy="153888"/>
            </a:xfrm>
            <a:prstGeom prst="rect">
              <a:avLst/>
            </a:prstGeom>
            <a:noFill/>
          </p:spPr>
          <p:txBody>
            <a:bodyPr wrap="none" lIns="0" tIns="0" rIns="0" bIns="0" rtlCol="0">
              <a:spAutoFit/>
            </a:bodyPr>
            <a:lstStyle/>
            <a:p>
              <a:pPr algn="l"/>
              <a:r>
                <a:rPr lang="en-US" sz="1000">
                  <a:solidFill>
                    <a:schemeClr val="tx1">
                      <a:lumMod val="50000"/>
                      <a:lumOff val="50000"/>
                    </a:schemeClr>
                  </a:solidFill>
                </a:rPr>
                <a:t>Applies to both versions</a:t>
              </a:r>
            </a:p>
          </p:txBody>
        </p:sp>
      </p:grpSp>
      <p:cxnSp>
        <p:nvCxnSpPr>
          <p:cNvPr id="4" name="Straight Connector 3">
            <a:extLst>
              <a:ext uri="{FF2B5EF4-FFF2-40B4-BE49-F238E27FC236}">
                <a16:creationId xmlns:a16="http://schemas.microsoft.com/office/drawing/2014/main" id="{FD8CB5DB-06E3-455F-9CF9-3212DB15D0A8}"/>
              </a:ext>
            </a:extLst>
          </p:cNvPr>
          <p:cNvCxnSpPr/>
          <p:nvPr/>
        </p:nvCxnSpPr>
        <p:spPr>
          <a:xfrm>
            <a:off x="586390" y="4282821"/>
            <a:ext cx="1828800" cy="0"/>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E4493DC4-8B44-4546-8A28-F5BD9F35AFA8}"/>
              </a:ext>
            </a:extLst>
          </p:cNvPr>
          <p:cNvSpPr/>
          <p:nvPr/>
        </p:nvSpPr>
        <p:spPr>
          <a:xfrm rot="5400000">
            <a:off x="7695613" y="2337871"/>
            <a:ext cx="4851890" cy="4861459"/>
          </a:xfrm>
          <a:prstGeom prst="roundRect">
            <a:avLst>
              <a:gd name="adj" fmla="val 5392"/>
            </a:avLst>
          </a:prstGeom>
          <a:solidFill>
            <a:schemeClr val="tx1"/>
          </a:solidFill>
          <a:ln w="19050">
            <a:solidFill>
              <a:srgbClr val="D0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81C100CF-D30E-4600-803A-E9A68F224331}"/>
              </a:ext>
            </a:extLst>
          </p:cNvPr>
          <p:cNvPicPr>
            <a:picLocks noChangeAspect="1"/>
          </p:cNvPicPr>
          <p:nvPr/>
        </p:nvPicPr>
        <p:blipFill>
          <a:blip r:embed="rId5"/>
          <a:stretch>
            <a:fillRect/>
          </a:stretch>
        </p:blipFill>
        <p:spPr>
          <a:xfrm>
            <a:off x="8247546" y="2876967"/>
            <a:ext cx="3944454" cy="3981033"/>
          </a:xfrm>
          <a:prstGeom prst="rect">
            <a:avLst/>
          </a:prstGeom>
        </p:spPr>
      </p:pic>
      <p:sp>
        <p:nvSpPr>
          <p:cNvPr id="27" name="Flowchart: Manual Input 26">
            <a:extLst>
              <a:ext uri="{FF2B5EF4-FFF2-40B4-BE49-F238E27FC236}">
                <a16:creationId xmlns:a16="http://schemas.microsoft.com/office/drawing/2014/main" id="{41363363-0621-402B-AE3A-9B5AB88EDBDE}"/>
              </a:ext>
            </a:extLst>
          </p:cNvPr>
          <p:cNvSpPr/>
          <p:nvPr/>
        </p:nvSpPr>
        <p:spPr bwMode="auto">
          <a:xfrm rot="16200000">
            <a:off x="8695249" y="3000956"/>
            <a:ext cx="4515345" cy="3198741"/>
          </a:xfrm>
          <a:prstGeom prst="flowChartManualInput">
            <a:avLst/>
          </a:prstGeom>
          <a:gradFill flip="none" rotWithShape="1">
            <a:gsLst>
              <a:gs pos="0">
                <a:schemeClr val="bg1">
                  <a:alpha val="50000"/>
                </a:schemeClr>
              </a:gs>
              <a:gs pos="100000">
                <a:schemeClr val="bg1">
                  <a:alpha val="10000"/>
                </a:schemeClr>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23936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553998"/>
          </a:xfrm>
        </p:spPr>
        <p:txBody>
          <a:bodyPr/>
          <a:lstStyle/>
          <a:p>
            <a:r>
              <a:rPr lang="en-US"/>
              <a:t>Mirror-accelerated parity gives capacity back</a:t>
            </a:r>
          </a:p>
        </p:txBody>
      </p:sp>
      <p:graphicFrame>
        <p:nvGraphicFramePr>
          <p:cNvPr id="26" name="Table 25">
            <a:extLst>
              <a:ext uri="{FF2B5EF4-FFF2-40B4-BE49-F238E27FC236}">
                <a16:creationId xmlns:a16="http://schemas.microsoft.com/office/drawing/2014/main" id="{AC0E264A-C7A8-4BA7-BD7A-CAF597768432}"/>
              </a:ext>
            </a:extLst>
          </p:cNvPr>
          <p:cNvGraphicFramePr>
            <a:graphicFrameLocks noGrp="1"/>
          </p:cNvGraphicFramePr>
          <p:nvPr>
            <p:extLst/>
          </p:nvPr>
        </p:nvGraphicFramePr>
        <p:xfrm>
          <a:off x="2612392" y="1609573"/>
          <a:ext cx="7620000" cy="1380090"/>
        </p:xfrm>
        <a:graphic>
          <a:graphicData uri="http://schemas.openxmlformats.org/drawingml/2006/table">
            <a:tbl>
              <a:tblPr/>
              <a:tblGrid>
                <a:gridCol w="1524000">
                  <a:extLst>
                    <a:ext uri="{9D8B030D-6E8A-4147-A177-3AD203B41FA5}">
                      <a16:colId xmlns:a16="http://schemas.microsoft.com/office/drawing/2014/main" val="2602035116"/>
                    </a:ext>
                  </a:extLst>
                </a:gridCol>
                <a:gridCol w="1524000">
                  <a:extLst>
                    <a:ext uri="{9D8B030D-6E8A-4147-A177-3AD203B41FA5}">
                      <a16:colId xmlns:a16="http://schemas.microsoft.com/office/drawing/2014/main" val="3167451912"/>
                    </a:ext>
                  </a:extLst>
                </a:gridCol>
                <a:gridCol w="1524000">
                  <a:extLst>
                    <a:ext uri="{9D8B030D-6E8A-4147-A177-3AD203B41FA5}">
                      <a16:colId xmlns:a16="http://schemas.microsoft.com/office/drawing/2014/main" val="1474862191"/>
                    </a:ext>
                  </a:extLst>
                </a:gridCol>
                <a:gridCol w="1524000">
                  <a:extLst>
                    <a:ext uri="{9D8B030D-6E8A-4147-A177-3AD203B41FA5}">
                      <a16:colId xmlns:a16="http://schemas.microsoft.com/office/drawing/2014/main" val="496184948"/>
                    </a:ext>
                  </a:extLst>
                </a:gridCol>
                <a:gridCol w="1524000">
                  <a:extLst>
                    <a:ext uri="{9D8B030D-6E8A-4147-A177-3AD203B41FA5}">
                      <a16:colId xmlns:a16="http://schemas.microsoft.com/office/drawing/2014/main" val="2193051473"/>
                    </a:ext>
                  </a:extLst>
                </a:gridCol>
              </a:tblGrid>
              <a:tr h="276018">
                <a:tc>
                  <a:txBody>
                    <a:bodyPr/>
                    <a:lstStyle/>
                    <a:p>
                      <a:pPr algn="l" fontAlgn="b"/>
                      <a:r>
                        <a:rPr lang="en-US" sz="1000" b="1">
                          <a:effectLst/>
                          <a:latin typeface="segoe-ui_semibold"/>
                        </a:rPr>
                        <a:t>Mirror/Parity Ratio</a:t>
                      </a:r>
                    </a:p>
                  </a:txBody>
                  <a:tcPr marL="82412" marR="82412" marT="61809" marB="61809" anchor="b">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algn="l" fontAlgn="b"/>
                      <a:r>
                        <a:rPr lang="en-US" sz="1000" b="1">
                          <a:effectLst/>
                          <a:latin typeface="segoe-ui_semibold"/>
                        </a:rPr>
                        <a:t>Mirror Overhead</a:t>
                      </a:r>
                    </a:p>
                  </a:txBody>
                  <a:tcPr marL="82412" marR="82412" marT="61809" marB="61809" anchor="b">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algn="l" fontAlgn="b"/>
                      <a:r>
                        <a:rPr lang="en-US" sz="1000" b="1">
                          <a:effectLst/>
                          <a:latin typeface="segoe-ui_semibold"/>
                        </a:rPr>
                        <a:t>Parity Overhead</a:t>
                      </a:r>
                    </a:p>
                  </a:txBody>
                  <a:tcPr marL="82412" marR="82412" marT="61809" marB="61809" anchor="b">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algn="l" fontAlgn="b"/>
                      <a:r>
                        <a:rPr lang="en-US" sz="1000" b="1">
                          <a:effectLst/>
                          <a:latin typeface="segoe-ui_semibold"/>
                        </a:rPr>
                        <a:t>Example Size</a:t>
                      </a:r>
                    </a:p>
                  </a:txBody>
                  <a:tcPr marL="82412" marR="82412" marT="61809" marB="61809" anchor="b">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algn="l" fontAlgn="b"/>
                      <a:r>
                        <a:rPr lang="en-US" sz="1000" b="1">
                          <a:effectLst/>
                          <a:latin typeface="segoe-ui_semibold"/>
                        </a:rPr>
                        <a:t>Example Footprint</a:t>
                      </a:r>
                    </a:p>
                  </a:txBody>
                  <a:tcPr marL="82412" marR="82412" marT="61809" marB="61809" anchor="b">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21990676"/>
                  </a:ext>
                </a:extLst>
              </a:tr>
              <a:tr h="276018">
                <a:tc>
                  <a:txBody>
                    <a:bodyPr/>
                    <a:lstStyle/>
                    <a:p>
                      <a:pPr fontAlgn="t"/>
                      <a:r>
                        <a:rPr lang="en-US" sz="1000">
                          <a:effectLst/>
                        </a:rPr>
                        <a:t>100% mirror</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3x</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2x (RS 2+2)</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10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30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rgbClr val="FFFF00"/>
                    </a:solidFill>
                  </a:tcPr>
                </a:tc>
                <a:extLst>
                  <a:ext uri="{0D108BD9-81ED-4DB2-BD59-A6C34878D82A}">
                    <a16:rowId xmlns:a16="http://schemas.microsoft.com/office/drawing/2014/main" val="3350334780"/>
                  </a:ext>
                </a:extLst>
              </a:tr>
              <a:tr h="276018">
                <a:tc>
                  <a:txBody>
                    <a:bodyPr/>
                    <a:lstStyle/>
                    <a:p>
                      <a:pPr fontAlgn="t"/>
                      <a:r>
                        <a:rPr lang="en-US" sz="1000">
                          <a:effectLst/>
                        </a:rPr>
                        <a:t>30% mirror, 70% parity</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a:ea typeface="+mn-ea"/>
                          <a:cs typeface="+mn-cs"/>
                        </a:rPr>
                        <a:t>3x</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a:ea typeface="+mn-ea"/>
                          <a:cs typeface="+mn-cs"/>
                        </a:rPr>
                        <a:t>2x (RS 2+2)</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10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23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rgbClr val="92D050"/>
                    </a:solidFill>
                  </a:tcPr>
                </a:tc>
                <a:extLst>
                  <a:ext uri="{0D108BD9-81ED-4DB2-BD59-A6C34878D82A}">
                    <a16:rowId xmlns:a16="http://schemas.microsoft.com/office/drawing/2014/main" val="2973941092"/>
                  </a:ext>
                </a:extLst>
              </a:tr>
              <a:tr h="276018">
                <a:tc>
                  <a:txBody>
                    <a:bodyPr/>
                    <a:lstStyle/>
                    <a:p>
                      <a:pPr fontAlgn="t"/>
                      <a:r>
                        <a:rPr lang="en-US" sz="1000">
                          <a:effectLst/>
                        </a:rPr>
                        <a:t>20% mirror, 80% parity</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a:ea typeface="+mn-ea"/>
                          <a:cs typeface="+mn-cs"/>
                        </a:rPr>
                        <a:t>3x</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a:ea typeface="+mn-ea"/>
                          <a:cs typeface="+mn-cs"/>
                        </a:rPr>
                        <a:t>2x (RS 2+2)</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10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22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rgbClr val="49C050"/>
                    </a:solidFill>
                  </a:tcPr>
                </a:tc>
                <a:extLst>
                  <a:ext uri="{0D108BD9-81ED-4DB2-BD59-A6C34878D82A}">
                    <a16:rowId xmlns:a16="http://schemas.microsoft.com/office/drawing/2014/main" val="992199850"/>
                  </a:ext>
                </a:extLst>
              </a:tr>
              <a:tr h="276018">
                <a:tc>
                  <a:txBody>
                    <a:bodyPr/>
                    <a:lstStyle/>
                    <a:p>
                      <a:pPr fontAlgn="t"/>
                      <a:r>
                        <a:rPr lang="en-US" sz="1000">
                          <a:effectLst/>
                        </a:rPr>
                        <a:t>10% mirror, 90% parity</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a:ea typeface="+mn-ea"/>
                          <a:cs typeface="+mn-cs"/>
                        </a:rPr>
                        <a:t>3x</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a:ea typeface="+mn-ea"/>
                          <a:cs typeface="+mn-cs"/>
                        </a:rPr>
                        <a:t>2x (RS 2+2)</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10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21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rgbClr val="00B050"/>
                    </a:solidFill>
                  </a:tcPr>
                </a:tc>
                <a:extLst>
                  <a:ext uri="{0D108BD9-81ED-4DB2-BD59-A6C34878D82A}">
                    <a16:rowId xmlns:a16="http://schemas.microsoft.com/office/drawing/2014/main" val="4207928562"/>
                  </a:ext>
                </a:extLst>
              </a:tr>
            </a:tbl>
          </a:graphicData>
        </a:graphic>
      </p:graphicFrame>
      <p:sp>
        <p:nvSpPr>
          <p:cNvPr id="28" name="TextBox 27">
            <a:extLst>
              <a:ext uri="{FF2B5EF4-FFF2-40B4-BE49-F238E27FC236}">
                <a16:creationId xmlns:a16="http://schemas.microsoft.com/office/drawing/2014/main" id="{93D94573-6903-46FA-9F8E-0D2E37E37FBF}"/>
              </a:ext>
            </a:extLst>
          </p:cNvPr>
          <p:cNvSpPr txBox="1"/>
          <p:nvPr/>
        </p:nvSpPr>
        <p:spPr>
          <a:xfrm>
            <a:off x="1241600" y="2048011"/>
            <a:ext cx="1044197" cy="50321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4 nodes</a:t>
            </a:r>
          </a:p>
        </p:txBody>
      </p:sp>
      <p:graphicFrame>
        <p:nvGraphicFramePr>
          <p:cNvPr id="29" name="Table 28">
            <a:extLst>
              <a:ext uri="{FF2B5EF4-FFF2-40B4-BE49-F238E27FC236}">
                <a16:creationId xmlns:a16="http://schemas.microsoft.com/office/drawing/2014/main" id="{483AA13A-00CF-4E76-9A63-2014E8ECBA80}"/>
              </a:ext>
            </a:extLst>
          </p:cNvPr>
          <p:cNvGraphicFramePr>
            <a:graphicFrameLocks noGrp="1"/>
          </p:cNvGraphicFramePr>
          <p:nvPr>
            <p:extLst/>
          </p:nvPr>
        </p:nvGraphicFramePr>
        <p:xfrm>
          <a:off x="2607756" y="3158133"/>
          <a:ext cx="7620000" cy="1380090"/>
        </p:xfrm>
        <a:graphic>
          <a:graphicData uri="http://schemas.openxmlformats.org/drawingml/2006/table">
            <a:tbl>
              <a:tblPr/>
              <a:tblGrid>
                <a:gridCol w="1524000">
                  <a:extLst>
                    <a:ext uri="{9D8B030D-6E8A-4147-A177-3AD203B41FA5}">
                      <a16:colId xmlns:a16="http://schemas.microsoft.com/office/drawing/2014/main" val="2602035116"/>
                    </a:ext>
                  </a:extLst>
                </a:gridCol>
                <a:gridCol w="1524000">
                  <a:extLst>
                    <a:ext uri="{9D8B030D-6E8A-4147-A177-3AD203B41FA5}">
                      <a16:colId xmlns:a16="http://schemas.microsoft.com/office/drawing/2014/main" val="3167451912"/>
                    </a:ext>
                  </a:extLst>
                </a:gridCol>
                <a:gridCol w="1524000">
                  <a:extLst>
                    <a:ext uri="{9D8B030D-6E8A-4147-A177-3AD203B41FA5}">
                      <a16:colId xmlns:a16="http://schemas.microsoft.com/office/drawing/2014/main" val="1474862191"/>
                    </a:ext>
                  </a:extLst>
                </a:gridCol>
                <a:gridCol w="1524000">
                  <a:extLst>
                    <a:ext uri="{9D8B030D-6E8A-4147-A177-3AD203B41FA5}">
                      <a16:colId xmlns:a16="http://schemas.microsoft.com/office/drawing/2014/main" val="496184948"/>
                    </a:ext>
                  </a:extLst>
                </a:gridCol>
                <a:gridCol w="1524000">
                  <a:extLst>
                    <a:ext uri="{9D8B030D-6E8A-4147-A177-3AD203B41FA5}">
                      <a16:colId xmlns:a16="http://schemas.microsoft.com/office/drawing/2014/main" val="2193051473"/>
                    </a:ext>
                  </a:extLst>
                </a:gridCol>
              </a:tblGrid>
              <a:tr h="276018">
                <a:tc>
                  <a:txBody>
                    <a:bodyPr/>
                    <a:lstStyle/>
                    <a:p>
                      <a:pPr algn="l" fontAlgn="b"/>
                      <a:r>
                        <a:rPr lang="en-US" sz="1000" b="1">
                          <a:effectLst/>
                          <a:latin typeface="segoe-ui_semibold"/>
                        </a:rPr>
                        <a:t>Mirror/Parity Ratio</a:t>
                      </a:r>
                    </a:p>
                  </a:txBody>
                  <a:tcPr marL="82412" marR="82412" marT="61809" marB="61809" anchor="b">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algn="l" fontAlgn="b"/>
                      <a:r>
                        <a:rPr lang="en-US" sz="1000" b="1">
                          <a:effectLst/>
                          <a:latin typeface="segoe-ui_semibold"/>
                        </a:rPr>
                        <a:t>Mirror Overhead</a:t>
                      </a:r>
                    </a:p>
                  </a:txBody>
                  <a:tcPr marL="82412" marR="82412" marT="61809" marB="61809" anchor="b">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algn="l" fontAlgn="b"/>
                      <a:r>
                        <a:rPr lang="en-US" sz="1000" b="1">
                          <a:effectLst/>
                          <a:latin typeface="segoe-ui_semibold"/>
                        </a:rPr>
                        <a:t>Parity Overhead</a:t>
                      </a:r>
                    </a:p>
                  </a:txBody>
                  <a:tcPr marL="82412" marR="82412" marT="61809" marB="61809" anchor="b">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algn="l" fontAlgn="b"/>
                      <a:r>
                        <a:rPr lang="en-US" sz="1000" b="1">
                          <a:effectLst/>
                          <a:latin typeface="segoe-ui_semibold"/>
                        </a:rPr>
                        <a:t>Example Size</a:t>
                      </a:r>
                    </a:p>
                  </a:txBody>
                  <a:tcPr marL="82412" marR="82412" marT="61809" marB="61809" anchor="b">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algn="l" fontAlgn="b"/>
                      <a:r>
                        <a:rPr lang="en-US" sz="1000" b="1">
                          <a:effectLst/>
                          <a:latin typeface="segoe-ui_semibold"/>
                        </a:rPr>
                        <a:t>Example Footprint</a:t>
                      </a:r>
                    </a:p>
                  </a:txBody>
                  <a:tcPr marL="82412" marR="82412" marT="61809" marB="61809" anchor="b">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21990676"/>
                  </a:ext>
                </a:extLst>
              </a:tr>
              <a:tr h="276018">
                <a:tc>
                  <a:txBody>
                    <a:bodyPr/>
                    <a:lstStyle/>
                    <a:p>
                      <a:pPr fontAlgn="t"/>
                      <a:r>
                        <a:rPr lang="en-US" sz="1000">
                          <a:effectLst/>
                        </a:rPr>
                        <a:t>100% mirror</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a:ea typeface="+mn-ea"/>
                          <a:cs typeface="+mn-cs"/>
                        </a:rPr>
                        <a:t>3x</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1.5x (RS 4+2)</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10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30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rgbClr val="FFFF00"/>
                    </a:solidFill>
                  </a:tcPr>
                </a:tc>
                <a:extLst>
                  <a:ext uri="{0D108BD9-81ED-4DB2-BD59-A6C34878D82A}">
                    <a16:rowId xmlns:a16="http://schemas.microsoft.com/office/drawing/2014/main" val="3350334780"/>
                  </a:ext>
                </a:extLst>
              </a:tr>
              <a:tr h="276018">
                <a:tc>
                  <a:txBody>
                    <a:bodyPr/>
                    <a:lstStyle/>
                    <a:p>
                      <a:pPr fontAlgn="t"/>
                      <a:r>
                        <a:rPr lang="en-US" sz="1000">
                          <a:effectLst/>
                        </a:rPr>
                        <a:t>30% mirror, 70% parity</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a:ea typeface="+mn-ea"/>
                          <a:cs typeface="+mn-cs"/>
                        </a:rPr>
                        <a:t>3x</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a:ea typeface="+mn-ea"/>
                          <a:cs typeface="+mn-cs"/>
                        </a:rPr>
                        <a:t>1.5x (RS 4+2)</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10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19.5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rgbClr val="92D050"/>
                    </a:solidFill>
                  </a:tcPr>
                </a:tc>
                <a:extLst>
                  <a:ext uri="{0D108BD9-81ED-4DB2-BD59-A6C34878D82A}">
                    <a16:rowId xmlns:a16="http://schemas.microsoft.com/office/drawing/2014/main" val="2973941092"/>
                  </a:ext>
                </a:extLst>
              </a:tr>
              <a:tr h="276018">
                <a:tc>
                  <a:txBody>
                    <a:bodyPr/>
                    <a:lstStyle/>
                    <a:p>
                      <a:pPr fontAlgn="t"/>
                      <a:r>
                        <a:rPr lang="en-US" sz="1000">
                          <a:effectLst/>
                        </a:rPr>
                        <a:t>20% mirror, 80% parity</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a:ea typeface="+mn-ea"/>
                          <a:cs typeface="+mn-cs"/>
                        </a:rPr>
                        <a:t>3x</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a:ea typeface="+mn-ea"/>
                          <a:cs typeface="+mn-cs"/>
                        </a:rPr>
                        <a:t>1.5x (RS 4+2)</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10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18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rgbClr val="49C050"/>
                    </a:solidFill>
                  </a:tcPr>
                </a:tc>
                <a:extLst>
                  <a:ext uri="{0D108BD9-81ED-4DB2-BD59-A6C34878D82A}">
                    <a16:rowId xmlns:a16="http://schemas.microsoft.com/office/drawing/2014/main" val="992199850"/>
                  </a:ext>
                </a:extLst>
              </a:tr>
              <a:tr h="276018">
                <a:tc>
                  <a:txBody>
                    <a:bodyPr/>
                    <a:lstStyle/>
                    <a:p>
                      <a:pPr fontAlgn="t"/>
                      <a:r>
                        <a:rPr lang="en-US" sz="1000">
                          <a:effectLst/>
                        </a:rPr>
                        <a:t>10% mirror, 90% parity</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a:ea typeface="+mn-ea"/>
                          <a:cs typeface="+mn-cs"/>
                        </a:rPr>
                        <a:t>3x</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a:ea typeface="+mn-ea"/>
                          <a:cs typeface="+mn-cs"/>
                        </a:rPr>
                        <a:t>1.5x (RS 4+2)</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10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16.5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rgbClr val="00B050"/>
                    </a:solidFill>
                  </a:tcPr>
                </a:tc>
                <a:extLst>
                  <a:ext uri="{0D108BD9-81ED-4DB2-BD59-A6C34878D82A}">
                    <a16:rowId xmlns:a16="http://schemas.microsoft.com/office/drawing/2014/main" val="4207928562"/>
                  </a:ext>
                </a:extLst>
              </a:tr>
            </a:tbl>
          </a:graphicData>
        </a:graphic>
      </p:graphicFrame>
      <p:sp>
        <p:nvSpPr>
          <p:cNvPr id="30" name="TextBox 29">
            <a:extLst>
              <a:ext uri="{FF2B5EF4-FFF2-40B4-BE49-F238E27FC236}">
                <a16:creationId xmlns:a16="http://schemas.microsoft.com/office/drawing/2014/main" id="{03098584-8C81-46FD-80ED-295B7704EA7E}"/>
              </a:ext>
            </a:extLst>
          </p:cNvPr>
          <p:cNvSpPr txBox="1"/>
          <p:nvPr/>
        </p:nvSpPr>
        <p:spPr>
          <a:xfrm>
            <a:off x="1241600" y="3596571"/>
            <a:ext cx="1044197" cy="50321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8 nodes</a:t>
            </a:r>
          </a:p>
        </p:txBody>
      </p:sp>
      <p:graphicFrame>
        <p:nvGraphicFramePr>
          <p:cNvPr id="31" name="Table 30">
            <a:extLst>
              <a:ext uri="{FF2B5EF4-FFF2-40B4-BE49-F238E27FC236}">
                <a16:creationId xmlns:a16="http://schemas.microsoft.com/office/drawing/2014/main" id="{8894431E-5546-4DB4-A6F8-B1E8C9DC77F5}"/>
              </a:ext>
            </a:extLst>
          </p:cNvPr>
          <p:cNvGraphicFramePr>
            <a:graphicFrameLocks noGrp="1"/>
          </p:cNvGraphicFramePr>
          <p:nvPr>
            <p:extLst/>
          </p:nvPr>
        </p:nvGraphicFramePr>
        <p:xfrm>
          <a:off x="2607756" y="4706693"/>
          <a:ext cx="7620000" cy="1380090"/>
        </p:xfrm>
        <a:graphic>
          <a:graphicData uri="http://schemas.openxmlformats.org/drawingml/2006/table">
            <a:tbl>
              <a:tblPr/>
              <a:tblGrid>
                <a:gridCol w="1524000">
                  <a:extLst>
                    <a:ext uri="{9D8B030D-6E8A-4147-A177-3AD203B41FA5}">
                      <a16:colId xmlns:a16="http://schemas.microsoft.com/office/drawing/2014/main" val="2602035116"/>
                    </a:ext>
                  </a:extLst>
                </a:gridCol>
                <a:gridCol w="1524000">
                  <a:extLst>
                    <a:ext uri="{9D8B030D-6E8A-4147-A177-3AD203B41FA5}">
                      <a16:colId xmlns:a16="http://schemas.microsoft.com/office/drawing/2014/main" val="3167451912"/>
                    </a:ext>
                  </a:extLst>
                </a:gridCol>
                <a:gridCol w="1524000">
                  <a:extLst>
                    <a:ext uri="{9D8B030D-6E8A-4147-A177-3AD203B41FA5}">
                      <a16:colId xmlns:a16="http://schemas.microsoft.com/office/drawing/2014/main" val="1474862191"/>
                    </a:ext>
                  </a:extLst>
                </a:gridCol>
                <a:gridCol w="1524000">
                  <a:extLst>
                    <a:ext uri="{9D8B030D-6E8A-4147-A177-3AD203B41FA5}">
                      <a16:colId xmlns:a16="http://schemas.microsoft.com/office/drawing/2014/main" val="496184948"/>
                    </a:ext>
                  </a:extLst>
                </a:gridCol>
                <a:gridCol w="1524000">
                  <a:extLst>
                    <a:ext uri="{9D8B030D-6E8A-4147-A177-3AD203B41FA5}">
                      <a16:colId xmlns:a16="http://schemas.microsoft.com/office/drawing/2014/main" val="2193051473"/>
                    </a:ext>
                  </a:extLst>
                </a:gridCol>
              </a:tblGrid>
              <a:tr h="276018">
                <a:tc>
                  <a:txBody>
                    <a:bodyPr/>
                    <a:lstStyle/>
                    <a:p>
                      <a:pPr algn="l" fontAlgn="b"/>
                      <a:r>
                        <a:rPr lang="en-US" sz="1000" b="1">
                          <a:effectLst/>
                          <a:latin typeface="segoe-ui_semibold"/>
                        </a:rPr>
                        <a:t>Mirror/Parity Ratio</a:t>
                      </a:r>
                    </a:p>
                  </a:txBody>
                  <a:tcPr marL="82412" marR="82412" marT="61809" marB="61809" anchor="b">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algn="l" fontAlgn="b"/>
                      <a:r>
                        <a:rPr lang="en-US" sz="1000" b="1">
                          <a:effectLst/>
                          <a:latin typeface="segoe-ui_semibold"/>
                        </a:rPr>
                        <a:t>Mirror Overhead</a:t>
                      </a:r>
                    </a:p>
                  </a:txBody>
                  <a:tcPr marL="82412" marR="82412" marT="61809" marB="61809" anchor="b">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algn="l" fontAlgn="b"/>
                      <a:r>
                        <a:rPr lang="en-US" sz="1000" b="1">
                          <a:effectLst/>
                          <a:latin typeface="segoe-ui_semibold"/>
                        </a:rPr>
                        <a:t>Parity Overhead</a:t>
                      </a:r>
                    </a:p>
                  </a:txBody>
                  <a:tcPr marL="82412" marR="82412" marT="61809" marB="61809" anchor="b">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algn="l" fontAlgn="b"/>
                      <a:r>
                        <a:rPr lang="en-US" sz="1000" b="1">
                          <a:effectLst/>
                          <a:latin typeface="segoe-ui_semibold"/>
                        </a:rPr>
                        <a:t>Example Size</a:t>
                      </a:r>
                    </a:p>
                  </a:txBody>
                  <a:tcPr marL="82412" marR="82412" marT="61809" marB="61809" anchor="b">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algn="l" fontAlgn="b"/>
                      <a:r>
                        <a:rPr lang="en-US" sz="1000" b="1">
                          <a:effectLst/>
                          <a:latin typeface="segoe-ui_semibold"/>
                        </a:rPr>
                        <a:t>Example Footprint</a:t>
                      </a:r>
                    </a:p>
                  </a:txBody>
                  <a:tcPr marL="82412" marR="82412" marT="61809" marB="61809" anchor="b">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21990676"/>
                  </a:ext>
                </a:extLst>
              </a:tr>
              <a:tr h="276018">
                <a:tc>
                  <a:txBody>
                    <a:bodyPr/>
                    <a:lstStyle/>
                    <a:p>
                      <a:pPr fontAlgn="t"/>
                      <a:r>
                        <a:rPr lang="en-US" sz="1000">
                          <a:effectLst/>
                        </a:rPr>
                        <a:t>100% mirror</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a:ea typeface="+mn-ea"/>
                          <a:cs typeface="+mn-cs"/>
                        </a:rPr>
                        <a:t>3x</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1.375x (LRC 8,2,1)</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10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30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rgbClr val="FFFF00"/>
                    </a:solidFill>
                  </a:tcPr>
                </a:tc>
                <a:extLst>
                  <a:ext uri="{0D108BD9-81ED-4DB2-BD59-A6C34878D82A}">
                    <a16:rowId xmlns:a16="http://schemas.microsoft.com/office/drawing/2014/main" val="3350334780"/>
                  </a:ext>
                </a:extLst>
              </a:tr>
              <a:tr h="276018">
                <a:tc>
                  <a:txBody>
                    <a:bodyPr/>
                    <a:lstStyle/>
                    <a:p>
                      <a:pPr fontAlgn="t"/>
                      <a:r>
                        <a:rPr lang="en-US" sz="1000">
                          <a:effectLst/>
                        </a:rPr>
                        <a:t>30% mirror, 70% parity</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a:ea typeface="+mn-ea"/>
                          <a:cs typeface="+mn-cs"/>
                        </a:rPr>
                        <a:t>3x</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a:ea typeface="+mn-ea"/>
                          <a:cs typeface="+mn-cs"/>
                        </a:rPr>
                        <a:t>1.375x (LRC 8,2,1)</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10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18.625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rgbClr val="92D050"/>
                    </a:solidFill>
                  </a:tcPr>
                </a:tc>
                <a:extLst>
                  <a:ext uri="{0D108BD9-81ED-4DB2-BD59-A6C34878D82A}">
                    <a16:rowId xmlns:a16="http://schemas.microsoft.com/office/drawing/2014/main" val="2973941092"/>
                  </a:ext>
                </a:extLst>
              </a:tr>
              <a:tr h="276018">
                <a:tc>
                  <a:txBody>
                    <a:bodyPr/>
                    <a:lstStyle/>
                    <a:p>
                      <a:pPr fontAlgn="t"/>
                      <a:r>
                        <a:rPr lang="en-US" sz="1000">
                          <a:effectLst/>
                        </a:rPr>
                        <a:t>20% mirror, 80% parity</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a:ea typeface="+mn-ea"/>
                          <a:cs typeface="+mn-cs"/>
                        </a:rPr>
                        <a:t>3x</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a:ea typeface="+mn-ea"/>
                          <a:cs typeface="+mn-cs"/>
                        </a:rPr>
                        <a:t>1.375x (LRC 8,2,1)</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10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17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rgbClr val="49C050"/>
                    </a:solidFill>
                  </a:tcPr>
                </a:tc>
                <a:extLst>
                  <a:ext uri="{0D108BD9-81ED-4DB2-BD59-A6C34878D82A}">
                    <a16:rowId xmlns:a16="http://schemas.microsoft.com/office/drawing/2014/main" val="992199850"/>
                  </a:ext>
                </a:extLst>
              </a:tr>
              <a:tr h="276018">
                <a:tc>
                  <a:txBody>
                    <a:bodyPr/>
                    <a:lstStyle/>
                    <a:p>
                      <a:pPr fontAlgn="t"/>
                      <a:r>
                        <a:rPr lang="en-US" sz="1000">
                          <a:effectLst/>
                        </a:rPr>
                        <a:t>10% mirror, 90% parity</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a:ea typeface="+mn-ea"/>
                          <a:cs typeface="+mn-cs"/>
                        </a:rPr>
                        <a:t>3x</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a:ea typeface="+mn-ea"/>
                          <a:cs typeface="+mn-cs"/>
                        </a:rPr>
                        <a:t>1.375x (LRC 8,2,1)</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10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schemeClr>
                    </a:solidFill>
                  </a:tcPr>
                </a:tc>
                <a:tc>
                  <a:txBody>
                    <a:bodyPr/>
                    <a:lstStyle/>
                    <a:p>
                      <a:pPr fontAlgn="t"/>
                      <a:r>
                        <a:rPr lang="en-US" sz="1000">
                          <a:effectLst/>
                        </a:rPr>
                        <a:t>15.375 TB</a:t>
                      </a:r>
                    </a:p>
                  </a:txBody>
                  <a:tcPr marL="82412" marR="82412" marT="61809" marB="61809">
                    <a:lnL w="12700" cap="flat" cmpd="sng" algn="ctr">
                      <a:solidFill>
                        <a:srgbClr val="E3E3E3"/>
                      </a:solidFill>
                      <a:prstDash val="solid"/>
                      <a:round/>
                      <a:headEnd type="none" w="med" len="med"/>
                      <a:tailEnd type="none" w="med" len="med"/>
                    </a:lnL>
                    <a:lnR w="12700"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rgbClr val="00B050"/>
                    </a:solidFill>
                  </a:tcPr>
                </a:tc>
                <a:extLst>
                  <a:ext uri="{0D108BD9-81ED-4DB2-BD59-A6C34878D82A}">
                    <a16:rowId xmlns:a16="http://schemas.microsoft.com/office/drawing/2014/main" val="4207928562"/>
                  </a:ext>
                </a:extLst>
              </a:tr>
            </a:tbl>
          </a:graphicData>
        </a:graphic>
      </p:graphicFrame>
      <p:sp>
        <p:nvSpPr>
          <p:cNvPr id="32" name="TextBox 31">
            <a:extLst>
              <a:ext uri="{FF2B5EF4-FFF2-40B4-BE49-F238E27FC236}">
                <a16:creationId xmlns:a16="http://schemas.microsoft.com/office/drawing/2014/main" id="{496C704A-23AE-42E9-86CF-318A6448C87C}"/>
              </a:ext>
            </a:extLst>
          </p:cNvPr>
          <p:cNvSpPr txBox="1"/>
          <p:nvPr/>
        </p:nvSpPr>
        <p:spPr>
          <a:xfrm>
            <a:off x="1189503" y="5145131"/>
            <a:ext cx="1148391" cy="50321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12 nodes</a:t>
            </a:r>
          </a:p>
        </p:txBody>
      </p:sp>
      <p:sp>
        <p:nvSpPr>
          <p:cNvPr id="33" name="Arrow: Curved Left 32">
            <a:extLst>
              <a:ext uri="{FF2B5EF4-FFF2-40B4-BE49-F238E27FC236}">
                <a16:creationId xmlns:a16="http://schemas.microsoft.com/office/drawing/2014/main" id="{631661F2-E4B1-4138-9C3F-F55A5BBB0D3B}"/>
              </a:ext>
            </a:extLst>
          </p:cNvPr>
          <p:cNvSpPr/>
          <p:nvPr/>
        </p:nvSpPr>
        <p:spPr bwMode="auto">
          <a:xfrm>
            <a:off x="10378911" y="5040270"/>
            <a:ext cx="629482" cy="1046513"/>
          </a:xfrm>
          <a:prstGeom prst="curvedLeftArrow">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 name="TextBox 33">
            <a:extLst>
              <a:ext uri="{FF2B5EF4-FFF2-40B4-BE49-F238E27FC236}">
                <a16:creationId xmlns:a16="http://schemas.microsoft.com/office/drawing/2014/main" id="{3A6AC677-E3E1-4A28-A2F8-EAB797E28113}"/>
              </a:ext>
            </a:extLst>
          </p:cNvPr>
          <p:cNvSpPr txBox="1"/>
          <p:nvPr/>
        </p:nvSpPr>
        <p:spPr>
          <a:xfrm>
            <a:off x="11002497" y="5249594"/>
            <a:ext cx="694742"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panose="020B0702040204020203" pitchFamily="34" charset="0"/>
                <a:ea typeface="+mn-ea"/>
                <a:cs typeface="Segoe UI Semibold" panose="020B0702040204020203" pitchFamily="34" charset="0"/>
              </a:rPr>
              <a:t>2x</a:t>
            </a:r>
          </a:p>
        </p:txBody>
      </p:sp>
    </p:spTree>
    <p:extLst>
      <p:ext uri="{BB962C8B-B14F-4D97-AF65-F5344CB8AC3E}">
        <p14:creationId xmlns:p14="http://schemas.microsoft.com/office/powerpoint/2010/main" val="3161791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0052AD8-05D7-4257-8637-F998F0490D4C}"/>
              </a:ext>
            </a:extLst>
          </p:cNvPr>
          <p:cNvPicPr>
            <a:picLocks noChangeAspect="1"/>
          </p:cNvPicPr>
          <p:nvPr/>
        </p:nvPicPr>
        <p:blipFill>
          <a:blip r:embed="rId3"/>
          <a:stretch>
            <a:fillRect/>
          </a:stretch>
        </p:blipFill>
        <p:spPr>
          <a:xfrm rot="5400000">
            <a:off x="-3286353" y="3286353"/>
            <a:ext cx="7315200" cy="742494"/>
          </a:xfrm>
          <a:prstGeom prst="rect">
            <a:avLst/>
          </a:prstGeom>
        </p:spPr>
      </p:pic>
      <p:sp>
        <p:nvSpPr>
          <p:cNvPr id="25" name="Freeform: Shape 24">
            <a:extLst>
              <a:ext uri="{FF2B5EF4-FFF2-40B4-BE49-F238E27FC236}">
                <a16:creationId xmlns:a16="http://schemas.microsoft.com/office/drawing/2014/main" id="{221C5E86-B7BC-4973-8EE5-4BF7B69C40BA}"/>
              </a:ext>
            </a:extLst>
          </p:cNvPr>
          <p:cNvSpPr/>
          <p:nvPr/>
        </p:nvSpPr>
        <p:spPr>
          <a:xfrm>
            <a:off x="1523" y="537350"/>
            <a:ext cx="12188954" cy="6320650"/>
          </a:xfrm>
          <a:custGeom>
            <a:avLst/>
            <a:gdLst>
              <a:gd name="connsiteX0" fmla="*/ 12188954 w 12188954"/>
              <a:gd name="connsiteY0" fmla="*/ 0 h 6320650"/>
              <a:gd name="connsiteX1" fmla="*/ 12188954 w 12188954"/>
              <a:gd name="connsiteY1" fmla="*/ 6320650 h 6320650"/>
              <a:gd name="connsiteX2" fmla="*/ 0 w 12188954"/>
              <a:gd name="connsiteY2" fmla="*/ 6320650 h 6320650"/>
              <a:gd name="connsiteX3" fmla="*/ 0 w 12188954"/>
              <a:gd name="connsiteY3" fmla="*/ 5434712 h 6320650"/>
              <a:gd name="connsiteX4" fmla="*/ 22512 w 12188954"/>
              <a:gd name="connsiteY4" fmla="*/ 5419558 h 6320650"/>
              <a:gd name="connsiteX5" fmla="*/ 1382014 w 12188954"/>
              <a:gd name="connsiteY5" fmla="*/ 4757031 h 6320650"/>
              <a:gd name="connsiteX6" fmla="*/ 4252665 w 12188954"/>
              <a:gd name="connsiteY6" fmla="*/ 4550082 h 6320650"/>
              <a:gd name="connsiteX7" fmla="*/ 6661962 w 12188954"/>
              <a:gd name="connsiteY7" fmla="*/ 3354374 h 6320650"/>
              <a:gd name="connsiteX8" fmla="*/ 9139606 w 12188954"/>
              <a:gd name="connsiteY8" fmla="*/ 1238890 h 6320650"/>
              <a:gd name="connsiteX9" fmla="*/ 11565990 w 12188954"/>
              <a:gd name="connsiteY9" fmla="*/ 365103 h 6320650"/>
              <a:gd name="connsiteX10" fmla="*/ 12128666 w 12188954"/>
              <a:gd name="connsiteY10" fmla="*/ 39229 h 63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4" h="6320650">
                <a:moveTo>
                  <a:pt x="12188954" y="0"/>
                </a:moveTo>
                <a:lnTo>
                  <a:pt x="12188954" y="6320650"/>
                </a:lnTo>
                <a:lnTo>
                  <a:pt x="0" y="6320650"/>
                </a:lnTo>
                <a:lnTo>
                  <a:pt x="0" y="5434712"/>
                </a:lnTo>
                <a:lnTo>
                  <a:pt x="22512" y="5419558"/>
                </a:lnTo>
                <a:cubicBezTo>
                  <a:pt x="457881" y="5143147"/>
                  <a:pt x="939171" y="4902664"/>
                  <a:pt x="1382014" y="4757031"/>
                </a:cubicBezTo>
                <a:cubicBezTo>
                  <a:pt x="2267700" y="4465769"/>
                  <a:pt x="3372674" y="4783859"/>
                  <a:pt x="4252665" y="4550082"/>
                </a:cubicBezTo>
                <a:cubicBezTo>
                  <a:pt x="5132656" y="4316305"/>
                  <a:pt x="5847471" y="3906239"/>
                  <a:pt x="6661962" y="3354374"/>
                </a:cubicBezTo>
                <a:cubicBezTo>
                  <a:pt x="7476452" y="2802508"/>
                  <a:pt x="8322269" y="1737102"/>
                  <a:pt x="9139606" y="1238890"/>
                </a:cubicBezTo>
                <a:cubicBezTo>
                  <a:pt x="9956944" y="740677"/>
                  <a:pt x="10811304" y="767504"/>
                  <a:pt x="11565990" y="365103"/>
                </a:cubicBezTo>
                <a:cubicBezTo>
                  <a:pt x="11754661" y="264503"/>
                  <a:pt x="11942976" y="155519"/>
                  <a:pt x="12128666" y="39229"/>
                </a:cubicBezTo>
                <a:close/>
              </a:path>
            </a:pathLst>
          </a:custGeom>
          <a:gradFill flip="none" rotWithShape="1">
            <a:gsLst>
              <a:gs pos="100000">
                <a:srgbClr val="014685"/>
              </a:gs>
              <a:gs pos="0">
                <a:srgbClr val="006EC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F4004826-A643-4EBD-92CD-83638D03EDBA}"/>
              </a:ext>
            </a:extLst>
          </p:cNvPr>
          <p:cNvSpPr txBox="1"/>
          <p:nvPr/>
        </p:nvSpPr>
        <p:spPr>
          <a:xfrm>
            <a:off x="3326941" y="6376600"/>
            <a:ext cx="5538119" cy="276999"/>
          </a:xfrm>
          <a:prstGeom prst="rect">
            <a:avLst/>
          </a:prstGeom>
          <a:noFill/>
        </p:spPr>
        <p:txBody>
          <a:bodyPr wrap="none" rtlCol="0">
            <a:spAutoFit/>
          </a:bodyPr>
          <a:lstStyle/>
          <a:p>
            <a:pPr lvl="0" algn="ctr"/>
            <a:r>
              <a:rPr kumimoji="0" lang="en-US" sz="1200" b="0" i="0" u="none" strike="noStrike" kern="1200" cap="none" spc="0" normalizeH="0" baseline="0" noProof="0">
                <a:ln>
                  <a:noFill/>
                </a:ln>
                <a:solidFill>
                  <a:srgbClr val="ABCFEE"/>
                </a:solidFill>
                <a:effectLst/>
                <a:uLnTx/>
                <a:uFillTx/>
                <a:latin typeface="Segoe UI Semibold" panose="020B0702040204020203" pitchFamily="34" charset="0"/>
                <a:ea typeface="+mn-ea"/>
                <a:cs typeface="Segoe UI Semibold" panose="020B0702040204020203" pitchFamily="34" charset="0"/>
              </a:rPr>
              <a:t>Measured </a:t>
            </a:r>
            <a:r>
              <a:rPr lang="en-US" sz="1200">
                <a:solidFill>
                  <a:srgbClr val="ABCFEE"/>
                </a:solidFill>
                <a:latin typeface="Segoe UI Semibold" panose="020B0702040204020203" pitchFamily="34" charset="0"/>
                <a:cs typeface="Segoe UI Semibold" panose="020B0702040204020203" pitchFamily="34" charset="0"/>
              </a:rPr>
              <a:t>with 4K random IO, drifting working set, and 70/30 read/write mix</a:t>
            </a:r>
            <a:endParaRPr kumimoji="0" lang="en-US" sz="1200" b="0" i="0" u="none" strike="noStrike" kern="1200" cap="none" spc="0" normalizeH="0" baseline="0" noProof="0">
              <a:ln>
                <a:noFill/>
              </a:ln>
              <a:solidFill>
                <a:srgbClr val="ABCFEE"/>
              </a:solidFill>
              <a:effectLst/>
              <a:uLnTx/>
              <a:uFillTx/>
              <a:latin typeface="Segoe UI" panose="020B0502040204020203" pitchFamily="34" charset="0"/>
              <a:ea typeface="+mn-ea"/>
              <a:cs typeface="Segoe UI" panose="020B0502040204020203" pitchFamily="34" charset="0"/>
            </a:endParaRPr>
          </a:p>
        </p:txBody>
      </p:sp>
      <p:pic>
        <p:nvPicPr>
          <p:cNvPr id="30" name="Picture 29">
            <a:extLst>
              <a:ext uri="{FF2B5EF4-FFF2-40B4-BE49-F238E27FC236}">
                <a16:creationId xmlns:a16="http://schemas.microsoft.com/office/drawing/2014/main" id="{5A2474E8-A684-4CDE-95DB-E64187641573}"/>
              </a:ext>
            </a:extLst>
          </p:cNvPr>
          <p:cNvPicPr>
            <a:picLocks noChangeAspect="1"/>
          </p:cNvPicPr>
          <p:nvPr/>
        </p:nvPicPr>
        <p:blipFill>
          <a:blip r:embed="rId3"/>
          <a:stretch>
            <a:fillRect/>
          </a:stretch>
        </p:blipFill>
        <p:spPr>
          <a:xfrm rot="16200000" flipH="1">
            <a:off x="8163153" y="3286353"/>
            <a:ext cx="7315200" cy="742494"/>
          </a:xfrm>
          <a:prstGeom prst="rect">
            <a:avLst/>
          </a:prstGeom>
        </p:spPr>
      </p:pic>
      <p:sp>
        <p:nvSpPr>
          <p:cNvPr id="32" name="Rectangle 31">
            <a:extLst>
              <a:ext uri="{FF2B5EF4-FFF2-40B4-BE49-F238E27FC236}">
                <a16:creationId xmlns:a16="http://schemas.microsoft.com/office/drawing/2014/main" id="{377D8C32-29A1-48AF-92A2-38241E2AE878}"/>
              </a:ext>
            </a:extLst>
          </p:cNvPr>
          <p:cNvSpPr/>
          <p:nvPr/>
        </p:nvSpPr>
        <p:spPr>
          <a:xfrm>
            <a:off x="5113647" y="3429000"/>
            <a:ext cx="914400" cy="2743200"/>
          </a:xfrm>
          <a:prstGeom prst="rect">
            <a:avLst/>
          </a:prstGeom>
          <a:solidFill>
            <a:srgbClr val="003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52D852C8-3976-4C97-BE53-D2EC2ECB7583}"/>
              </a:ext>
            </a:extLst>
          </p:cNvPr>
          <p:cNvSpPr/>
          <p:nvPr/>
        </p:nvSpPr>
        <p:spPr>
          <a:xfrm>
            <a:off x="6163954" y="5989320"/>
            <a:ext cx="91440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97AC1B-C9A8-4B38-961A-30864889159C}"/>
              </a:ext>
            </a:extLst>
          </p:cNvPr>
          <p:cNvSpPr txBox="1"/>
          <p:nvPr/>
        </p:nvSpPr>
        <p:spPr>
          <a:xfrm>
            <a:off x="1401891" y="2767281"/>
            <a:ext cx="3050836"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srgbClr val="003C6B"/>
                </a:solidFill>
                <a:latin typeface="Segoe UI Semibold" panose="020B0702040204020203" pitchFamily="34" charset="0"/>
                <a:cs typeface="Segoe UI Semibold" panose="020B0702040204020203" pitchFamily="34" charset="0"/>
              </a:rPr>
              <a:t>Baseline</a:t>
            </a:r>
            <a:endParaRPr kumimoji="0" lang="en-US" sz="6000" b="0" i="0" u="none" strike="noStrike" kern="1200" cap="none" spc="0" normalizeH="0" baseline="0" noProof="0">
              <a:ln>
                <a:noFill/>
              </a:ln>
              <a:solidFill>
                <a:srgbClr val="003C6B"/>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C6B"/>
                </a:solidFill>
                <a:effectLst/>
                <a:uLnTx/>
                <a:uFillTx/>
                <a:latin typeface="Segoe UI" panose="020B0502040204020203" pitchFamily="34" charset="0"/>
                <a:ea typeface="+mn-ea"/>
                <a:cs typeface="Segoe UI" panose="020B0502040204020203" pitchFamily="34" charset="0"/>
              </a:rPr>
              <a:t>Windows Server 2016</a:t>
            </a:r>
          </a:p>
        </p:txBody>
      </p:sp>
    </p:spTree>
    <p:extLst>
      <p:ext uri="{BB962C8B-B14F-4D97-AF65-F5344CB8AC3E}">
        <p14:creationId xmlns:p14="http://schemas.microsoft.com/office/powerpoint/2010/main" val="412697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0052AD8-05D7-4257-8637-F998F0490D4C}"/>
              </a:ext>
            </a:extLst>
          </p:cNvPr>
          <p:cNvPicPr>
            <a:picLocks noChangeAspect="1"/>
          </p:cNvPicPr>
          <p:nvPr/>
        </p:nvPicPr>
        <p:blipFill>
          <a:blip r:embed="rId3"/>
          <a:stretch>
            <a:fillRect/>
          </a:stretch>
        </p:blipFill>
        <p:spPr>
          <a:xfrm rot="5400000">
            <a:off x="-3286353" y="3286353"/>
            <a:ext cx="7315200" cy="742494"/>
          </a:xfrm>
          <a:prstGeom prst="rect">
            <a:avLst/>
          </a:prstGeom>
        </p:spPr>
      </p:pic>
      <p:sp>
        <p:nvSpPr>
          <p:cNvPr id="25" name="Freeform: Shape 24">
            <a:extLst>
              <a:ext uri="{FF2B5EF4-FFF2-40B4-BE49-F238E27FC236}">
                <a16:creationId xmlns:a16="http://schemas.microsoft.com/office/drawing/2014/main" id="{221C5E86-B7BC-4973-8EE5-4BF7B69C40BA}"/>
              </a:ext>
            </a:extLst>
          </p:cNvPr>
          <p:cNvSpPr/>
          <p:nvPr/>
        </p:nvSpPr>
        <p:spPr>
          <a:xfrm>
            <a:off x="1523" y="537350"/>
            <a:ext cx="12188954" cy="6320650"/>
          </a:xfrm>
          <a:custGeom>
            <a:avLst/>
            <a:gdLst>
              <a:gd name="connsiteX0" fmla="*/ 12188954 w 12188954"/>
              <a:gd name="connsiteY0" fmla="*/ 0 h 6320650"/>
              <a:gd name="connsiteX1" fmla="*/ 12188954 w 12188954"/>
              <a:gd name="connsiteY1" fmla="*/ 6320650 h 6320650"/>
              <a:gd name="connsiteX2" fmla="*/ 0 w 12188954"/>
              <a:gd name="connsiteY2" fmla="*/ 6320650 h 6320650"/>
              <a:gd name="connsiteX3" fmla="*/ 0 w 12188954"/>
              <a:gd name="connsiteY3" fmla="*/ 5434712 h 6320650"/>
              <a:gd name="connsiteX4" fmla="*/ 22512 w 12188954"/>
              <a:gd name="connsiteY4" fmla="*/ 5419558 h 6320650"/>
              <a:gd name="connsiteX5" fmla="*/ 1382014 w 12188954"/>
              <a:gd name="connsiteY5" fmla="*/ 4757031 h 6320650"/>
              <a:gd name="connsiteX6" fmla="*/ 4252665 w 12188954"/>
              <a:gd name="connsiteY6" fmla="*/ 4550082 h 6320650"/>
              <a:gd name="connsiteX7" fmla="*/ 6661962 w 12188954"/>
              <a:gd name="connsiteY7" fmla="*/ 3354374 h 6320650"/>
              <a:gd name="connsiteX8" fmla="*/ 9139606 w 12188954"/>
              <a:gd name="connsiteY8" fmla="*/ 1238890 h 6320650"/>
              <a:gd name="connsiteX9" fmla="*/ 11565990 w 12188954"/>
              <a:gd name="connsiteY9" fmla="*/ 365103 h 6320650"/>
              <a:gd name="connsiteX10" fmla="*/ 12128666 w 12188954"/>
              <a:gd name="connsiteY10" fmla="*/ 39229 h 63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8954" h="6320650">
                <a:moveTo>
                  <a:pt x="12188954" y="0"/>
                </a:moveTo>
                <a:lnTo>
                  <a:pt x="12188954" y="6320650"/>
                </a:lnTo>
                <a:lnTo>
                  <a:pt x="0" y="6320650"/>
                </a:lnTo>
                <a:lnTo>
                  <a:pt x="0" y="5434712"/>
                </a:lnTo>
                <a:lnTo>
                  <a:pt x="22512" y="5419558"/>
                </a:lnTo>
                <a:cubicBezTo>
                  <a:pt x="457881" y="5143147"/>
                  <a:pt x="939171" y="4902664"/>
                  <a:pt x="1382014" y="4757031"/>
                </a:cubicBezTo>
                <a:cubicBezTo>
                  <a:pt x="2267700" y="4465769"/>
                  <a:pt x="3372674" y="4783859"/>
                  <a:pt x="4252665" y="4550082"/>
                </a:cubicBezTo>
                <a:cubicBezTo>
                  <a:pt x="5132656" y="4316305"/>
                  <a:pt x="5847471" y="3906239"/>
                  <a:pt x="6661962" y="3354374"/>
                </a:cubicBezTo>
                <a:cubicBezTo>
                  <a:pt x="7476452" y="2802508"/>
                  <a:pt x="8322269" y="1737102"/>
                  <a:pt x="9139606" y="1238890"/>
                </a:cubicBezTo>
                <a:cubicBezTo>
                  <a:pt x="9956944" y="740677"/>
                  <a:pt x="10811304" y="767504"/>
                  <a:pt x="11565990" y="365103"/>
                </a:cubicBezTo>
                <a:cubicBezTo>
                  <a:pt x="11754661" y="264503"/>
                  <a:pt x="11942976" y="155519"/>
                  <a:pt x="12128666" y="39229"/>
                </a:cubicBezTo>
                <a:close/>
              </a:path>
            </a:pathLst>
          </a:custGeom>
          <a:gradFill flip="none" rotWithShape="1">
            <a:gsLst>
              <a:gs pos="100000">
                <a:srgbClr val="014685"/>
              </a:gs>
              <a:gs pos="0">
                <a:srgbClr val="006EC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5A2474E8-A684-4CDE-95DB-E64187641573}"/>
              </a:ext>
            </a:extLst>
          </p:cNvPr>
          <p:cNvPicPr>
            <a:picLocks noChangeAspect="1"/>
          </p:cNvPicPr>
          <p:nvPr/>
        </p:nvPicPr>
        <p:blipFill>
          <a:blip r:embed="rId3"/>
          <a:stretch>
            <a:fillRect/>
          </a:stretch>
        </p:blipFill>
        <p:spPr>
          <a:xfrm rot="16200000" flipH="1">
            <a:off x="8163153" y="3286353"/>
            <a:ext cx="7315200" cy="742494"/>
          </a:xfrm>
          <a:prstGeom prst="rect">
            <a:avLst/>
          </a:prstGeom>
        </p:spPr>
      </p:pic>
      <p:sp>
        <p:nvSpPr>
          <p:cNvPr id="33" name="Rectangle 32">
            <a:extLst>
              <a:ext uri="{FF2B5EF4-FFF2-40B4-BE49-F238E27FC236}">
                <a16:creationId xmlns:a16="http://schemas.microsoft.com/office/drawing/2014/main" id="{52D852C8-3976-4C97-BE53-D2EC2ECB7583}"/>
              </a:ext>
            </a:extLst>
          </p:cNvPr>
          <p:cNvSpPr/>
          <p:nvPr/>
        </p:nvSpPr>
        <p:spPr>
          <a:xfrm>
            <a:off x="6163954" y="685800"/>
            <a:ext cx="914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2FE12DC-B1AE-4A51-958B-BF66F1DCB46F}"/>
              </a:ext>
            </a:extLst>
          </p:cNvPr>
          <p:cNvSpPr txBox="1"/>
          <p:nvPr/>
        </p:nvSpPr>
        <p:spPr>
          <a:xfrm>
            <a:off x="7944153" y="2767281"/>
            <a:ext cx="2638030"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Windows Server 2019</a:t>
            </a:r>
          </a:p>
        </p:txBody>
      </p:sp>
      <p:sp>
        <p:nvSpPr>
          <p:cNvPr id="10" name="TextBox 9">
            <a:extLst>
              <a:ext uri="{FF2B5EF4-FFF2-40B4-BE49-F238E27FC236}">
                <a16:creationId xmlns:a16="http://schemas.microsoft.com/office/drawing/2014/main" id="{435BFF24-FABA-4F0F-8959-5CAB5B3EE773}"/>
              </a:ext>
            </a:extLst>
          </p:cNvPr>
          <p:cNvSpPr txBox="1"/>
          <p:nvPr/>
        </p:nvSpPr>
        <p:spPr>
          <a:xfrm>
            <a:off x="3326941" y="6376600"/>
            <a:ext cx="5538119" cy="276999"/>
          </a:xfrm>
          <a:prstGeom prst="rect">
            <a:avLst/>
          </a:prstGeom>
          <a:noFill/>
        </p:spPr>
        <p:txBody>
          <a:bodyPr wrap="none" rtlCol="0">
            <a:spAutoFit/>
          </a:bodyPr>
          <a:lstStyle/>
          <a:p>
            <a:pPr lvl="0" algn="ctr"/>
            <a:r>
              <a:rPr kumimoji="0" lang="en-US" sz="1200" b="0" i="0" u="none" strike="noStrike" kern="1200" cap="none" spc="0" normalizeH="0" baseline="0" noProof="0">
                <a:ln>
                  <a:noFill/>
                </a:ln>
                <a:solidFill>
                  <a:srgbClr val="ABCFEE"/>
                </a:solidFill>
                <a:effectLst/>
                <a:uLnTx/>
                <a:uFillTx/>
                <a:latin typeface="Segoe UI Semibold" panose="020B0702040204020203" pitchFamily="34" charset="0"/>
                <a:ea typeface="+mn-ea"/>
                <a:cs typeface="Segoe UI Semibold" panose="020B0702040204020203" pitchFamily="34" charset="0"/>
              </a:rPr>
              <a:t>Measured </a:t>
            </a:r>
            <a:r>
              <a:rPr lang="en-US" sz="1200">
                <a:solidFill>
                  <a:srgbClr val="ABCFEE"/>
                </a:solidFill>
                <a:latin typeface="Segoe UI Semibold" panose="020B0702040204020203" pitchFamily="34" charset="0"/>
                <a:cs typeface="Segoe UI Semibold" panose="020B0702040204020203" pitchFamily="34" charset="0"/>
              </a:rPr>
              <a:t>with 4K random IO, drifting working set, and 70/30 read/write mix</a:t>
            </a:r>
            <a:endParaRPr kumimoji="0" lang="en-US" sz="1200" b="0" i="0" u="none" strike="noStrike" kern="1200" cap="none" spc="0" normalizeH="0" baseline="0" noProof="0">
              <a:ln>
                <a:noFill/>
              </a:ln>
              <a:solidFill>
                <a:srgbClr val="ABCFEE"/>
              </a:solidFill>
              <a:effectLst/>
              <a:uLnTx/>
              <a:uFillTx/>
              <a:latin typeface="Segoe UI" panose="020B0502040204020203" pitchFamily="34" charset="0"/>
              <a:ea typeface="+mn-ea"/>
              <a:cs typeface="Segoe UI" panose="020B0502040204020203" pitchFamily="34" charset="0"/>
            </a:endParaRPr>
          </a:p>
        </p:txBody>
      </p:sp>
      <p:sp>
        <p:nvSpPr>
          <p:cNvPr id="11" name="TextBox 10">
            <a:extLst>
              <a:ext uri="{FF2B5EF4-FFF2-40B4-BE49-F238E27FC236}">
                <a16:creationId xmlns:a16="http://schemas.microsoft.com/office/drawing/2014/main" id="{1951A5F5-FEEE-4DE1-90F1-9F46927809B3}"/>
              </a:ext>
            </a:extLst>
          </p:cNvPr>
          <p:cNvSpPr txBox="1"/>
          <p:nvPr/>
        </p:nvSpPr>
        <p:spPr>
          <a:xfrm>
            <a:off x="1401891" y="2767281"/>
            <a:ext cx="3050836"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srgbClr val="003C6B"/>
                </a:solidFill>
                <a:latin typeface="Segoe UI Semibold" panose="020B0702040204020203" pitchFamily="34" charset="0"/>
                <a:cs typeface="Segoe UI Semibold" panose="020B0702040204020203" pitchFamily="34" charset="0"/>
              </a:rPr>
              <a:t>Baseline</a:t>
            </a:r>
            <a:endParaRPr kumimoji="0" lang="en-US" sz="6000" b="0" i="0" u="none" strike="noStrike" kern="1200" cap="none" spc="0" normalizeH="0" baseline="0" noProof="0">
              <a:ln>
                <a:noFill/>
              </a:ln>
              <a:solidFill>
                <a:srgbClr val="003C6B"/>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C6B"/>
                </a:solidFill>
                <a:effectLst/>
                <a:uLnTx/>
                <a:uFillTx/>
                <a:latin typeface="Segoe UI" panose="020B0502040204020203" pitchFamily="34" charset="0"/>
                <a:ea typeface="+mn-ea"/>
                <a:cs typeface="Segoe UI" panose="020B0502040204020203" pitchFamily="34" charset="0"/>
              </a:rPr>
              <a:t>Windows Server 2016</a:t>
            </a:r>
          </a:p>
        </p:txBody>
      </p:sp>
      <p:sp>
        <p:nvSpPr>
          <p:cNvPr id="12" name="Rectangle 11">
            <a:extLst>
              <a:ext uri="{FF2B5EF4-FFF2-40B4-BE49-F238E27FC236}">
                <a16:creationId xmlns:a16="http://schemas.microsoft.com/office/drawing/2014/main" id="{13FAEFC8-DBDA-4D7A-8F11-EF143BFFFF4A}"/>
              </a:ext>
            </a:extLst>
          </p:cNvPr>
          <p:cNvSpPr/>
          <p:nvPr/>
        </p:nvSpPr>
        <p:spPr>
          <a:xfrm>
            <a:off x="5113647" y="3429000"/>
            <a:ext cx="914400" cy="2743200"/>
          </a:xfrm>
          <a:prstGeom prst="rect">
            <a:avLst/>
          </a:prstGeom>
          <a:solidFill>
            <a:srgbClr val="003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231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2335597" y="2027378"/>
            <a:ext cx="9144000" cy="3657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D9D9D9"/>
              </a:solidFill>
              <a:effectLst/>
              <a:uLnTx/>
              <a:uFillTx/>
              <a:latin typeface="Segoe UI" panose="020B0502040204020203" pitchFamily="34" charset="0"/>
              <a:ea typeface="+mn-ea"/>
              <a:cs typeface="Segoe UI" panose="020B0502040204020203" pitchFamily="34" charset="0"/>
            </a:endParaRPr>
          </a:p>
        </p:txBody>
      </p:sp>
      <p:sp>
        <p:nvSpPr>
          <p:cNvPr id="18" name="Rectangle 17"/>
          <p:cNvSpPr/>
          <p:nvPr/>
        </p:nvSpPr>
        <p:spPr>
          <a:xfrm>
            <a:off x="2335597" y="5465621"/>
            <a:ext cx="9144000" cy="36576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D9D9D9"/>
              </a:solidFill>
              <a:effectLst/>
              <a:uLnTx/>
              <a:uFillTx/>
              <a:latin typeface="Segoe UI" panose="020B0502040204020203" pitchFamily="34" charset="0"/>
              <a:ea typeface="+mn-ea"/>
              <a:cs typeface="Segoe UI" panose="020B0502040204020203" pitchFamily="34" charset="0"/>
            </a:endParaRPr>
          </a:p>
        </p:txBody>
      </p:sp>
      <p:sp>
        <p:nvSpPr>
          <p:cNvPr id="9" name="Rectangle 8"/>
          <p:cNvSpPr/>
          <p:nvPr/>
        </p:nvSpPr>
        <p:spPr>
          <a:xfrm>
            <a:off x="2335597" y="5465621"/>
            <a:ext cx="7315200" cy="365760"/>
          </a:xfrm>
          <a:prstGeom prst="rect">
            <a:avLst/>
          </a:prstGeom>
          <a:solidFill>
            <a:srgbClr val="015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2335597" y="2930675"/>
            <a:ext cx="9144000" cy="36576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D9D9D9"/>
              </a:solidFill>
              <a:effectLst/>
              <a:uLnTx/>
              <a:uFillTx/>
              <a:latin typeface="Segoe UI" panose="020B0502040204020203" pitchFamily="34" charset="0"/>
              <a:ea typeface="+mn-ea"/>
              <a:cs typeface="Segoe UI" panose="020B0502040204020203" pitchFamily="34" charset="0"/>
            </a:endParaRPr>
          </a:p>
        </p:txBody>
      </p:sp>
      <p:sp>
        <p:nvSpPr>
          <p:cNvPr id="14" name="Rectangle 13"/>
          <p:cNvSpPr/>
          <p:nvPr/>
        </p:nvSpPr>
        <p:spPr>
          <a:xfrm>
            <a:off x="2335597" y="5017193"/>
            <a:ext cx="9144000" cy="36576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D9D9D9"/>
              </a:solidFill>
              <a:effectLst/>
              <a:uLnTx/>
              <a:uFillTx/>
              <a:latin typeface="Segoe UI" panose="020B0502040204020203" pitchFamily="34" charset="0"/>
              <a:ea typeface="+mn-ea"/>
              <a:cs typeface="Segoe UI" panose="020B0502040204020203" pitchFamily="34" charset="0"/>
            </a:endParaRPr>
          </a:p>
        </p:txBody>
      </p:sp>
      <p:sp>
        <p:nvSpPr>
          <p:cNvPr id="15" name="Rectangle 14"/>
          <p:cNvSpPr/>
          <p:nvPr/>
        </p:nvSpPr>
        <p:spPr>
          <a:xfrm>
            <a:off x="2335597" y="4568765"/>
            <a:ext cx="9144000" cy="36576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D9D9D9"/>
              </a:solidFill>
              <a:effectLst/>
              <a:uLnTx/>
              <a:uFillTx/>
              <a:latin typeface="Segoe UI" panose="020B0502040204020203" pitchFamily="34" charset="0"/>
              <a:ea typeface="+mn-ea"/>
              <a:cs typeface="Segoe UI" panose="020B0502040204020203" pitchFamily="34" charset="0"/>
            </a:endParaRPr>
          </a:p>
        </p:txBody>
      </p:sp>
      <p:sp>
        <p:nvSpPr>
          <p:cNvPr id="12" name="Rectangle 11"/>
          <p:cNvSpPr/>
          <p:nvPr/>
        </p:nvSpPr>
        <p:spPr>
          <a:xfrm>
            <a:off x="2335597" y="2476553"/>
            <a:ext cx="9144000" cy="36576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D9D9D9"/>
              </a:solidFill>
              <a:effectLst/>
              <a:uLnTx/>
              <a:uFillTx/>
              <a:latin typeface="Segoe UI" panose="020B0502040204020203" pitchFamily="34" charset="0"/>
              <a:ea typeface="+mn-ea"/>
              <a:cs typeface="Segoe UI" panose="020B0502040204020203" pitchFamily="34" charset="0"/>
            </a:endParaRPr>
          </a:p>
        </p:txBody>
      </p:sp>
      <p:sp>
        <p:nvSpPr>
          <p:cNvPr id="4" name="Rectangle 3"/>
          <p:cNvSpPr/>
          <p:nvPr/>
        </p:nvSpPr>
        <p:spPr>
          <a:xfrm>
            <a:off x="2335597" y="2033819"/>
            <a:ext cx="9144000" cy="365760"/>
          </a:xfrm>
          <a:prstGeom prst="rect">
            <a:avLst/>
          </a:prstGeom>
          <a:solidFill>
            <a:srgbClr val="015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C000"/>
              </a:solidFill>
              <a:effectLst/>
              <a:uLnTx/>
              <a:uFillTx/>
              <a:latin typeface="Segoe UI" panose="020B0502040204020203" pitchFamily="34" charset="0"/>
              <a:ea typeface="+mn-ea"/>
              <a:cs typeface="Segoe UI" panose="020B0502040204020203" pitchFamily="34" charset="0"/>
            </a:endParaRPr>
          </a:p>
        </p:txBody>
      </p:sp>
      <p:sp>
        <p:nvSpPr>
          <p:cNvPr id="5" name="Rectangle 4"/>
          <p:cNvSpPr/>
          <p:nvPr/>
        </p:nvSpPr>
        <p:spPr>
          <a:xfrm>
            <a:off x="2335597" y="2476553"/>
            <a:ext cx="3200400" cy="365760"/>
          </a:xfrm>
          <a:prstGeom prst="rect">
            <a:avLst/>
          </a:prstGeom>
          <a:solidFill>
            <a:srgbClr val="006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endParaRPr>
          </a:p>
        </p:txBody>
      </p:sp>
      <p:sp>
        <p:nvSpPr>
          <p:cNvPr id="6" name="Rectangle 5"/>
          <p:cNvSpPr/>
          <p:nvPr/>
        </p:nvSpPr>
        <p:spPr>
          <a:xfrm>
            <a:off x="2335597" y="2930675"/>
            <a:ext cx="1600200" cy="365760"/>
          </a:xfrm>
          <a:prstGeom prst="rect">
            <a:avLst/>
          </a:prstGeom>
          <a:solidFill>
            <a:srgbClr val="008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endParaRPr>
          </a:p>
        </p:txBody>
      </p:sp>
      <p:sp>
        <p:nvSpPr>
          <p:cNvPr id="7" name="Rectangle 6"/>
          <p:cNvSpPr/>
          <p:nvPr/>
        </p:nvSpPr>
        <p:spPr>
          <a:xfrm>
            <a:off x="2335597" y="4568765"/>
            <a:ext cx="2743200" cy="365760"/>
          </a:xfrm>
          <a:prstGeom prst="rect">
            <a:avLst/>
          </a:prstGeom>
          <a:solidFill>
            <a:srgbClr val="008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2335597" y="5017193"/>
            <a:ext cx="5029200" cy="365760"/>
          </a:xfrm>
          <a:prstGeom prst="rect">
            <a:avLst/>
          </a:prstGeom>
          <a:solidFill>
            <a:srgbClr val="006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2335597" y="4117048"/>
            <a:ext cx="2049600" cy="2308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mj-lt"/>
                <a:ea typeface="+mn-ea"/>
                <a:cs typeface="Segoe UI Semilight" panose="020B0402040204020203" pitchFamily="34" charset="0"/>
              </a:rPr>
              <a:t>Capacity efficiency in %</a:t>
            </a:r>
          </a:p>
        </p:txBody>
      </p:sp>
      <p:sp>
        <p:nvSpPr>
          <p:cNvPr id="11" name="TextBox 10"/>
          <p:cNvSpPr txBox="1"/>
          <p:nvPr/>
        </p:nvSpPr>
        <p:spPr>
          <a:xfrm>
            <a:off x="2335597" y="1648702"/>
            <a:ext cx="2594300" cy="2308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mj-lt"/>
                <a:ea typeface="+mn-ea"/>
                <a:cs typeface="Segoe UI Semilight" panose="020B0402040204020203" pitchFamily="34" charset="0"/>
              </a:rPr>
              <a:t>Storage performance </a:t>
            </a:r>
            <a:r>
              <a:rPr lang="en-US" sz="1500">
                <a:solidFill>
                  <a:prstClr val="black"/>
                </a:solidFill>
                <a:latin typeface="+mj-lt"/>
                <a:cs typeface="Segoe UI Semilight" panose="020B0402040204020203" pitchFamily="34" charset="0"/>
              </a:rPr>
              <a:t>in </a:t>
            </a:r>
            <a:r>
              <a:rPr kumimoji="0" lang="en-US" sz="1500" b="0" i="0" u="none" strike="noStrike" kern="1200" cap="none" spc="0" normalizeH="0" baseline="0" noProof="0">
                <a:ln>
                  <a:noFill/>
                </a:ln>
                <a:solidFill>
                  <a:prstClr val="black"/>
                </a:solidFill>
                <a:effectLst/>
                <a:uLnTx/>
                <a:uFillTx/>
                <a:latin typeface="+mj-lt"/>
                <a:ea typeface="+mn-ea"/>
                <a:cs typeface="Segoe UI Semilight" panose="020B0402040204020203" pitchFamily="34" charset="0"/>
              </a:rPr>
              <a:t>IOPS</a:t>
            </a:r>
          </a:p>
        </p:txBody>
      </p:sp>
      <p:sp>
        <p:nvSpPr>
          <p:cNvPr id="22" name="TextBox 21"/>
          <p:cNvSpPr txBox="1"/>
          <p:nvPr/>
        </p:nvSpPr>
        <p:spPr>
          <a:xfrm>
            <a:off x="2335597" y="3402582"/>
            <a:ext cx="843051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 Mirror-accelerated parity outperforms dual parity, </a:t>
            </a:r>
            <a:r>
              <a:rPr kumimoji="0" lang="en-US" sz="1000" b="0" i="1" u="none" strike="noStrike" kern="1200" cap="none" spc="0" normalizeH="0" baseline="0" noProof="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especially </a:t>
            </a:r>
            <a:r>
              <a:rPr kumimoji="0" lang="en-US" sz="1000" b="0" u="none" strike="noStrike" kern="1200" cap="none" spc="0" normalizeH="0" baseline="0" noProof="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in Windows Server 2019,</a:t>
            </a:r>
            <a:r>
              <a:rPr kumimoji="0" lang="en-US" sz="1000" b="0" u="none" strike="noStrike" kern="1200" cap="none" spc="0" normalizeH="0" noProof="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 </a:t>
            </a:r>
            <a:r>
              <a:rPr kumimoji="0" lang="en-US" sz="1000" b="0" i="0" u="none" strike="noStrike" kern="1200" cap="none" spc="0" normalizeH="0" baseline="0" noProof="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but three-way mirror remains the clear performance leader.</a:t>
            </a:r>
          </a:p>
        </p:txBody>
      </p:sp>
      <p:sp>
        <p:nvSpPr>
          <p:cNvPr id="23" name="TextBox 22"/>
          <p:cNvSpPr txBox="1"/>
          <p:nvPr/>
        </p:nvSpPr>
        <p:spPr>
          <a:xfrm>
            <a:off x="2235894" y="5936058"/>
            <a:ext cx="924370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 Three-way mirror has 33.3% storage efficiency. Dual parity starts at 50.0% and goes up to 80.0%. Mirror-accelerated parity is in between.</a:t>
            </a:r>
          </a:p>
        </p:txBody>
      </p:sp>
      <p:sp>
        <p:nvSpPr>
          <p:cNvPr id="25" name="TextBox 24"/>
          <p:cNvSpPr txBox="1"/>
          <p:nvPr/>
        </p:nvSpPr>
        <p:spPr>
          <a:xfrm>
            <a:off x="1011457" y="2097710"/>
            <a:ext cx="119455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Three-way mirror</a:t>
            </a:r>
          </a:p>
        </p:txBody>
      </p:sp>
      <p:sp>
        <p:nvSpPr>
          <p:cNvPr id="26" name="TextBox 25"/>
          <p:cNvSpPr txBox="1"/>
          <p:nvPr/>
        </p:nvSpPr>
        <p:spPr>
          <a:xfrm>
            <a:off x="1409003" y="2990072"/>
            <a:ext cx="797013"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Dual parity</a:t>
            </a:r>
          </a:p>
        </p:txBody>
      </p:sp>
      <p:sp>
        <p:nvSpPr>
          <p:cNvPr id="27" name="TextBox 26"/>
          <p:cNvSpPr txBox="1"/>
          <p:nvPr/>
        </p:nvSpPr>
        <p:spPr>
          <a:xfrm>
            <a:off x="570632" y="2535950"/>
            <a:ext cx="1609736"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Mirror-accelerated parity</a:t>
            </a:r>
          </a:p>
        </p:txBody>
      </p:sp>
      <p:sp>
        <p:nvSpPr>
          <p:cNvPr id="28" name="TextBox 27"/>
          <p:cNvSpPr txBox="1"/>
          <p:nvPr/>
        </p:nvSpPr>
        <p:spPr>
          <a:xfrm>
            <a:off x="1011457" y="4627545"/>
            <a:ext cx="119455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Three-way mirror</a:t>
            </a:r>
          </a:p>
        </p:txBody>
      </p:sp>
      <p:sp>
        <p:nvSpPr>
          <p:cNvPr id="29" name="TextBox 28"/>
          <p:cNvSpPr txBox="1"/>
          <p:nvPr/>
        </p:nvSpPr>
        <p:spPr>
          <a:xfrm>
            <a:off x="1409003" y="5525636"/>
            <a:ext cx="797013"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Dual parity</a:t>
            </a:r>
          </a:p>
        </p:txBody>
      </p:sp>
      <p:sp>
        <p:nvSpPr>
          <p:cNvPr id="30" name="TextBox 29"/>
          <p:cNvSpPr txBox="1"/>
          <p:nvPr/>
        </p:nvSpPr>
        <p:spPr>
          <a:xfrm>
            <a:off x="567424" y="5076590"/>
            <a:ext cx="161294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Mirror-accelerated </a:t>
            </a:r>
            <a:r>
              <a:rPr lang="en-US" sz="1000">
                <a:solidFill>
                  <a:prstClr val="black"/>
                </a:solidFill>
                <a:latin typeface="Segoe UI" panose="020B0502040204020203" pitchFamily="34" charset="0"/>
                <a:cs typeface="Segoe UI" panose="020B0502040204020203" pitchFamily="34" charset="0"/>
              </a:rPr>
              <a:t>p</a:t>
            </a: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arity</a:t>
            </a:r>
          </a:p>
        </p:txBody>
      </p:sp>
      <p:sp>
        <p:nvSpPr>
          <p:cNvPr id="2" name="Title 1">
            <a:extLst>
              <a:ext uri="{FF2B5EF4-FFF2-40B4-BE49-F238E27FC236}">
                <a16:creationId xmlns:a16="http://schemas.microsoft.com/office/drawing/2014/main" id="{C396215E-AAF9-403F-AAD2-013C32385B5C}"/>
              </a:ext>
            </a:extLst>
          </p:cNvPr>
          <p:cNvSpPr>
            <a:spLocks noGrp="1"/>
          </p:cNvSpPr>
          <p:nvPr>
            <p:ph type="title"/>
          </p:nvPr>
        </p:nvSpPr>
        <p:spPr/>
        <p:txBody>
          <a:bodyPr/>
          <a:lstStyle/>
          <a:p>
            <a:r>
              <a:rPr lang="en-US">
                <a:solidFill>
                  <a:srgbClr val="FFC000"/>
                </a:solidFill>
              </a:rPr>
              <a:t>NEW!</a:t>
            </a:r>
            <a:r>
              <a:rPr lang="en-US"/>
              <a:t> 100% Faster mirror-accelerated parity</a:t>
            </a:r>
          </a:p>
        </p:txBody>
      </p:sp>
      <p:sp>
        <p:nvSpPr>
          <p:cNvPr id="34" name="Rectangle 33">
            <a:extLst>
              <a:ext uri="{FF2B5EF4-FFF2-40B4-BE49-F238E27FC236}">
                <a16:creationId xmlns:a16="http://schemas.microsoft.com/office/drawing/2014/main" id="{0B1152E1-C90A-44F2-A232-449E7976F146}"/>
              </a:ext>
            </a:extLst>
          </p:cNvPr>
          <p:cNvSpPr/>
          <p:nvPr/>
        </p:nvSpPr>
        <p:spPr>
          <a:xfrm>
            <a:off x="5535997" y="2476553"/>
            <a:ext cx="3200400" cy="36576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i="0" u="none" strike="noStrike" kern="1200" cap="none" spc="0" normalizeH="0" baseline="0" noProof="0">
                <a:ln>
                  <a:noFill/>
                </a:ln>
                <a:solidFill>
                  <a:schemeClr val="bg1"/>
                </a:solidFill>
                <a:effectLst/>
                <a:uLnTx/>
                <a:uFillTx/>
                <a:latin typeface="+mj-lt"/>
                <a:ea typeface="+mn-ea"/>
                <a:cs typeface="Segoe UI" panose="020B0502040204020203" pitchFamily="34" charset="0"/>
              </a:rPr>
              <a:t>+100%</a:t>
            </a:r>
          </a:p>
        </p:txBody>
      </p:sp>
      <p:grpSp>
        <p:nvGrpSpPr>
          <p:cNvPr id="35" name="Group 34">
            <a:extLst>
              <a:ext uri="{FF2B5EF4-FFF2-40B4-BE49-F238E27FC236}">
                <a16:creationId xmlns:a16="http://schemas.microsoft.com/office/drawing/2014/main" id="{59509777-68A5-4B6D-BDE1-72EB939E54BE}"/>
              </a:ext>
            </a:extLst>
          </p:cNvPr>
          <p:cNvGrpSpPr/>
          <p:nvPr/>
        </p:nvGrpSpPr>
        <p:grpSpPr>
          <a:xfrm>
            <a:off x="10520055" y="322719"/>
            <a:ext cx="1371600" cy="1107037"/>
            <a:chOff x="10520055" y="322719"/>
            <a:chExt cx="1371600" cy="1107037"/>
          </a:xfrm>
        </p:grpSpPr>
        <p:grpSp>
          <p:nvGrpSpPr>
            <p:cNvPr id="36" name="Group 35">
              <a:extLst>
                <a:ext uri="{FF2B5EF4-FFF2-40B4-BE49-F238E27FC236}">
                  <a16:creationId xmlns:a16="http://schemas.microsoft.com/office/drawing/2014/main" id="{F03127C8-940D-495A-BF94-C649ECCDDF17}"/>
                </a:ext>
              </a:extLst>
            </p:cNvPr>
            <p:cNvGrpSpPr/>
            <p:nvPr/>
          </p:nvGrpSpPr>
          <p:grpSpPr>
            <a:xfrm>
              <a:off x="10520055" y="322719"/>
              <a:ext cx="1371600" cy="822960"/>
              <a:chOff x="8478996" y="703457"/>
              <a:chExt cx="1371600" cy="822960"/>
            </a:xfrm>
          </p:grpSpPr>
          <p:sp>
            <p:nvSpPr>
              <p:cNvPr id="38" name="Rectangle 37">
                <a:extLst>
                  <a:ext uri="{FF2B5EF4-FFF2-40B4-BE49-F238E27FC236}">
                    <a16:creationId xmlns:a16="http://schemas.microsoft.com/office/drawing/2014/main" id="{18CE44DB-0676-42CC-BB9F-1C9A8C80A380}"/>
                  </a:ext>
                </a:extLst>
              </p:cNvPr>
              <p:cNvSpPr/>
              <p:nvPr/>
            </p:nvSpPr>
            <p:spPr bwMode="auto">
              <a:xfrm>
                <a:off x="8478996" y="703457"/>
                <a:ext cx="1371600" cy="822960"/>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9" name="Group 38">
                <a:extLst>
                  <a:ext uri="{FF2B5EF4-FFF2-40B4-BE49-F238E27FC236}">
                    <a16:creationId xmlns:a16="http://schemas.microsoft.com/office/drawing/2014/main" id="{C351196E-051A-4BED-8564-4AD374B6C926}"/>
                  </a:ext>
                </a:extLst>
              </p:cNvPr>
              <p:cNvGrpSpPr/>
              <p:nvPr/>
            </p:nvGrpSpPr>
            <p:grpSpPr>
              <a:xfrm>
                <a:off x="8709543" y="865638"/>
                <a:ext cx="910506" cy="498598"/>
                <a:chOff x="8709543" y="861906"/>
                <a:chExt cx="910506" cy="498598"/>
              </a:xfrm>
            </p:grpSpPr>
            <p:pic>
              <p:nvPicPr>
                <p:cNvPr id="40" name="Picture 39">
                  <a:extLst>
                    <a:ext uri="{FF2B5EF4-FFF2-40B4-BE49-F238E27FC236}">
                      <a16:creationId xmlns:a16="http://schemas.microsoft.com/office/drawing/2014/main" id="{3B884249-84B9-4836-8137-D151854C3457}"/>
                    </a:ext>
                  </a:extLst>
                </p:cNvPr>
                <p:cNvPicPr>
                  <a:picLocks noChangeAspect="1"/>
                </p:cNvPicPr>
                <p:nvPr/>
              </p:nvPicPr>
              <p:blipFill>
                <a:blip r:embed="rId3"/>
                <a:stretch>
                  <a:fillRect/>
                </a:stretch>
              </p:blipFill>
              <p:spPr>
                <a:xfrm>
                  <a:off x="8709543" y="1069455"/>
                  <a:ext cx="274320" cy="274320"/>
                </a:xfrm>
                <a:prstGeom prst="rect">
                  <a:avLst/>
                </a:prstGeom>
              </p:spPr>
            </p:pic>
            <p:sp>
              <p:nvSpPr>
                <p:cNvPr id="41" name="TextBox 40">
                  <a:extLst>
                    <a:ext uri="{FF2B5EF4-FFF2-40B4-BE49-F238E27FC236}">
                      <a16:creationId xmlns:a16="http://schemas.microsoft.com/office/drawing/2014/main" id="{F18E1CF0-F4C1-48A9-B398-F3F65103F394}"/>
                    </a:ext>
                  </a:extLst>
                </p:cNvPr>
                <p:cNvSpPr txBox="1"/>
                <p:nvPr/>
              </p:nvSpPr>
              <p:spPr>
                <a:xfrm>
                  <a:off x="8709543" y="861906"/>
                  <a:ext cx="910506" cy="153888"/>
                </a:xfrm>
                <a:prstGeom prst="rect">
                  <a:avLst/>
                </a:prstGeom>
                <a:noFill/>
              </p:spPr>
              <p:txBody>
                <a:bodyPr wrap="none" lIns="0" tIns="0" rIns="0" bIns="0" rtlCol="0">
                  <a:spAutoFit/>
                </a:bodyPr>
                <a:lstStyle/>
                <a:p>
                  <a:pPr algn="l"/>
                  <a:r>
                    <a:rPr lang="en-US" sz="1000">
                      <a:solidFill>
                        <a:srgbClr val="80BCEB"/>
                      </a:solidFill>
                    </a:rPr>
                    <a:t>Windows Server</a:t>
                  </a:r>
                </a:p>
              </p:txBody>
            </p:sp>
            <p:sp>
              <p:nvSpPr>
                <p:cNvPr id="42" name="TextBox 41">
                  <a:extLst>
                    <a:ext uri="{FF2B5EF4-FFF2-40B4-BE49-F238E27FC236}">
                      <a16:creationId xmlns:a16="http://schemas.microsoft.com/office/drawing/2014/main" id="{42AABD18-A054-4E37-BF51-A4BEC9685DA5}"/>
                    </a:ext>
                  </a:extLst>
                </p:cNvPr>
                <p:cNvSpPr txBox="1"/>
                <p:nvPr/>
              </p:nvSpPr>
              <p:spPr>
                <a:xfrm>
                  <a:off x="9089455" y="1052727"/>
                  <a:ext cx="530594" cy="307777"/>
                </a:xfrm>
                <a:prstGeom prst="rect">
                  <a:avLst/>
                </a:prstGeom>
                <a:noFill/>
              </p:spPr>
              <p:txBody>
                <a:bodyPr wrap="none" lIns="0" tIns="0" rIns="0" bIns="0" rtlCol="0">
                  <a:spAutoFit/>
                </a:bodyPr>
                <a:lstStyle/>
                <a:p>
                  <a:pPr algn="l"/>
                  <a:r>
                    <a:rPr lang="en-US" sz="2000">
                      <a:solidFill>
                        <a:schemeClr val="bg1"/>
                      </a:solidFill>
                      <a:latin typeface="+mj-lt"/>
                    </a:rPr>
                    <a:t>2019</a:t>
                  </a:r>
                </a:p>
              </p:txBody>
            </p:sp>
          </p:grpSp>
        </p:grpSp>
        <p:sp>
          <p:nvSpPr>
            <p:cNvPr id="37" name="TextBox 36">
              <a:extLst>
                <a:ext uri="{FF2B5EF4-FFF2-40B4-BE49-F238E27FC236}">
                  <a16:creationId xmlns:a16="http://schemas.microsoft.com/office/drawing/2014/main" id="{F04C016D-067F-40B0-BD04-797A4574DD0F}"/>
                </a:ext>
              </a:extLst>
            </p:cNvPr>
            <p:cNvSpPr txBox="1"/>
            <p:nvPr/>
          </p:nvSpPr>
          <p:spPr>
            <a:xfrm>
              <a:off x="10782662" y="1275868"/>
              <a:ext cx="846386" cy="153888"/>
            </a:xfrm>
            <a:prstGeom prst="rect">
              <a:avLst/>
            </a:prstGeom>
            <a:noFill/>
          </p:spPr>
          <p:txBody>
            <a:bodyPr wrap="none" lIns="0" tIns="0" rIns="0" bIns="0" rtlCol="0">
              <a:spAutoFit/>
            </a:bodyPr>
            <a:lstStyle/>
            <a:p>
              <a:pPr algn="l"/>
              <a:r>
                <a:rPr lang="en-US" sz="1000">
                  <a:solidFill>
                    <a:schemeClr val="tx1">
                      <a:lumMod val="50000"/>
                      <a:lumOff val="50000"/>
                    </a:schemeClr>
                  </a:solidFill>
                </a:rPr>
                <a:t>Applies only to</a:t>
              </a:r>
            </a:p>
          </p:txBody>
        </p:sp>
      </p:grpSp>
    </p:spTree>
    <p:extLst>
      <p:ext uri="{BB962C8B-B14F-4D97-AF65-F5344CB8AC3E}">
        <p14:creationId xmlns:p14="http://schemas.microsoft.com/office/powerpoint/2010/main" val="2332552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E670E-8223-4B38-BEE3-CCF4B0531663}"/>
              </a:ext>
            </a:extLst>
          </p:cNvPr>
          <p:cNvSpPr txBox="1"/>
          <p:nvPr/>
        </p:nvSpPr>
        <p:spPr>
          <a:xfrm>
            <a:off x="609600" y="2767281"/>
            <a:ext cx="10972800" cy="132343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5EA6DC"/>
                </a:solidFill>
                <a:effectLst/>
                <a:uLnTx/>
                <a:uFillTx/>
                <a:latin typeface="Segoe UI" panose="020B0502040204020203" pitchFamily="34" charset="0"/>
                <a:ea typeface="+mn-ea"/>
                <a:cs typeface="Segoe UI" panose="020B0502040204020203" pitchFamily="34" charset="0"/>
              </a:rPr>
              <a:t>– 8 –</a:t>
            </a:r>
          </a:p>
          <a:p>
            <a:pPr lvl="0" algn="ctr">
              <a:defRPr/>
            </a:pPr>
            <a:r>
              <a:rPr lang="en-US" sz="4000" b="1">
                <a:solidFill>
                  <a:prstClr val="white"/>
                </a:solidFill>
                <a:latin typeface="Segoe UI" panose="020B0502040204020203" pitchFamily="34" charset="0"/>
                <a:cs typeface="Segoe UI" panose="020B0502040204020203" pitchFamily="34" charset="0"/>
              </a:rPr>
              <a:t>Built-in performance history</a:t>
            </a:r>
          </a:p>
        </p:txBody>
      </p:sp>
    </p:spTree>
    <p:extLst>
      <p:ext uri="{BB962C8B-B14F-4D97-AF65-F5344CB8AC3E}">
        <p14:creationId xmlns:p14="http://schemas.microsoft.com/office/powerpoint/2010/main" val="22041767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450395-5E95-4AAE-8B97-DC658B1022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9600" y="885825"/>
            <a:ext cx="10972800" cy="5086350"/>
          </a:xfrm>
          <a:prstGeom prst="rect">
            <a:avLst/>
          </a:prstGeom>
          <a:ln w="19050">
            <a:noFill/>
          </a:ln>
          <a:effectLst>
            <a:outerShdw dist="127000" dir="2700000" algn="tl" rotWithShape="0">
              <a:prstClr val="black">
                <a:alpha val="20000"/>
              </a:prstClr>
            </a:outerShdw>
          </a:effectLst>
        </p:spPr>
      </p:pic>
      <p:sp>
        <p:nvSpPr>
          <p:cNvPr id="3" name="Rectangle 2">
            <a:extLst>
              <a:ext uri="{FF2B5EF4-FFF2-40B4-BE49-F238E27FC236}">
                <a16:creationId xmlns:a16="http://schemas.microsoft.com/office/drawing/2014/main" id="{96DB1D9A-62DF-48A3-8C81-F32268868D85}"/>
              </a:ext>
            </a:extLst>
          </p:cNvPr>
          <p:cNvSpPr/>
          <p:nvPr/>
        </p:nvSpPr>
        <p:spPr>
          <a:xfrm>
            <a:off x="4870450" y="1457325"/>
            <a:ext cx="6534150" cy="2238375"/>
          </a:xfrm>
          <a:prstGeom prst="rect">
            <a:avLst/>
          </a:prstGeom>
          <a:noFill/>
          <a:ln w="76200">
            <a:solidFill>
              <a:srgbClr val="FFFF00"/>
            </a:solid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Arrow: Right 3">
            <a:extLst>
              <a:ext uri="{FF2B5EF4-FFF2-40B4-BE49-F238E27FC236}">
                <a16:creationId xmlns:a16="http://schemas.microsoft.com/office/drawing/2014/main" id="{564A971D-FF0A-4555-99CB-ACD727A81C50}"/>
              </a:ext>
            </a:extLst>
          </p:cNvPr>
          <p:cNvSpPr/>
          <p:nvPr/>
        </p:nvSpPr>
        <p:spPr>
          <a:xfrm rot="5400000">
            <a:off x="7621333" y="576834"/>
            <a:ext cx="978408" cy="484632"/>
          </a:xfrm>
          <a:prstGeom prst="rightArrow">
            <a:avLst/>
          </a:prstGeom>
          <a:solidFill>
            <a:srgbClr val="FFFF00"/>
          </a:solid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1467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999429-B760-4BFB-BDA8-F336873D6B54}"/>
              </a:ext>
            </a:extLst>
          </p:cNvPr>
          <p:cNvSpPr txBox="1"/>
          <p:nvPr/>
        </p:nvSpPr>
        <p:spPr>
          <a:xfrm>
            <a:off x="2813073" y="2488166"/>
            <a:ext cx="6565855" cy="1881669"/>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You do </a:t>
            </a:r>
            <a:r>
              <a:rPr kumimoji="0" lang="en-US" sz="20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not</a:t>
            </a:r>
            <a:r>
              <a:rPr kumimoji="0" lang="en-US" sz="2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 need to install, configure, or start </a:t>
            </a:r>
            <a:r>
              <a:rPr kumimoji="0" lang="en-US" sz="20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anything. </a:t>
            </a:r>
            <a:r>
              <a:rPr kumimoji="0" lang="en-US" sz="2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An external database is </a:t>
            </a:r>
            <a:r>
              <a:rPr kumimoji="0" lang="en-US" sz="20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not required.</a:t>
            </a:r>
            <a:endParaRPr kumimoji="0" lang="en-US" sz="2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An Internet connection is </a:t>
            </a:r>
            <a:r>
              <a:rPr kumimoji="0" lang="en-US" sz="20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not required.</a:t>
            </a:r>
            <a:endParaRPr kumimoji="0" lang="en-US" sz="2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System Center is </a:t>
            </a:r>
            <a:r>
              <a:rPr kumimoji="0" lang="en-US" sz="20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not required.</a:t>
            </a:r>
            <a:endParaRPr kumimoji="0" lang="en-US" sz="2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32166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E3C462-25C8-4B87-AAF6-671230B55962}"/>
              </a:ext>
            </a:extLst>
          </p:cNvPr>
          <p:cNvSpPr>
            <a:spLocks noGrp="1"/>
          </p:cNvSpPr>
          <p:nvPr>
            <p:ph type="title"/>
          </p:nvPr>
        </p:nvSpPr>
        <p:spPr/>
        <p:txBody>
          <a:bodyPr/>
          <a:lstStyle/>
          <a:p>
            <a:r>
              <a:rPr lang="en-US"/>
              <a:t>Were there any CPU spikes last week?</a:t>
            </a:r>
          </a:p>
        </p:txBody>
      </p:sp>
      <p:pic>
        <p:nvPicPr>
          <p:cNvPr id="7" name="Picture 6">
            <a:extLst>
              <a:ext uri="{FF2B5EF4-FFF2-40B4-BE49-F238E27FC236}">
                <a16:creationId xmlns:a16="http://schemas.microsoft.com/office/drawing/2014/main" id="{1335FA25-1446-459D-8E84-9BDCF958A8C6}"/>
              </a:ext>
            </a:extLst>
          </p:cNvPr>
          <p:cNvPicPr>
            <a:picLocks noChangeAspect="1"/>
          </p:cNvPicPr>
          <p:nvPr/>
        </p:nvPicPr>
        <p:blipFill>
          <a:blip r:embed="rId3"/>
          <a:stretch>
            <a:fillRect/>
          </a:stretch>
        </p:blipFill>
        <p:spPr>
          <a:xfrm>
            <a:off x="266920" y="1189176"/>
            <a:ext cx="7667625" cy="3829050"/>
          </a:xfrm>
          <a:prstGeom prst="rect">
            <a:avLst/>
          </a:prstGeom>
        </p:spPr>
      </p:pic>
    </p:spTree>
    <p:extLst>
      <p:ext uri="{BB962C8B-B14F-4D97-AF65-F5344CB8AC3E}">
        <p14:creationId xmlns:p14="http://schemas.microsoft.com/office/powerpoint/2010/main" val="3544025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E3C462-25C8-4B87-AAF6-671230B55962}"/>
              </a:ext>
            </a:extLst>
          </p:cNvPr>
          <p:cNvSpPr>
            <a:spLocks noGrp="1"/>
          </p:cNvSpPr>
          <p:nvPr>
            <p:ph type="title"/>
          </p:nvPr>
        </p:nvSpPr>
        <p:spPr/>
        <p:txBody>
          <a:bodyPr/>
          <a:lstStyle/>
          <a:p>
            <a:r>
              <a:rPr lang="en-US"/>
              <a:t>Were there any CPU spikes last week?</a:t>
            </a:r>
          </a:p>
        </p:txBody>
      </p:sp>
      <p:pic>
        <p:nvPicPr>
          <p:cNvPr id="7" name="Picture 6">
            <a:extLst>
              <a:ext uri="{FF2B5EF4-FFF2-40B4-BE49-F238E27FC236}">
                <a16:creationId xmlns:a16="http://schemas.microsoft.com/office/drawing/2014/main" id="{1335FA25-1446-459D-8E84-9BDCF958A8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9241" y="1286416"/>
            <a:ext cx="5750719" cy="2871788"/>
          </a:xfrm>
          <a:prstGeom prst="rect">
            <a:avLst/>
          </a:prstGeom>
        </p:spPr>
      </p:pic>
      <p:sp>
        <p:nvSpPr>
          <p:cNvPr id="2" name="Rectangle 1">
            <a:extLst>
              <a:ext uri="{FF2B5EF4-FFF2-40B4-BE49-F238E27FC236}">
                <a16:creationId xmlns:a16="http://schemas.microsoft.com/office/drawing/2014/main" id="{F32C042A-CF33-4F3C-8BC7-72AEC9E62344}"/>
              </a:ext>
            </a:extLst>
          </p:cNvPr>
          <p:cNvSpPr/>
          <p:nvPr/>
        </p:nvSpPr>
        <p:spPr bwMode="auto">
          <a:xfrm>
            <a:off x="269241" y="1286416"/>
            <a:ext cx="5826759" cy="2871788"/>
          </a:xfrm>
          <a:prstGeom prst="rect">
            <a:avLst/>
          </a:prstGeom>
          <a:solidFill>
            <a:srgbClr val="FFFFFF">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C6BFFA95-F35F-43E4-9C42-993686B442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20369" y="4349656"/>
            <a:ext cx="7952311" cy="2121592"/>
          </a:xfrm>
          <a:prstGeom prst="rect">
            <a:avLst/>
          </a:prstGeom>
        </p:spPr>
      </p:pic>
    </p:spTree>
    <p:extLst>
      <p:ext uri="{BB962C8B-B14F-4D97-AF65-F5344CB8AC3E}">
        <p14:creationId xmlns:p14="http://schemas.microsoft.com/office/powerpoint/2010/main" val="4183307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B489D7C-6412-4B7B-9A2C-0D8397A52AFE}"/>
              </a:ext>
            </a:extLst>
          </p:cNvPr>
          <p:cNvSpPr/>
          <p:nvPr/>
        </p:nvSpPr>
        <p:spPr>
          <a:xfrm>
            <a:off x="8122771" y="0"/>
            <a:ext cx="4059936" cy="6858000"/>
          </a:xfrm>
          <a:prstGeom prst="rect">
            <a:avLst/>
          </a:prstGeom>
          <a:solidFill>
            <a:srgbClr val="2B0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BBC9BB3-7C7E-4D51-ABEA-0F25175A8496}"/>
              </a:ext>
            </a:extLst>
          </p:cNvPr>
          <p:cNvSpPr/>
          <p:nvPr/>
        </p:nvSpPr>
        <p:spPr>
          <a:xfrm>
            <a:off x="8122771" y="5943600"/>
            <a:ext cx="4059936" cy="914400"/>
          </a:xfrm>
          <a:prstGeom prst="rect">
            <a:avLst/>
          </a:prstGeom>
          <a:solidFill>
            <a:srgbClr val="5700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3482820-71C3-4B81-A708-B89BD511C807}"/>
              </a:ext>
            </a:extLst>
          </p:cNvPr>
          <p:cNvSpPr/>
          <p:nvPr/>
        </p:nvSpPr>
        <p:spPr>
          <a:xfrm>
            <a:off x="4066032" y="0"/>
            <a:ext cx="4059936" cy="6858000"/>
          </a:xfrm>
          <a:prstGeom prst="rect">
            <a:avLst/>
          </a:prstGeom>
          <a:solidFill>
            <a:srgbClr val="003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411596C-C81D-4E0A-9528-79FF157962F8}"/>
              </a:ext>
            </a:extLst>
          </p:cNvPr>
          <p:cNvSpPr/>
          <p:nvPr/>
        </p:nvSpPr>
        <p:spPr>
          <a:xfrm>
            <a:off x="4066032" y="5943600"/>
            <a:ext cx="4059936" cy="9144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7354FE0-D3BC-45F4-A066-905BC8889F7B}"/>
              </a:ext>
            </a:extLst>
          </p:cNvPr>
          <p:cNvSpPr/>
          <p:nvPr/>
        </p:nvSpPr>
        <p:spPr>
          <a:xfrm>
            <a:off x="0" y="5943600"/>
            <a:ext cx="4059936" cy="9144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6AE670E-8223-4B38-BEE3-CCF4B0531663}"/>
              </a:ext>
            </a:extLst>
          </p:cNvPr>
          <p:cNvSpPr txBox="1"/>
          <p:nvPr/>
        </p:nvSpPr>
        <p:spPr>
          <a:xfrm>
            <a:off x="-9293" y="3153839"/>
            <a:ext cx="40599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Hyper-V</a:t>
            </a:r>
            <a:endParaRPr kumimoji="0" lang="en-US" sz="2000" b="1" i="0" u="none" strike="noStrike" kern="1200" cap="none" spc="0" normalizeH="0" baseline="0" noProof="0">
              <a:ln>
                <a:noFill/>
              </a:ln>
              <a:solidFill>
                <a:srgbClr val="FFBBA3"/>
              </a:solidFill>
              <a:effectLst/>
              <a:uLnTx/>
              <a:uFillTx/>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C5F0413B-B679-4A88-BC20-28B692C82E8B}"/>
              </a:ext>
            </a:extLst>
          </p:cNvPr>
          <p:cNvSpPr txBox="1"/>
          <p:nvPr/>
        </p:nvSpPr>
        <p:spPr>
          <a:xfrm>
            <a:off x="4067778" y="3153839"/>
            <a:ext cx="40599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Storage Spaces Direct</a:t>
            </a:r>
            <a:endParaRPr kumimoji="0" lang="en-US" sz="2000" b="1" i="0" u="none" strike="noStrike" kern="1200" cap="none" spc="0" normalizeH="0" baseline="0" noProof="0">
              <a:ln>
                <a:noFill/>
              </a:ln>
              <a:solidFill>
                <a:srgbClr val="FFBBA3"/>
              </a:solidFill>
              <a:effectLst/>
              <a:uLnTx/>
              <a:uFillTx/>
              <a:latin typeface="Segoe UI" panose="020B0502040204020203" pitchFamily="34" charset="0"/>
              <a:cs typeface="Segoe UI" panose="020B0502040204020203" pitchFamily="34" charset="0"/>
            </a:endParaRPr>
          </a:p>
        </p:txBody>
      </p:sp>
      <p:grpSp>
        <p:nvGrpSpPr>
          <p:cNvPr id="9" name="Group 8">
            <a:extLst>
              <a:ext uri="{FF2B5EF4-FFF2-40B4-BE49-F238E27FC236}">
                <a16:creationId xmlns:a16="http://schemas.microsoft.com/office/drawing/2014/main" id="{FDA3AE6A-5920-4A21-9D81-032ED24B5338}"/>
              </a:ext>
            </a:extLst>
          </p:cNvPr>
          <p:cNvGrpSpPr/>
          <p:nvPr/>
        </p:nvGrpSpPr>
        <p:grpSpPr>
          <a:xfrm>
            <a:off x="1475468" y="1497948"/>
            <a:ext cx="1127629" cy="1031079"/>
            <a:chOff x="5080904" y="2028377"/>
            <a:chExt cx="644023" cy="588880"/>
          </a:xfrm>
        </p:grpSpPr>
        <p:sp>
          <p:nvSpPr>
            <p:cNvPr id="11" name="Freeform 5">
              <a:extLst>
                <a:ext uri="{FF2B5EF4-FFF2-40B4-BE49-F238E27FC236}">
                  <a16:creationId xmlns:a16="http://schemas.microsoft.com/office/drawing/2014/main" id="{3AC8C7C4-3E06-4B5A-8BA7-B79379E6FDC4}"/>
                </a:ext>
              </a:extLst>
            </p:cNvPr>
            <p:cNvSpPr>
              <a:spLocks noEditPoints="1"/>
            </p:cNvSpPr>
            <p:nvPr/>
          </p:nvSpPr>
          <p:spPr bwMode="auto">
            <a:xfrm>
              <a:off x="5080904" y="2028377"/>
              <a:ext cx="644023" cy="588880"/>
            </a:xfrm>
            <a:custGeom>
              <a:avLst/>
              <a:gdLst>
                <a:gd name="T0" fmla="*/ 1238 w 1238"/>
                <a:gd name="T1" fmla="*/ 909 h 1132"/>
                <a:gd name="T2" fmla="*/ 1238 w 1238"/>
                <a:gd name="T3" fmla="*/ 0 h 1132"/>
                <a:gd name="T4" fmla="*/ 0 w 1238"/>
                <a:gd name="T5" fmla="*/ 0 h 1132"/>
                <a:gd name="T6" fmla="*/ 0 w 1238"/>
                <a:gd name="T7" fmla="*/ 909 h 1132"/>
                <a:gd name="T8" fmla="*/ 421 w 1238"/>
                <a:gd name="T9" fmla="*/ 909 h 1132"/>
                <a:gd name="T10" fmla="*/ 421 w 1238"/>
                <a:gd name="T11" fmla="*/ 1061 h 1132"/>
                <a:gd name="T12" fmla="*/ 190 w 1238"/>
                <a:gd name="T13" fmla="*/ 1061 h 1132"/>
                <a:gd name="T14" fmla="*/ 190 w 1238"/>
                <a:gd name="T15" fmla="*/ 1132 h 1132"/>
                <a:gd name="T16" fmla="*/ 1021 w 1238"/>
                <a:gd name="T17" fmla="*/ 1132 h 1132"/>
                <a:gd name="T18" fmla="*/ 1021 w 1238"/>
                <a:gd name="T19" fmla="*/ 1061 h 1132"/>
                <a:gd name="T20" fmla="*/ 791 w 1238"/>
                <a:gd name="T21" fmla="*/ 1061 h 1132"/>
                <a:gd name="T22" fmla="*/ 791 w 1238"/>
                <a:gd name="T23" fmla="*/ 909 h 1132"/>
                <a:gd name="T24" fmla="*/ 1238 w 1238"/>
                <a:gd name="T25" fmla="*/ 909 h 1132"/>
                <a:gd name="T26" fmla="*/ 88 w 1238"/>
                <a:gd name="T27" fmla="*/ 88 h 1132"/>
                <a:gd name="T28" fmla="*/ 1150 w 1238"/>
                <a:gd name="T29" fmla="*/ 88 h 1132"/>
                <a:gd name="T30" fmla="*/ 1150 w 1238"/>
                <a:gd name="T31" fmla="*/ 818 h 1132"/>
                <a:gd name="T32" fmla="*/ 88 w 1238"/>
                <a:gd name="T33" fmla="*/ 818 h 1132"/>
                <a:gd name="T34" fmla="*/ 88 w 1238"/>
                <a:gd name="T35" fmla="*/ 88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8" h="1132">
                  <a:moveTo>
                    <a:pt x="1238" y="909"/>
                  </a:moveTo>
                  <a:lnTo>
                    <a:pt x="1238" y="0"/>
                  </a:lnTo>
                  <a:lnTo>
                    <a:pt x="0" y="0"/>
                  </a:lnTo>
                  <a:lnTo>
                    <a:pt x="0" y="909"/>
                  </a:lnTo>
                  <a:lnTo>
                    <a:pt x="421" y="909"/>
                  </a:lnTo>
                  <a:lnTo>
                    <a:pt x="421" y="1061"/>
                  </a:lnTo>
                  <a:lnTo>
                    <a:pt x="190" y="1061"/>
                  </a:lnTo>
                  <a:lnTo>
                    <a:pt x="190" y="1132"/>
                  </a:lnTo>
                  <a:lnTo>
                    <a:pt x="1021" y="1132"/>
                  </a:lnTo>
                  <a:lnTo>
                    <a:pt x="1021" y="1061"/>
                  </a:lnTo>
                  <a:lnTo>
                    <a:pt x="791" y="1061"/>
                  </a:lnTo>
                  <a:lnTo>
                    <a:pt x="791" y="909"/>
                  </a:lnTo>
                  <a:lnTo>
                    <a:pt x="1238" y="909"/>
                  </a:lnTo>
                  <a:close/>
                  <a:moveTo>
                    <a:pt x="88" y="88"/>
                  </a:moveTo>
                  <a:lnTo>
                    <a:pt x="1150" y="88"/>
                  </a:lnTo>
                  <a:lnTo>
                    <a:pt x="1150" y="818"/>
                  </a:lnTo>
                  <a:lnTo>
                    <a:pt x="88" y="818"/>
                  </a:lnTo>
                  <a:lnTo>
                    <a:pt x="88" y="8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ctr"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grpSp>
          <p:nvGrpSpPr>
            <p:cNvPr id="12" name="Group 11">
              <a:extLst>
                <a:ext uri="{FF2B5EF4-FFF2-40B4-BE49-F238E27FC236}">
                  <a16:creationId xmlns:a16="http://schemas.microsoft.com/office/drawing/2014/main" id="{A7A866CD-37EB-44C8-8968-EC7C9B21A0F7}"/>
                </a:ext>
              </a:extLst>
            </p:cNvPr>
            <p:cNvGrpSpPr/>
            <p:nvPr/>
          </p:nvGrpSpPr>
          <p:grpSpPr>
            <a:xfrm>
              <a:off x="5286312" y="2131785"/>
              <a:ext cx="233576" cy="264788"/>
              <a:chOff x="5293671" y="2142304"/>
              <a:chExt cx="233576" cy="264788"/>
            </a:xfrm>
          </p:grpSpPr>
          <p:sp>
            <p:nvSpPr>
              <p:cNvPr id="13" name="Freeform 6">
                <a:extLst>
                  <a:ext uri="{FF2B5EF4-FFF2-40B4-BE49-F238E27FC236}">
                    <a16:creationId xmlns:a16="http://schemas.microsoft.com/office/drawing/2014/main" id="{80ADDA7F-6C0E-4DE9-B38D-32A248201B0A}"/>
                  </a:ext>
                </a:extLst>
              </p:cNvPr>
              <p:cNvSpPr>
                <a:spLocks/>
              </p:cNvSpPr>
              <p:nvPr/>
            </p:nvSpPr>
            <p:spPr bwMode="auto">
              <a:xfrm>
                <a:off x="5301994" y="2142304"/>
                <a:ext cx="213807" cy="123810"/>
              </a:xfrm>
              <a:custGeom>
                <a:avLst/>
                <a:gdLst>
                  <a:gd name="T0" fmla="*/ 205 w 411"/>
                  <a:gd name="T1" fmla="*/ 0 h 238"/>
                  <a:gd name="T2" fmla="*/ 0 w 411"/>
                  <a:gd name="T3" fmla="*/ 117 h 238"/>
                  <a:gd name="T4" fmla="*/ 205 w 411"/>
                  <a:gd name="T5" fmla="*/ 238 h 238"/>
                  <a:gd name="T6" fmla="*/ 411 w 411"/>
                  <a:gd name="T7" fmla="*/ 117 h 238"/>
                  <a:gd name="T8" fmla="*/ 205 w 411"/>
                  <a:gd name="T9" fmla="*/ 0 h 238"/>
                </a:gdLst>
                <a:ahLst/>
                <a:cxnLst>
                  <a:cxn ang="0">
                    <a:pos x="T0" y="T1"/>
                  </a:cxn>
                  <a:cxn ang="0">
                    <a:pos x="T2" y="T3"/>
                  </a:cxn>
                  <a:cxn ang="0">
                    <a:pos x="T4" y="T5"/>
                  </a:cxn>
                  <a:cxn ang="0">
                    <a:pos x="T6" y="T7"/>
                  </a:cxn>
                  <a:cxn ang="0">
                    <a:pos x="T8" y="T9"/>
                  </a:cxn>
                </a:cxnLst>
                <a:rect l="0" t="0" r="r" b="b"/>
                <a:pathLst>
                  <a:path w="411" h="238">
                    <a:moveTo>
                      <a:pt x="205" y="0"/>
                    </a:moveTo>
                    <a:lnTo>
                      <a:pt x="0" y="117"/>
                    </a:lnTo>
                    <a:lnTo>
                      <a:pt x="205" y="238"/>
                    </a:lnTo>
                    <a:lnTo>
                      <a:pt x="411" y="117"/>
                    </a:lnTo>
                    <a:lnTo>
                      <a:pt x="20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ctr"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14" name="Freeform 7">
                <a:extLst>
                  <a:ext uri="{FF2B5EF4-FFF2-40B4-BE49-F238E27FC236}">
                    <a16:creationId xmlns:a16="http://schemas.microsoft.com/office/drawing/2014/main" id="{C18567DD-2A9F-426C-8311-0ED6B2933A82}"/>
                  </a:ext>
                </a:extLst>
              </p:cNvPr>
              <p:cNvSpPr>
                <a:spLocks/>
              </p:cNvSpPr>
              <p:nvPr/>
            </p:nvSpPr>
            <p:spPr bwMode="auto">
              <a:xfrm>
                <a:off x="5420603" y="2221376"/>
                <a:ext cx="106644" cy="185716"/>
              </a:xfrm>
              <a:custGeom>
                <a:avLst/>
                <a:gdLst>
                  <a:gd name="T0" fmla="*/ 0 w 205"/>
                  <a:gd name="T1" fmla="*/ 357 h 357"/>
                  <a:gd name="T2" fmla="*/ 205 w 205"/>
                  <a:gd name="T3" fmla="*/ 238 h 357"/>
                  <a:gd name="T4" fmla="*/ 205 w 205"/>
                  <a:gd name="T5" fmla="*/ 0 h 357"/>
                  <a:gd name="T6" fmla="*/ 0 w 205"/>
                  <a:gd name="T7" fmla="*/ 122 h 357"/>
                  <a:gd name="T8" fmla="*/ 0 w 205"/>
                  <a:gd name="T9" fmla="*/ 357 h 357"/>
                </a:gdLst>
                <a:ahLst/>
                <a:cxnLst>
                  <a:cxn ang="0">
                    <a:pos x="T0" y="T1"/>
                  </a:cxn>
                  <a:cxn ang="0">
                    <a:pos x="T2" y="T3"/>
                  </a:cxn>
                  <a:cxn ang="0">
                    <a:pos x="T4" y="T5"/>
                  </a:cxn>
                  <a:cxn ang="0">
                    <a:pos x="T6" y="T7"/>
                  </a:cxn>
                  <a:cxn ang="0">
                    <a:pos x="T8" y="T9"/>
                  </a:cxn>
                </a:cxnLst>
                <a:rect l="0" t="0" r="r" b="b"/>
                <a:pathLst>
                  <a:path w="205" h="357">
                    <a:moveTo>
                      <a:pt x="0" y="357"/>
                    </a:moveTo>
                    <a:lnTo>
                      <a:pt x="205" y="238"/>
                    </a:lnTo>
                    <a:lnTo>
                      <a:pt x="205" y="0"/>
                    </a:lnTo>
                    <a:lnTo>
                      <a:pt x="0" y="122"/>
                    </a:lnTo>
                    <a:lnTo>
                      <a:pt x="0" y="35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ctr"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15" name="Freeform 8">
                <a:extLst>
                  <a:ext uri="{FF2B5EF4-FFF2-40B4-BE49-F238E27FC236}">
                    <a16:creationId xmlns:a16="http://schemas.microsoft.com/office/drawing/2014/main" id="{34EB6F73-D050-407E-9ECA-85A80000E1CA}"/>
                  </a:ext>
                </a:extLst>
              </p:cNvPr>
              <p:cNvSpPr>
                <a:spLocks/>
              </p:cNvSpPr>
              <p:nvPr/>
            </p:nvSpPr>
            <p:spPr bwMode="auto">
              <a:xfrm>
                <a:off x="5293671" y="2221376"/>
                <a:ext cx="106123" cy="185716"/>
              </a:xfrm>
              <a:custGeom>
                <a:avLst/>
                <a:gdLst>
                  <a:gd name="T0" fmla="*/ 0 w 204"/>
                  <a:gd name="T1" fmla="*/ 238 h 357"/>
                  <a:gd name="T2" fmla="*/ 204 w 204"/>
                  <a:gd name="T3" fmla="*/ 357 h 357"/>
                  <a:gd name="T4" fmla="*/ 204 w 204"/>
                  <a:gd name="T5" fmla="*/ 122 h 357"/>
                  <a:gd name="T6" fmla="*/ 0 w 204"/>
                  <a:gd name="T7" fmla="*/ 0 h 357"/>
                  <a:gd name="T8" fmla="*/ 0 w 204"/>
                  <a:gd name="T9" fmla="*/ 238 h 357"/>
                </a:gdLst>
                <a:ahLst/>
                <a:cxnLst>
                  <a:cxn ang="0">
                    <a:pos x="T0" y="T1"/>
                  </a:cxn>
                  <a:cxn ang="0">
                    <a:pos x="T2" y="T3"/>
                  </a:cxn>
                  <a:cxn ang="0">
                    <a:pos x="T4" y="T5"/>
                  </a:cxn>
                  <a:cxn ang="0">
                    <a:pos x="T6" y="T7"/>
                  </a:cxn>
                  <a:cxn ang="0">
                    <a:pos x="T8" y="T9"/>
                  </a:cxn>
                </a:cxnLst>
                <a:rect l="0" t="0" r="r" b="b"/>
                <a:pathLst>
                  <a:path w="204" h="357">
                    <a:moveTo>
                      <a:pt x="0" y="238"/>
                    </a:moveTo>
                    <a:lnTo>
                      <a:pt x="204" y="357"/>
                    </a:lnTo>
                    <a:lnTo>
                      <a:pt x="204" y="122"/>
                    </a:lnTo>
                    <a:lnTo>
                      <a:pt x="0" y="0"/>
                    </a:lnTo>
                    <a:lnTo>
                      <a:pt x="0" y="2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ctr"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grpSp>
      </p:grpSp>
      <p:sp>
        <p:nvSpPr>
          <p:cNvPr id="20" name="Freeform 35">
            <a:extLst>
              <a:ext uri="{FF2B5EF4-FFF2-40B4-BE49-F238E27FC236}">
                <a16:creationId xmlns:a16="http://schemas.microsoft.com/office/drawing/2014/main" id="{F03F98D4-9B0D-4854-BBFF-0E6BA83A23E3}"/>
              </a:ext>
            </a:extLst>
          </p:cNvPr>
          <p:cNvSpPr>
            <a:spLocks noChangeAspect="1" noEditPoints="1"/>
          </p:cNvSpPr>
          <p:nvPr/>
        </p:nvSpPr>
        <p:spPr bwMode="auto">
          <a:xfrm>
            <a:off x="5623716" y="1494428"/>
            <a:ext cx="914400" cy="1034599"/>
          </a:xfrm>
          <a:custGeom>
            <a:avLst/>
            <a:gdLst>
              <a:gd name="T0" fmla="*/ 730 w 1460"/>
              <a:gd name="T1" fmla="*/ 0 h 1675"/>
              <a:gd name="T2" fmla="*/ 0 w 1460"/>
              <a:gd name="T3" fmla="*/ 256 h 1675"/>
              <a:gd name="T4" fmla="*/ 0 w 1460"/>
              <a:gd name="T5" fmla="*/ 454 h 1675"/>
              <a:gd name="T6" fmla="*/ 0 w 1460"/>
              <a:gd name="T7" fmla="*/ 1231 h 1675"/>
              <a:gd name="T8" fmla="*/ 0 w 1460"/>
              <a:gd name="T9" fmla="*/ 1389 h 1675"/>
              <a:gd name="T10" fmla="*/ 0 w 1460"/>
              <a:gd name="T11" fmla="*/ 1399 h 1675"/>
              <a:gd name="T12" fmla="*/ 0 w 1460"/>
              <a:gd name="T13" fmla="*/ 1419 h 1675"/>
              <a:gd name="T14" fmla="*/ 730 w 1460"/>
              <a:gd name="T15" fmla="*/ 1675 h 1675"/>
              <a:gd name="T16" fmla="*/ 1460 w 1460"/>
              <a:gd name="T17" fmla="*/ 1419 h 1675"/>
              <a:gd name="T18" fmla="*/ 1460 w 1460"/>
              <a:gd name="T19" fmla="*/ 1221 h 1675"/>
              <a:gd name="T20" fmla="*/ 1460 w 1460"/>
              <a:gd name="T21" fmla="*/ 444 h 1675"/>
              <a:gd name="T22" fmla="*/ 1460 w 1460"/>
              <a:gd name="T23" fmla="*/ 285 h 1675"/>
              <a:gd name="T24" fmla="*/ 1460 w 1460"/>
              <a:gd name="T25" fmla="*/ 276 h 1675"/>
              <a:gd name="T26" fmla="*/ 1460 w 1460"/>
              <a:gd name="T27" fmla="*/ 256 h 1675"/>
              <a:gd name="T28" fmla="*/ 730 w 1460"/>
              <a:gd name="T29" fmla="*/ 0 h 1675"/>
              <a:gd name="T30" fmla="*/ 730 w 1460"/>
              <a:gd name="T31" fmla="*/ 451 h 1675"/>
              <a:gd name="T32" fmla="*/ 144 w 1460"/>
              <a:gd name="T33" fmla="*/ 285 h 1675"/>
              <a:gd name="T34" fmla="*/ 730 w 1460"/>
              <a:gd name="T35" fmla="*/ 113 h 1675"/>
              <a:gd name="T36" fmla="*/ 1317 w 1460"/>
              <a:gd name="T37" fmla="*/ 285 h 1675"/>
              <a:gd name="T38" fmla="*/ 730 w 1460"/>
              <a:gd name="T39" fmla="*/ 451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60" h="1675">
                <a:moveTo>
                  <a:pt x="730" y="0"/>
                </a:moveTo>
                <a:cubicBezTo>
                  <a:pt x="346" y="0"/>
                  <a:pt x="30" y="108"/>
                  <a:pt x="0" y="256"/>
                </a:cubicBezTo>
                <a:cubicBezTo>
                  <a:pt x="0" y="256"/>
                  <a:pt x="0" y="256"/>
                  <a:pt x="0" y="454"/>
                </a:cubicBezTo>
                <a:cubicBezTo>
                  <a:pt x="0" y="454"/>
                  <a:pt x="0" y="454"/>
                  <a:pt x="0" y="1231"/>
                </a:cubicBezTo>
                <a:cubicBezTo>
                  <a:pt x="0" y="1281"/>
                  <a:pt x="0" y="1333"/>
                  <a:pt x="0" y="1389"/>
                </a:cubicBezTo>
                <a:cubicBezTo>
                  <a:pt x="0" y="1399"/>
                  <a:pt x="0" y="1399"/>
                  <a:pt x="0" y="1399"/>
                </a:cubicBezTo>
                <a:cubicBezTo>
                  <a:pt x="0" y="1409"/>
                  <a:pt x="0" y="1409"/>
                  <a:pt x="0" y="1419"/>
                </a:cubicBezTo>
                <a:cubicBezTo>
                  <a:pt x="30" y="1567"/>
                  <a:pt x="346" y="1675"/>
                  <a:pt x="730" y="1675"/>
                </a:cubicBezTo>
                <a:cubicBezTo>
                  <a:pt x="1115" y="1675"/>
                  <a:pt x="1431" y="1567"/>
                  <a:pt x="1460" y="1419"/>
                </a:cubicBezTo>
                <a:cubicBezTo>
                  <a:pt x="1460" y="1419"/>
                  <a:pt x="1460" y="1419"/>
                  <a:pt x="1460" y="1221"/>
                </a:cubicBezTo>
                <a:cubicBezTo>
                  <a:pt x="1460" y="1082"/>
                  <a:pt x="1460" y="846"/>
                  <a:pt x="1460" y="444"/>
                </a:cubicBezTo>
                <a:cubicBezTo>
                  <a:pt x="1460" y="394"/>
                  <a:pt x="1460" y="341"/>
                  <a:pt x="1460" y="285"/>
                </a:cubicBezTo>
                <a:cubicBezTo>
                  <a:pt x="1460" y="276"/>
                  <a:pt x="1460" y="276"/>
                  <a:pt x="1460" y="276"/>
                </a:cubicBezTo>
                <a:cubicBezTo>
                  <a:pt x="1460" y="266"/>
                  <a:pt x="1460" y="266"/>
                  <a:pt x="1460" y="256"/>
                </a:cubicBezTo>
                <a:cubicBezTo>
                  <a:pt x="1431" y="108"/>
                  <a:pt x="1115" y="0"/>
                  <a:pt x="730" y="0"/>
                </a:cubicBezTo>
                <a:close/>
                <a:moveTo>
                  <a:pt x="730" y="451"/>
                </a:moveTo>
                <a:cubicBezTo>
                  <a:pt x="405" y="451"/>
                  <a:pt x="144" y="377"/>
                  <a:pt x="144" y="285"/>
                </a:cubicBezTo>
                <a:cubicBezTo>
                  <a:pt x="144" y="193"/>
                  <a:pt x="405" y="113"/>
                  <a:pt x="730" y="113"/>
                </a:cubicBezTo>
                <a:cubicBezTo>
                  <a:pt x="1055" y="113"/>
                  <a:pt x="1317" y="193"/>
                  <a:pt x="1317" y="285"/>
                </a:cubicBezTo>
                <a:cubicBezTo>
                  <a:pt x="1317" y="377"/>
                  <a:pt x="1055" y="451"/>
                  <a:pt x="730" y="451"/>
                </a:cubicBezTo>
                <a:close/>
              </a:path>
            </a:pathLst>
          </a:custGeom>
          <a:solidFill>
            <a:schemeClr val="bg1"/>
          </a:solidFill>
          <a:ln>
            <a:noFill/>
          </a:ln>
        </p:spPr>
        <p:txBody>
          <a:bodyPr vert="horz" wrap="square" lIns="93234" tIns="46616" rIns="93234" bIns="46616" numCol="1" anchor="t" anchorCtr="0" compatLnSpc="1">
            <a:prstTxWarp prst="textNoShape">
              <a:avLst/>
            </a:prstTxWarp>
          </a:bodyPr>
          <a:lstStyle/>
          <a:p>
            <a:pPr marL="0" marR="0" lvl="0" indent="0" algn="ctr" defTabSz="932384" rtl="0" eaLnBrk="1" fontAlgn="auto" latinLnBrk="0" hangingPunct="1">
              <a:lnSpc>
                <a:spcPct val="9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Segoe UI"/>
              <a:ea typeface="+mn-ea"/>
              <a:cs typeface="+mn-cs"/>
            </a:endParaRPr>
          </a:p>
        </p:txBody>
      </p:sp>
      <p:sp>
        <p:nvSpPr>
          <p:cNvPr id="23" name="TextBox 22">
            <a:extLst>
              <a:ext uri="{FF2B5EF4-FFF2-40B4-BE49-F238E27FC236}">
                <a16:creationId xmlns:a16="http://schemas.microsoft.com/office/drawing/2014/main" id="{2A3DB7E3-3208-4636-9AD6-A3592D94C562}"/>
              </a:ext>
            </a:extLst>
          </p:cNvPr>
          <p:cNvSpPr txBox="1"/>
          <p:nvPr/>
        </p:nvSpPr>
        <p:spPr>
          <a:xfrm>
            <a:off x="534992" y="4212397"/>
            <a:ext cx="3008581" cy="611899"/>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Segoe UI" panose="020B0502040204020203" pitchFamily="34" charset="0"/>
                <a:ea typeface="+mn-ea"/>
                <a:cs typeface="Segoe UI" panose="020B0502040204020203" pitchFamily="34" charset="0"/>
              </a:rPr>
              <a:t>Introduced in 2008, ten years ago!</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Segoe UI" panose="020B0502040204020203" pitchFamily="34" charset="0"/>
                <a:ea typeface="+mn-ea"/>
                <a:cs typeface="Segoe UI" panose="020B0502040204020203" pitchFamily="34" charset="0"/>
              </a:rPr>
              <a:t>Foundation of our hyperscale Azure cloud</a:t>
            </a:r>
          </a:p>
        </p:txBody>
      </p:sp>
      <p:sp>
        <p:nvSpPr>
          <p:cNvPr id="25" name="TextBox 24">
            <a:extLst>
              <a:ext uri="{FF2B5EF4-FFF2-40B4-BE49-F238E27FC236}">
                <a16:creationId xmlns:a16="http://schemas.microsoft.com/office/drawing/2014/main" id="{0BA589AE-C9F1-4C97-856E-43A15507EC76}"/>
              </a:ext>
            </a:extLst>
          </p:cNvPr>
          <p:cNvSpPr txBox="1"/>
          <p:nvPr/>
        </p:nvSpPr>
        <p:spPr>
          <a:xfrm>
            <a:off x="4600126" y="4073897"/>
            <a:ext cx="2961580" cy="88889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0BCEB"/>
                </a:solidFill>
                <a:effectLst/>
                <a:uLnTx/>
                <a:uFillTx/>
                <a:latin typeface="Segoe UI" panose="020B0502040204020203" pitchFamily="34" charset="0"/>
                <a:ea typeface="+mn-ea"/>
                <a:cs typeface="Segoe UI" panose="020B0502040204020203" pitchFamily="34" charset="0"/>
              </a:rPr>
              <a:t>New in Windows Server 2016</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0BCEB"/>
                </a:solidFill>
                <a:effectLst/>
                <a:uLnTx/>
                <a:uFillTx/>
                <a:latin typeface="Segoe UI" panose="020B0502040204020203" pitchFamily="34" charset="0"/>
                <a:ea typeface="+mn-ea"/>
                <a:cs typeface="Segoe UI" panose="020B0502040204020203" pitchFamily="34" charset="0"/>
              </a:rPr>
              <a:t>In development for 5+ years at Microsoft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0BCEB"/>
                </a:solidFill>
                <a:effectLst/>
                <a:uLnTx/>
                <a:uFillTx/>
                <a:latin typeface="Segoe UI" panose="020B0502040204020203" pitchFamily="34" charset="0"/>
                <a:ea typeface="+mn-ea"/>
                <a:cs typeface="Segoe UI" panose="020B0502040204020203" pitchFamily="34" charset="0"/>
              </a:rPr>
              <a:t>Foundation of Azure Stack</a:t>
            </a:r>
          </a:p>
        </p:txBody>
      </p:sp>
      <p:sp>
        <p:nvSpPr>
          <p:cNvPr id="24" name="TextBox 23">
            <a:extLst>
              <a:ext uri="{FF2B5EF4-FFF2-40B4-BE49-F238E27FC236}">
                <a16:creationId xmlns:a16="http://schemas.microsoft.com/office/drawing/2014/main" id="{6B53C68C-F11E-4FA5-BF5A-F80D034516DF}"/>
              </a:ext>
            </a:extLst>
          </p:cNvPr>
          <p:cNvSpPr txBox="1"/>
          <p:nvPr/>
        </p:nvSpPr>
        <p:spPr>
          <a:xfrm>
            <a:off x="8127714" y="3153839"/>
            <a:ext cx="40642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SDN</a:t>
            </a:r>
          </a:p>
        </p:txBody>
      </p:sp>
      <p:sp>
        <p:nvSpPr>
          <p:cNvPr id="26" name="TextBox 25">
            <a:extLst>
              <a:ext uri="{FF2B5EF4-FFF2-40B4-BE49-F238E27FC236}">
                <a16:creationId xmlns:a16="http://schemas.microsoft.com/office/drawing/2014/main" id="{067BEFC5-F8C7-4C08-B6EC-63F8F2BE6A4D}"/>
              </a:ext>
            </a:extLst>
          </p:cNvPr>
          <p:cNvSpPr txBox="1"/>
          <p:nvPr/>
        </p:nvSpPr>
        <p:spPr>
          <a:xfrm>
            <a:off x="8460509" y="4212397"/>
            <a:ext cx="3380509" cy="611899"/>
          </a:xfrm>
          <a:prstGeom prst="rect">
            <a:avLst/>
          </a:prstGeom>
          <a:noFill/>
        </p:spPr>
        <p:txBody>
          <a:bodyPr wrap="square" rtlCol="0">
            <a:spAutoFit/>
          </a:bodyPr>
          <a:lstStyle/>
          <a:p>
            <a:pPr lvl="0" algn="ctr">
              <a:lnSpc>
                <a:spcPct val="150000"/>
              </a:lnSpc>
              <a:defRPr/>
            </a:pPr>
            <a:r>
              <a:rPr lang="en-US" sz="1200">
                <a:solidFill>
                  <a:srgbClr val="AB80EC"/>
                </a:solidFill>
                <a:latin typeface="Segoe UI" panose="020B0502040204020203" pitchFamily="34" charset="0"/>
                <a:cs typeface="Segoe UI" panose="020B0502040204020203" pitchFamily="34" charset="0"/>
              </a:rPr>
              <a:t>New in Windows Server 2016</a:t>
            </a:r>
          </a:p>
          <a:p>
            <a:pPr lvl="0" algn="ctr">
              <a:lnSpc>
                <a:spcPct val="150000"/>
              </a:lnSpc>
              <a:defRPr/>
            </a:pPr>
            <a:r>
              <a:rPr lang="en-US" sz="1200">
                <a:solidFill>
                  <a:srgbClr val="AB80EC"/>
                </a:solidFill>
                <a:latin typeface="Segoe UI" panose="020B0502040204020203" pitchFamily="34" charset="0"/>
                <a:cs typeface="Segoe UI" panose="020B0502040204020203" pitchFamily="34" charset="0"/>
              </a:rPr>
              <a:t>Taken directly from Azure</a:t>
            </a:r>
          </a:p>
        </p:txBody>
      </p:sp>
      <p:sp>
        <p:nvSpPr>
          <p:cNvPr id="45" name="Freeform: Shape 44">
            <a:extLst>
              <a:ext uri="{FF2B5EF4-FFF2-40B4-BE49-F238E27FC236}">
                <a16:creationId xmlns:a16="http://schemas.microsoft.com/office/drawing/2014/main" id="{4BF2C654-D2A3-4C4F-A096-CF17F4485D29}"/>
              </a:ext>
            </a:extLst>
          </p:cNvPr>
          <p:cNvSpPr/>
          <p:nvPr/>
        </p:nvSpPr>
        <p:spPr>
          <a:xfrm>
            <a:off x="9756492" y="1614627"/>
            <a:ext cx="914400" cy="914400"/>
          </a:xfrm>
          <a:custGeom>
            <a:avLst/>
            <a:gdLst>
              <a:gd name="connsiteX0" fmla="*/ 247665 w 914400"/>
              <a:gd name="connsiteY0" fmla="*/ 621424 h 914400"/>
              <a:gd name="connsiteX1" fmla="*/ 293385 w 914400"/>
              <a:gd name="connsiteY1" fmla="*/ 667144 h 914400"/>
              <a:gd name="connsiteX2" fmla="*/ 247665 w 914400"/>
              <a:gd name="connsiteY2" fmla="*/ 712863 h 914400"/>
              <a:gd name="connsiteX3" fmla="*/ 201945 w 914400"/>
              <a:gd name="connsiteY3" fmla="*/ 667143 h 914400"/>
              <a:gd name="connsiteX4" fmla="*/ 247665 w 914400"/>
              <a:gd name="connsiteY4" fmla="*/ 621424 h 914400"/>
              <a:gd name="connsiteX5" fmla="*/ 675808 w 914400"/>
              <a:gd name="connsiteY5" fmla="*/ 617775 h 914400"/>
              <a:gd name="connsiteX6" fmla="*/ 721528 w 914400"/>
              <a:gd name="connsiteY6" fmla="*/ 663495 h 914400"/>
              <a:gd name="connsiteX7" fmla="*/ 675808 w 914400"/>
              <a:gd name="connsiteY7" fmla="*/ 709215 h 914400"/>
              <a:gd name="connsiteX8" fmla="*/ 630088 w 914400"/>
              <a:gd name="connsiteY8" fmla="*/ 663495 h 914400"/>
              <a:gd name="connsiteX9" fmla="*/ 675808 w 914400"/>
              <a:gd name="connsiteY9" fmla="*/ 617775 h 914400"/>
              <a:gd name="connsiteX10" fmla="*/ 675808 w 914400"/>
              <a:gd name="connsiteY10" fmla="*/ 219149 h 914400"/>
              <a:gd name="connsiteX11" fmla="*/ 721528 w 914400"/>
              <a:gd name="connsiteY11" fmla="*/ 264869 h 914400"/>
              <a:gd name="connsiteX12" fmla="*/ 675808 w 914400"/>
              <a:gd name="connsiteY12" fmla="*/ 310589 h 914400"/>
              <a:gd name="connsiteX13" fmla="*/ 630088 w 914400"/>
              <a:gd name="connsiteY13" fmla="*/ 264869 h 914400"/>
              <a:gd name="connsiteX14" fmla="*/ 675808 w 914400"/>
              <a:gd name="connsiteY14" fmla="*/ 219149 h 914400"/>
              <a:gd name="connsiteX15" fmla="*/ 247665 w 914400"/>
              <a:gd name="connsiteY15" fmla="*/ 219149 h 914400"/>
              <a:gd name="connsiteX16" fmla="*/ 293385 w 914400"/>
              <a:gd name="connsiteY16" fmla="*/ 264869 h 914400"/>
              <a:gd name="connsiteX17" fmla="*/ 247665 w 914400"/>
              <a:gd name="connsiteY17" fmla="*/ 310589 h 914400"/>
              <a:gd name="connsiteX18" fmla="*/ 201945 w 914400"/>
              <a:gd name="connsiteY18" fmla="*/ 264869 h 914400"/>
              <a:gd name="connsiteX19" fmla="*/ 247665 w 914400"/>
              <a:gd name="connsiteY19" fmla="*/ 219149 h 914400"/>
              <a:gd name="connsiteX20" fmla="*/ 675809 w 914400"/>
              <a:gd name="connsiteY20" fmla="*/ 127466 h 914400"/>
              <a:gd name="connsiteX21" fmla="*/ 538405 w 914400"/>
              <a:gd name="connsiteY21" fmla="*/ 264870 h 914400"/>
              <a:gd name="connsiteX22" fmla="*/ 547297 w 914400"/>
              <a:gd name="connsiteY22" fmla="*/ 308912 h 914400"/>
              <a:gd name="connsiteX23" fmla="*/ 309823 w 914400"/>
              <a:gd name="connsiteY23" fmla="*/ 546386 h 914400"/>
              <a:gd name="connsiteX24" fmla="*/ 301150 w 914400"/>
              <a:gd name="connsiteY24" fmla="*/ 540538 h 914400"/>
              <a:gd name="connsiteX25" fmla="*/ 247666 w 914400"/>
              <a:gd name="connsiteY25" fmla="*/ 529740 h 914400"/>
              <a:gd name="connsiteX26" fmla="*/ 110262 w 914400"/>
              <a:gd name="connsiteY26" fmla="*/ 667144 h 914400"/>
              <a:gd name="connsiteX27" fmla="*/ 247666 w 914400"/>
              <a:gd name="connsiteY27" fmla="*/ 804549 h 914400"/>
              <a:gd name="connsiteX28" fmla="*/ 385070 w 914400"/>
              <a:gd name="connsiteY28" fmla="*/ 667144 h 914400"/>
              <a:gd name="connsiteX29" fmla="*/ 374272 w 914400"/>
              <a:gd name="connsiteY29" fmla="*/ 613661 h 914400"/>
              <a:gd name="connsiteX30" fmla="*/ 368095 w 914400"/>
              <a:gd name="connsiteY30" fmla="*/ 604498 h 914400"/>
              <a:gd name="connsiteX31" fmla="*/ 597712 w 914400"/>
              <a:gd name="connsiteY31" fmla="*/ 374882 h 914400"/>
              <a:gd name="connsiteX32" fmla="*/ 622325 w 914400"/>
              <a:gd name="connsiteY32" fmla="*/ 391477 h 914400"/>
              <a:gd name="connsiteX33" fmla="*/ 675809 w 914400"/>
              <a:gd name="connsiteY33" fmla="*/ 402274 h 914400"/>
              <a:gd name="connsiteX34" fmla="*/ 813213 w 914400"/>
              <a:gd name="connsiteY34" fmla="*/ 264871 h 914400"/>
              <a:gd name="connsiteX35" fmla="*/ 675809 w 914400"/>
              <a:gd name="connsiteY35" fmla="*/ 127466 h 914400"/>
              <a:gd name="connsiteX36" fmla="*/ 78574 w 914400"/>
              <a:gd name="connsiteY36" fmla="*/ 0 h 914400"/>
              <a:gd name="connsiteX37" fmla="*/ 452749 w 914400"/>
              <a:gd name="connsiteY37" fmla="*/ 0 h 914400"/>
              <a:gd name="connsiteX38" fmla="*/ 309115 w 914400"/>
              <a:gd name="connsiteY38" fmla="*/ 143634 h 914400"/>
              <a:gd name="connsiteX39" fmla="*/ 301150 w 914400"/>
              <a:gd name="connsiteY39" fmla="*/ 138264 h 914400"/>
              <a:gd name="connsiteX40" fmla="*/ 247666 w 914400"/>
              <a:gd name="connsiteY40" fmla="*/ 127466 h 914400"/>
              <a:gd name="connsiteX41" fmla="*/ 110262 w 914400"/>
              <a:gd name="connsiteY41" fmla="*/ 264870 h 914400"/>
              <a:gd name="connsiteX42" fmla="*/ 247666 w 914400"/>
              <a:gd name="connsiteY42" fmla="*/ 402274 h 914400"/>
              <a:gd name="connsiteX43" fmla="*/ 385070 w 914400"/>
              <a:gd name="connsiteY43" fmla="*/ 264870 h 914400"/>
              <a:gd name="connsiteX44" fmla="*/ 374272 w 914400"/>
              <a:gd name="connsiteY44" fmla="*/ 211387 h 914400"/>
              <a:gd name="connsiteX45" fmla="*/ 367618 w 914400"/>
              <a:gd name="connsiteY45" fmla="*/ 201516 h 914400"/>
              <a:gd name="connsiteX46" fmla="*/ 569134 w 914400"/>
              <a:gd name="connsiteY46" fmla="*/ 0 h 914400"/>
              <a:gd name="connsiteX47" fmla="*/ 835826 w 914400"/>
              <a:gd name="connsiteY47" fmla="*/ 0 h 914400"/>
              <a:gd name="connsiteX48" fmla="*/ 914400 w 914400"/>
              <a:gd name="connsiteY48" fmla="*/ 78574 h 914400"/>
              <a:gd name="connsiteX49" fmla="*/ 914400 w 914400"/>
              <a:gd name="connsiteY49" fmla="*/ 835826 h 914400"/>
              <a:gd name="connsiteX50" fmla="*/ 911689 w 914400"/>
              <a:gd name="connsiteY50" fmla="*/ 849256 h 914400"/>
              <a:gd name="connsiteX51" fmla="*/ 793152 w 914400"/>
              <a:gd name="connsiteY51" fmla="*/ 730719 h 914400"/>
              <a:gd name="connsiteX52" fmla="*/ 802415 w 914400"/>
              <a:gd name="connsiteY52" fmla="*/ 716980 h 914400"/>
              <a:gd name="connsiteX53" fmla="*/ 813213 w 914400"/>
              <a:gd name="connsiteY53" fmla="*/ 663496 h 914400"/>
              <a:gd name="connsiteX54" fmla="*/ 675809 w 914400"/>
              <a:gd name="connsiteY54" fmla="*/ 526092 h 914400"/>
              <a:gd name="connsiteX55" fmla="*/ 538405 w 914400"/>
              <a:gd name="connsiteY55" fmla="*/ 663496 h 914400"/>
              <a:gd name="connsiteX56" fmla="*/ 675809 w 914400"/>
              <a:gd name="connsiteY56" fmla="*/ 800900 h 914400"/>
              <a:gd name="connsiteX57" fmla="*/ 729293 w 914400"/>
              <a:gd name="connsiteY57" fmla="*/ 790102 h 914400"/>
              <a:gd name="connsiteX58" fmla="*/ 733389 w 914400"/>
              <a:gd name="connsiteY58" fmla="*/ 787341 h 914400"/>
              <a:gd name="connsiteX59" fmla="*/ 856313 w 914400"/>
              <a:gd name="connsiteY59" fmla="*/ 910264 h 914400"/>
              <a:gd name="connsiteX60" fmla="*/ 835826 w 914400"/>
              <a:gd name="connsiteY60" fmla="*/ 914400 h 914400"/>
              <a:gd name="connsiteX61" fmla="*/ 78574 w 914400"/>
              <a:gd name="connsiteY61" fmla="*/ 914400 h 914400"/>
              <a:gd name="connsiteX62" fmla="*/ 0 w 914400"/>
              <a:gd name="connsiteY62" fmla="*/ 835826 h 914400"/>
              <a:gd name="connsiteX63" fmla="*/ 0 w 914400"/>
              <a:gd name="connsiteY63" fmla="*/ 78574 h 914400"/>
              <a:gd name="connsiteX64" fmla="*/ 78574 w 914400"/>
              <a:gd name="connsiteY6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14400" h="914400">
                <a:moveTo>
                  <a:pt x="247665" y="621424"/>
                </a:moveTo>
                <a:cubicBezTo>
                  <a:pt x="272915" y="621423"/>
                  <a:pt x="293385" y="641893"/>
                  <a:pt x="293385" y="667144"/>
                </a:cubicBezTo>
                <a:cubicBezTo>
                  <a:pt x="293385" y="692393"/>
                  <a:pt x="272915" y="712863"/>
                  <a:pt x="247665" y="712863"/>
                </a:cubicBezTo>
                <a:cubicBezTo>
                  <a:pt x="222415" y="712863"/>
                  <a:pt x="201945" y="692393"/>
                  <a:pt x="201945" y="667143"/>
                </a:cubicBezTo>
                <a:cubicBezTo>
                  <a:pt x="201945" y="641893"/>
                  <a:pt x="222415" y="621423"/>
                  <a:pt x="247665" y="621424"/>
                </a:cubicBezTo>
                <a:close/>
                <a:moveTo>
                  <a:pt x="675808" y="617775"/>
                </a:moveTo>
                <a:cubicBezTo>
                  <a:pt x="701058" y="617776"/>
                  <a:pt x="721528" y="638246"/>
                  <a:pt x="721528" y="663495"/>
                </a:cubicBezTo>
                <a:cubicBezTo>
                  <a:pt x="721527" y="688745"/>
                  <a:pt x="701057" y="709215"/>
                  <a:pt x="675808" y="709215"/>
                </a:cubicBezTo>
                <a:cubicBezTo>
                  <a:pt x="650559" y="709215"/>
                  <a:pt x="630089" y="688745"/>
                  <a:pt x="630088" y="663495"/>
                </a:cubicBezTo>
                <a:cubicBezTo>
                  <a:pt x="630088" y="638246"/>
                  <a:pt x="650558" y="617776"/>
                  <a:pt x="675808" y="617775"/>
                </a:cubicBezTo>
                <a:close/>
                <a:moveTo>
                  <a:pt x="675808" y="219149"/>
                </a:moveTo>
                <a:cubicBezTo>
                  <a:pt x="701057" y="219149"/>
                  <a:pt x="721527" y="239619"/>
                  <a:pt x="721528" y="264869"/>
                </a:cubicBezTo>
                <a:cubicBezTo>
                  <a:pt x="721528" y="290119"/>
                  <a:pt x="701058" y="310589"/>
                  <a:pt x="675808" y="310589"/>
                </a:cubicBezTo>
                <a:cubicBezTo>
                  <a:pt x="650558" y="310589"/>
                  <a:pt x="630088" y="290119"/>
                  <a:pt x="630088" y="264869"/>
                </a:cubicBezTo>
                <a:cubicBezTo>
                  <a:pt x="630089" y="239619"/>
                  <a:pt x="650559" y="219149"/>
                  <a:pt x="675808" y="219149"/>
                </a:cubicBezTo>
                <a:close/>
                <a:moveTo>
                  <a:pt x="247665" y="219149"/>
                </a:moveTo>
                <a:cubicBezTo>
                  <a:pt x="272916" y="219149"/>
                  <a:pt x="293386" y="239619"/>
                  <a:pt x="293385" y="264869"/>
                </a:cubicBezTo>
                <a:cubicBezTo>
                  <a:pt x="293385" y="290119"/>
                  <a:pt x="272915" y="310589"/>
                  <a:pt x="247665" y="310589"/>
                </a:cubicBezTo>
                <a:cubicBezTo>
                  <a:pt x="222415" y="310589"/>
                  <a:pt x="201945" y="290119"/>
                  <a:pt x="201945" y="264869"/>
                </a:cubicBezTo>
                <a:cubicBezTo>
                  <a:pt x="201945" y="239619"/>
                  <a:pt x="222415" y="219149"/>
                  <a:pt x="247665" y="219149"/>
                </a:cubicBezTo>
                <a:close/>
                <a:moveTo>
                  <a:pt x="675809" y="127466"/>
                </a:moveTo>
                <a:cubicBezTo>
                  <a:pt x="599923" y="127466"/>
                  <a:pt x="538405" y="188985"/>
                  <a:pt x="538405" y="264870"/>
                </a:cubicBezTo>
                <a:lnTo>
                  <a:pt x="547297" y="308912"/>
                </a:lnTo>
                <a:lnTo>
                  <a:pt x="309823" y="546386"/>
                </a:lnTo>
                <a:lnTo>
                  <a:pt x="301150" y="540538"/>
                </a:lnTo>
                <a:cubicBezTo>
                  <a:pt x="284711" y="533585"/>
                  <a:pt x="266638" y="529740"/>
                  <a:pt x="247666" y="529740"/>
                </a:cubicBezTo>
                <a:cubicBezTo>
                  <a:pt x="171779" y="529740"/>
                  <a:pt x="110262" y="591258"/>
                  <a:pt x="110262" y="667144"/>
                </a:cubicBezTo>
                <a:cubicBezTo>
                  <a:pt x="110262" y="743030"/>
                  <a:pt x="171780" y="804548"/>
                  <a:pt x="247666" y="804549"/>
                </a:cubicBezTo>
                <a:cubicBezTo>
                  <a:pt x="323552" y="804548"/>
                  <a:pt x="385070" y="743030"/>
                  <a:pt x="385070" y="667144"/>
                </a:cubicBezTo>
                <a:cubicBezTo>
                  <a:pt x="385070" y="648173"/>
                  <a:pt x="381225" y="630099"/>
                  <a:pt x="374272" y="613661"/>
                </a:cubicBezTo>
                <a:lnTo>
                  <a:pt x="368095" y="604498"/>
                </a:lnTo>
                <a:lnTo>
                  <a:pt x="597712" y="374882"/>
                </a:lnTo>
                <a:lnTo>
                  <a:pt x="622325" y="391477"/>
                </a:lnTo>
                <a:cubicBezTo>
                  <a:pt x="638764" y="398429"/>
                  <a:pt x="656838" y="402274"/>
                  <a:pt x="675809" y="402274"/>
                </a:cubicBezTo>
                <a:cubicBezTo>
                  <a:pt x="751695" y="402274"/>
                  <a:pt x="813213" y="340756"/>
                  <a:pt x="813213" y="264871"/>
                </a:cubicBezTo>
                <a:cubicBezTo>
                  <a:pt x="813213" y="188984"/>
                  <a:pt x="751695" y="127466"/>
                  <a:pt x="675809" y="127466"/>
                </a:cubicBezTo>
                <a:close/>
                <a:moveTo>
                  <a:pt x="78574" y="0"/>
                </a:moveTo>
                <a:lnTo>
                  <a:pt x="452749" y="0"/>
                </a:lnTo>
                <a:lnTo>
                  <a:pt x="309115" y="143634"/>
                </a:lnTo>
                <a:lnTo>
                  <a:pt x="301150" y="138264"/>
                </a:lnTo>
                <a:cubicBezTo>
                  <a:pt x="284711" y="131311"/>
                  <a:pt x="266637" y="127466"/>
                  <a:pt x="247666" y="127466"/>
                </a:cubicBezTo>
                <a:cubicBezTo>
                  <a:pt x="171780" y="127466"/>
                  <a:pt x="110262" y="188985"/>
                  <a:pt x="110262" y="264870"/>
                </a:cubicBezTo>
                <a:cubicBezTo>
                  <a:pt x="110262" y="340757"/>
                  <a:pt x="171779" y="402274"/>
                  <a:pt x="247666" y="402274"/>
                </a:cubicBezTo>
                <a:cubicBezTo>
                  <a:pt x="323551" y="402274"/>
                  <a:pt x="385070" y="340756"/>
                  <a:pt x="385070" y="264870"/>
                </a:cubicBezTo>
                <a:cubicBezTo>
                  <a:pt x="385070" y="245899"/>
                  <a:pt x="381225" y="227825"/>
                  <a:pt x="374272" y="211387"/>
                </a:cubicBezTo>
                <a:lnTo>
                  <a:pt x="367618" y="201516"/>
                </a:lnTo>
                <a:lnTo>
                  <a:pt x="569134" y="0"/>
                </a:lnTo>
                <a:lnTo>
                  <a:pt x="835826" y="0"/>
                </a:lnTo>
                <a:cubicBezTo>
                  <a:pt x="879221" y="0"/>
                  <a:pt x="914400" y="35179"/>
                  <a:pt x="914400" y="78574"/>
                </a:cubicBezTo>
                <a:lnTo>
                  <a:pt x="914400" y="835826"/>
                </a:lnTo>
                <a:lnTo>
                  <a:pt x="911689" y="849256"/>
                </a:lnTo>
                <a:lnTo>
                  <a:pt x="793152" y="730719"/>
                </a:lnTo>
                <a:lnTo>
                  <a:pt x="802415" y="716980"/>
                </a:lnTo>
                <a:cubicBezTo>
                  <a:pt x="809369" y="700541"/>
                  <a:pt x="813213" y="682468"/>
                  <a:pt x="813213" y="663496"/>
                </a:cubicBezTo>
                <a:cubicBezTo>
                  <a:pt x="813213" y="587610"/>
                  <a:pt x="751695" y="526092"/>
                  <a:pt x="675809" y="526092"/>
                </a:cubicBezTo>
                <a:cubicBezTo>
                  <a:pt x="599923" y="526092"/>
                  <a:pt x="538405" y="587610"/>
                  <a:pt x="538405" y="663496"/>
                </a:cubicBezTo>
                <a:cubicBezTo>
                  <a:pt x="538405" y="739382"/>
                  <a:pt x="599923" y="800900"/>
                  <a:pt x="675809" y="800900"/>
                </a:cubicBezTo>
                <a:cubicBezTo>
                  <a:pt x="694780" y="800901"/>
                  <a:pt x="712854" y="797056"/>
                  <a:pt x="729293" y="790102"/>
                </a:cubicBezTo>
                <a:lnTo>
                  <a:pt x="733389" y="787341"/>
                </a:lnTo>
                <a:lnTo>
                  <a:pt x="856313" y="910264"/>
                </a:lnTo>
                <a:lnTo>
                  <a:pt x="835826" y="914400"/>
                </a:lnTo>
                <a:lnTo>
                  <a:pt x="78574" y="914400"/>
                </a:lnTo>
                <a:cubicBezTo>
                  <a:pt x="35179" y="914400"/>
                  <a:pt x="0" y="879221"/>
                  <a:pt x="0" y="835826"/>
                </a:cubicBezTo>
                <a:lnTo>
                  <a:pt x="0" y="78574"/>
                </a:lnTo>
                <a:cubicBezTo>
                  <a:pt x="0" y="35179"/>
                  <a:pt x="35179" y="0"/>
                  <a:pt x="785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9575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A2B6E1-C858-4257-9032-67C7CB1C7B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475" y="181043"/>
            <a:ext cx="4828981" cy="3927318"/>
          </a:xfrm>
          <a:prstGeom prst="rect">
            <a:avLst/>
          </a:prstGeom>
          <a:ln>
            <a:noFill/>
          </a:ln>
          <a:effectLst>
            <a:outerShdw dist="38100" dir="2700000" algn="tl" rotWithShape="0">
              <a:prstClr val="black">
                <a:alpha val="20000"/>
              </a:prstClr>
            </a:outerShdw>
          </a:effectLst>
        </p:spPr>
      </p:pic>
      <p:pic>
        <p:nvPicPr>
          <p:cNvPr id="5" name="Picture 4">
            <a:extLst>
              <a:ext uri="{FF2B5EF4-FFF2-40B4-BE49-F238E27FC236}">
                <a16:creationId xmlns:a16="http://schemas.microsoft.com/office/drawing/2014/main" id="{64A8D06F-5ECF-408A-A83C-0A1B56CBD8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85713" y="545724"/>
            <a:ext cx="4820575" cy="3927319"/>
          </a:xfrm>
          <a:prstGeom prst="rect">
            <a:avLst/>
          </a:prstGeom>
          <a:ln>
            <a:noFill/>
          </a:ln>
          <a:effectLst>
            <a:outerShdw dist="38100" dir="2700000" algn="tl" rotWithShape="0">
              <a:prstClr val="black">
                <a:alpha val="20000"/>
              </a:prstClr>
            </a:outerShdw>
          </a:effectLst>
        </p:spPr>
      </p:pic>
      <p:pic>
        <p:nvPicPr>
          <p:cNvPr id="6" name="Picture 5">
            <a:extLst>
              <a:ext uri="{FF2B5EF4-FFF2-40B4-BE49-F238E27FC236}">
                <a16:creationId xmlns:a16="http://schemas.microsoft.com/office/drawing/2014/main" id="{296861A8-DA60-41F4-B8B6-F23C155AF3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97681" y="898261"/>
            <a:ext cx="4829845" cy="3927319"/>
          </a:xfrm>
          <a:prstGeom prst="rect">
            <a:avLst/>
          </a:prstGeom>
          <a:ln>
            <a:noFill/>
          </a:ln>
          <a:effectLst>
            <a:outerShdw dist="38100" dir="2700000" algn="tl" rotWithShape="0">
              <a:prstClr val="black">
                <a:alpha val="20000"/>
              </a:prstClr>
            </a:outerShdw>
          </a:effectLst>
        </p:spPr>
      </p:pic>
      <p:sp>
        <p:nvSpPr>
          <p:cNvPr id="7" name="TextBox 6">
            <a:extLst>
              <a:ext uri="{FF2B5EF4-FFF2-40B4-BE49-F238E27FC236}">
                <a16:creationId xmlns:a16="http://schemas.microsoft.com/office/drawing/2014/main" id="{4878A6B8-71EB-46E3-A671-E2261C9854A3}"/>
              </a:ext>
            </a:extLst>
          </p:cNvPr>
          <p:cNvSpPr txBox="1"/>
          <p:nvPr/>
        </p:nvSpPr>
        <p:spPr>
          <a:xfrm>
            <a:off x="1458128" y="5327391"/>
            <a:ext cx="9275745" cy="984885"/>
          </a:xfrm>
          <a:prstGeom prst="rect">
            <a:avLst/>
          </a:prstGeom>
          <a:noFill/>
        </p:spPr>
        <p:txBody>
          <a:bodyPr wrap="none" lIns="365760" tIns="182880" rIns="365760" bIns="182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505050">
                    <a:lumMod val="75000"/>
                  </a:srgbClr>
                </a:solidFill>
                <a:effectLst/>
                <a:uLnTx/>
                <a:uFillTx/>
                <a:latin typeface="Segoe UI" panose="020B0502040204020203" pitchFamily="34" charset="0"/>
                <a:ea typeface="+mn-ea"/>
                <a:cs typeface="Segoe UI" panose="020B0502040204020203" pitchFamily="34" charset="0"/>
              </a:rPr>
              <a:t>aka.ms/ClusterPerformanceHistory</a:t>
            </a:r>
          </a:p>
        </p:txBody>
      </p:sp>
    </p:spTree>
    <p:extLst>
      <p:ext uri="{BB962C8B-B14F-4D97-AF65-F5344CB8AC3E}">
        <p14:creationId xmlns:p14="http://schemas.microsoft.com/office/powerpoint/2010/main" val="2867921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E670E-8223-4B38-BEE3-CCF4B0531663}"/>
              </a:ext>
            </a:extLst>
          </p:cNvPr>
          <p:cNvSpPr txBox="1"/>
          <p:nvPr/>
        </p:nvSpPr>
        <p:spPr>
          <a:xfrm>
            <a:off x="609600" y="2767281"/>
            <a:ext cx="10972800" cy="132343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5EA6DC"/>
                </a:solidFill>
                <a:effectLst/>
                <a:uLnTx/>
                <a:uFillTx/>
                <a:latin typeface="Segoe UI" panose="020B0502040204020203" pitchFamily="34" charset="0"/>
                <a:ea typeface="+mn-ea"/>
                <a:cs typeface="Segoe UI" panose="020B0502040204020203" pitchFamily="34" charset="0"/>
              </a:rPr>
              <a:t>– 9 –</a:t>
            </a:r>
          </a:p>
          <a:p>
            <a:pPr lvl="0" algn="ctr">
              <a:defRPr/>
            </a:pPr>
            <a:r>
              <a:rPr lang="en-US" sz="4000" b="1">
                <a:solidFill>
                  <a:prstClr val="white"/>
                </a:solidFill>
                <a:latin typeface="Segoe UI" panose="020B0502040204020203" pitchFamily="34" charset="0"/>
                <a:cs typeface="Segoe UI" panose="020B0502040204020203" pitchFamily="34" charset="0"/>
              </a:rPr>
              <a:t>Built-in outlier detection</a:t>
            </a:r>
          </a:p>
        </p:txBody>
      </p:sp>
    </p:spTree>
    <p:extLst>
      <p:ext uri="{BB962C8B-B14F-4D97-AF65-F5344CB8AC3E}">
        <p14:creationId xmlns:p14="http://schemas.microsoft.com/office/powerpoint/2010/main" val="2630452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0FA3CC8-3CAD-4F80-85F7-CD382E8F16E0}"/>
              </a:ext>
            </a:extLst>
          </p:cNvPr>
          <p:cNvGrpSpPr/>
          <p:nvPr/>
        </p:nvGrpSpPr>
        <p:grpSpPr>
          <a:xfrm>
            <a:off x="3985058" y="1979650"/>
            <a:ext cx="4221884" cy="2898701"/>
            <a:chOff x="2012263" y="1797248"/>
            <a:chExt cx="4221884" cy="2898701"/>
          </a:xfrm>
        </p:grpSpPr>
        <p:sp>
          <p:nvSpPr>
            <p:cNvPr id="5" name="1">
              <a:extLst>
                <a:ext uri="{FF2B5EF4-FFF2-40B4-BE49-F238E27FC236}">
                  <a16:creationId xmlns:a16="http://schemas.microsoft.com/office/drawing/2014/main" id="{9EAE3CC4-5910-40FC-902C-A915097D4482}"/>
                </a:ext>
              </a:extLst>
            </p:cNvPr>
            <p:cNvSpPr/>
            <p:nvPr/>
          </p:nvSpPr>
          <p:spPr>
            <a:xfrm>
              <a:off x="3004778" y="2162052"/>
              <a:ext cx="639989" cy="457592"/>
            </a:xfrm>
            <a:prstGeom prst="rect">
              <a:avLst/>
            </a:prstGeom>
            <a:blipFill dpi="0" rotWithShape="1">
              <a:blip r:embed="rId3" cstate="print">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7" name="1">
              <a:extLst>
                <a:ext uri="{FF2B5EF4-FFF2-40B4-BE49-F238E27FC236}">
                  <a16:creationId xmlns:a16="http://schemas.microsoft.com/office/drawing/2014/main" id="{2A8FC7C9-E81E-4FDA-8194-5CFD412D8E29}"/>
                </a:ext>
              </a:extLst>
            </p:cNvPr>
            <p:cNvSpPr/>
            <p:nvPr/>
          </p:nvSpPr>
          <p:spPr>
            <a:xfrm>
              <a:off x="3373439" y="2376822"/>
              <a:ext cx="639989" cy="457592"/>
            </a:xfrm>
            <a:prstGeom prst="rect">
              <a:avLst/>
            </a:prstGeom>
            <a:blipFill dpi="0" rotWithShape="1">
              <a:blip r:embed="rId3" cstate="print">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8" name="1">
              <a:extLst>
                <a:ext uri="{FF2B5EF4-FFF2-40B4-BE49-F238E27FC236}">
                  <a16:creationId xmlns:a16="http://schemas.microsoft.com/office/drawing/2014/main" id="{D278C05D-26DF-4086-B2B2-3A8123902FE2}"/>
                </a:ext>
              </a:extLst>
            </p:cNvPr>
            <p:cNvSpPr/>
            <p:nvPr/>
          </p:nvSpPr>
          <p:spPr>
            <a:xfrm>
              <a:off x="2506096" y="2450822"/>
              <a:ext cx="639989" cy="457592"/>
            </a:xfrm>
            <a:prstGeom prst="rect">
              <a:avLst/>
            </a:prstGeom>
            <a:solidFill>
              <a:srgbClr val="0070C0"/>
            </a:solidFill>
            <a:ln>
              <a:noFill/>
            </a:ln>
            <a:scene3d>
              <a:camera prst="isometricTopUp"/>
              <a:lightRig rig="balanced" dir="t"/>
            </a:scene3d>
            <a:sp3d extrusionH="127000" prstMaterial="matte">
              <a:extrusionClr>
                <a:srgbClr val="0070C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9" name="1">
              <a:extLst>
                <a:ext uri="{FF2B5EF4-FFF2-40B4-BE49-F238E27FC236}">
                  <a16:creationId xmlns:a16="http://schemas.microsoft.com/office/drawing/2014/main" id="{EBCC4170-25ED-441E-BB4E-112265322C88}"/>
                </a:ext>
              </a:extLst>
            </p:cNvPr>
            <p:cNvSpPr/>
            <p:nvPr/>
          </p:nvSpPr>
          <p:spPr>
            <a:xfrm>
              <a:off x="2876093" y="2663813"/>
              <a:ext cx="639989" cy="457592"/>
            </a:xfrm>
            <a:prstGeom prst="rect">
              <a:avLst/>
            </a:prstGeom>
            <a:solidFill>
              <a:srgbClr val="0070C0"/>
            </a:solidFill>
            <a:ln>
              <a:noFill/>
            </a:ln>
            <a:scene3d>
              <a:camera prst="isometricTopUp"/>
              <a:lightRig rig="balanced" dir="t"/>
            </a:scene3d>
            <a:sp3d extrusionH="127000" prstMaterial="matte">
              <a:extrusionClr>
                <a:srgbClr val="0070C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0" name="1">
              <a:extLst>
                <a:ext uri="{FF2B5EF4-FFF2-40B4-BE49-F238E27FC236}">
                  <a16:creationId xmlns:a16="http://schemas.microsoft.com/office/drawing/2014/main" id="{DDA0B7A1-72B3-4AA9-A92C-6EC0E297B3B7}"/>
                </a:ext>
              </a:extLst>
            </p:cNvPr>
            <p:cNvSpPr/>
            <p:nvPr/>
          </p:nvSpPr>
          <p:spPr>
            <a:xfrm>
              <a:off x="3744156" y="2588558"/>
              <a:ext cx="639989" cy="457592"/>
            </a:xfrm>
            <a:prstGeom prst="rect">
              <a:avLst/>
            </a:prstGeom>
            <a:blipFill dpi="0" rotWithShape="1">
              <a:blip r:embed="rId3" cstate="print">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1" name="1">
              <a:extLst>
                <a:ext uri="{FF2B5EF4-FFF2-40B4-BE49-F238E27FC236}">
                  <a16:creationId xmlns:a16="http://schemas.microsoft.com/office/drawing/2014/main" id="{50356668-5BE0-46CC-9A69-A437F65DE624}"/>
                </a:ext>
              </a:extLst>
            </p:cNvPr>
            <p:cNvSpPr/>
            <p:nvPr/>
          </p:nvSpPr>
          <p:spPr>
            <a:xfrm>
              <a:off x="4112817" y="2803328"/>
              <a:ext cx="639989" cy="457592"/>
            </a:xfrm>
            <a:prstGeom prst="rect">
              <a:avLst/>
            </a:prstGeom>
            <a:solidFill>
              <a:srgbClr val="0070C0"/>
            </a:solidFill>
            <a:ln>
              <a:noFill/>
            </a:ln>
            <a:scene3d>
              <a:camera prst="isometricTopUp"/>
              <a:lightRig rig="balanced" dir="t"/>
            </a:scene3d>
            <a:sp3d extrusionH="127000" prstMaterial="matte">
              <a:extrusionClr>
                <a:srgbClr val="0070C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2" name="1">
              <a:extLst>
                <a:ext uri="{FF2B5EF4-FFF2-40B4-BE49-F238E27FC236}">
                  <a16:creationId xmlns:a16="http://schemas.microsoft.com/office/drawing/2014/main" id="{F8FCE77A-433B-42C9-9F87-58E8B7A45F16}"/>
                </a:ext>
              </a:extLst>
            </p:cNvPr>
            <p:cNvSpPr/>
            <p:nvPr/>
          </p:nvSpPr>
          <p:spPr>
            <a:xfrm>
              <a:off x="3245474" y="2877328"/>
              <a:ext cx="639989" cy="457592"/>
            </a:xfrm>
            <a:prstGeom prst="rect">
              <a:avLst/>
            </a:prstGeom>
            <a:blipFill dpi="0" rotWithShape="1">
              <a:blip r:embed="rId3" cstate="print">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3" name="1">
              <a:extLst>
                <a:ext uri="{FF2B5EF4-FFF2-40B4-BE49-F238E27FC236}">
                  <a16:creationId xmlns:a16="http://schemas.microsoft.com/office/drawing/2014/main" id="{E2A682A4-5058-4820-9632-AA7B50DC2718}"/>
                </a:ext>
              </a:extLst>
            </p:cNvPr>
            <p:cNvSpPr/>
            <p:nvPr/>
          </p:nvSpPr>
          <p:spPr>
            <a:xfrm>
              <a:off x="3615471" y="3090319"/>
              <a:ext cx="639989" cy="457592"/>
            </a:xfrm>
            <a:prstGeom prst="rect">
              <a:avLst/>
            </a:prstGeom>
            <a:blipFill dpi="0" rotWithShape="1">
              <a:blip r:embed="rId3" cstate="print">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4" name="1">
              <a:extLst>
                <a:ext uri="{FF2B5EF4-FFF2-40B4-BE49-F238E27FC236}">
                  <a16:creationId xmlns:a16="http://schemas.microsoft.com/office/drawing/2014/main" id="{84466B12-135B-445A-8219-0BD52D575CD5}"/>
                </a:ext>
              </a:extLst>
            </p:cNvPr>
            <p:cNvSpPr/>
            <p:nvPr/>
          </p:nvSpPr>
          <p:spPr>
            <a:xfrm>
              <a:off x="4481777" y="3015064"/>
              <a:ext cx="639989" cy="457592"/>
            </a:xfrm>
            <a:prstGeom prst="rect">
              <a:avLst/>
            </a:prstGeom>
            <a:blipFill dpi="0" rotWithShape="1">
              <a:blip r:embed="rId3" cstate="print">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5" name="1">
              <a:extLst>
                <a:ext uri="{FF2B5EF4-FFF2-40B4-BE49-F238E27FC236}">
                  <a16:creationId xmlns:a16="http://schemas.microsoft.com/office/drawing/2014/main" id="{00A88133-3DBA-4912-BB1C-A67553EDE66A}"/>
                </a:ext>
              </a:extLst>
            </p:cNvPr>
            <p:cNvSpPr/>
            <p:nvPr/>
          </p:nvSpPr>
          <p:spPr>
            <a:xfrm>
              <a:off x="4850438" y="3229834"/>
              <a:ext cx="639989" cy="457592"/>
            </a:xfrm>
            <a:prstGeom prst="rect">
              <a:avLst/>
            </a:prstGeom>
            <a:blipFill dpi="0" rotWithShape="1">
              <a:blip r:embed="rId3" cstate="print">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6" name="1">
              <a:extLst>
                <a:ext uri="{FF2B5EF4-FFF2-40B4-BE49-F238E27FC236}">
                  <a16:creationId xmlns:a16="http://schemas.microsoft.com/office/drawing/2014/main" id="{C8A2B93E-1A93-4B7A-88F3-AA580F78DC81}"/>
                </a:ext>
              </a:extLst>
            </p:cNvPr>
            <p:cNvSpPr/>
            <p:nvPr/>
          </p:nvSpPr>
          <p:spPr>
            <a:xfrm>
              <a:off x="3983095" y="3303834"/>
              <a:ext cx="639989" cy="457592"/>
            </a:xfrm>
            <a:prstGeom prst="rect">
              <a:avLst/>
            </a:prstGeom>
            <a:blipFill dpi="0" rotWithShape="1">
              <a:blip r:embed="rId3" cstate="print">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8" name="1">
              <a:extLst>
                <a:ext uri="{FF2B5EF4-FFF2-40B4-BE49-F238E27FC236}">
                  <a16:creationId xmlns:a16="http://schemas.microsoft.com/office/drawing/2014/main" id="{AD9CAB0C-78D6-4E4D-8BE1-CE314D69D086}"/>
                </a:ext>
              </a:extLst>
            </p:cNvPr>
            <p:cNvSpPr/>
            <p:nvPr/>
          </p:nvSpPr>
          <p:spPr>
            <a:xfrm>
              <a:off x="4353092" y="3516825"/>
              <a:ext cx="639989" cy="457592"/>
            </a:xfrm>
            <a:prstGeom prst="rect">
              <a:avLst/>
            </a:prstGeom>
            <a:blipFill dpi="0" rotWithShape="1">
              <a:blip r:embed="rId3" cstate="print">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9" name="1">
              <a:extLst>
                <a:ext uri="{FF2B5EF4-FFF2-40B4-BE49-F238E27FC236}">
                  <a16:creationId xmlns:a16="http://schemas.microsoft.com/office/drawing/2014/main" id="{31A19295-C938-430B-8281-57DD53639541}"/>
                </a:ext>
              </a:extLst>
            </p:cNvPr>
            <p:cNvSpPr/>
            <p:nvPr/>
          </p:nvSpPr>
          <p:spPr>
            <a:xfrm>
              <a:off x="5225497" y="3442562"/>
              <a:ext cx="639989" cy="457592"/>
            </a:xfrm>
            <a:prstGeom prst="rect">
              <a:avLst/>
            </a:prstGeom>
            <a:solidFill>
              <a:srgbClr val="0070C0"/>
            </a:solidFill>
            <a:ln>
              <a:noFill/>
            </a:ln>
            <a:scene3d>
              <a:camera prst="isometricTopUp"/>
              <a:lightRig rig="balanced" dir="t"/>
            </a:scene3d>
            <a:sp3d extrusionH="127000" prstMaterial="matte">
              <a:extrusionClr>
                <a:srgbClr val="0070C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0" name="1">
              <a:extLst>
                <a:ext uri="{FF2B5EF4-FFF2-40B4-BE49-F238E27FC236}">
                  <a16:creationId xmlns:a16="http://schemas.microsoft.com/office/drawing/2014/main" id="{3C66D863-B4C8-44E9-A918-90841AD4810C}"/>
                </a:ext>
              </a:extLst>
            </p:cNvPr>
            <p:cNvSpPr/>
            <p:nvPr/>
          </p:nvSpPr>
          <p:spPr>
            <a:xfrm>
              <a:off x="5594158" y="3657332"/>
              <a:ext cx="639989" cy="457592"/>
            </a:xfrm>
            <a:prstGeom prst="rect">
              <a:avLst/>
            </a:prstGeom>
            <a:blipFill dpi="0" rotWithShape="1">
              <a:blip r:embed="rId3" cstate="print">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1" name="1">
              <a:extLst>
                <a:ext uri="{FF2B5EF4-FFF2-40B4-BE49-F238E27FC236}">
                  <a16:creationId xmlns:a16="http://schemas.microsoft.com/office/drawing/2014/main" id="{2F616219-9368-461E-B8F1-B3ADB1196B31}"/>
                </a:ext>
              </a:extLst>
            </p:cNvPr>
            <p:cNvSpPr/>
            <p:nvPr/>
          </p:nvSpPr>
          <p:spPr>
            <a:xfrm>
              <a:off x="4726815" y="3731332"/>
              <a:ext cx="639989" cy="457592"/>
            </a:xfrm>
            <a:prstGeom prst="rect">
              <a:avLst/>
            </a:prstGeom>
            <a:solidFill>
              <a:srgbClr val="0070C0"/>
            </a:solidFill>
            <a:ln>
              <a:noFill/>
            </a:ln>
            <a:scene3d>
              <a:camera prst="isometricTopUp"/>
              <a:lightRig rig="balanced" dir="t"/>
            </a:scene3d>
            <a:sp3d extrusionH="127000" prstMaterial="matte">
              <a:extrusionClr>
                <a:srgbClr val="0070C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2" name="1">
              <a:extLst>
                <a:ext uri="{FF2B5EF4-FFF2-40B4-BE49-F238E27FC236}">
                  <a16:creationId xmlns:a16="http://schemas.microsoft.com/office/drawing/2014/main" id="{12F7061A-B8FE-43C9-93D0-8C8A74FC6959}"/>
                </a:ext>
              </a:extLst>
            </p:cNvPr>
            <p:cNvSpPr/>
            <p:nvPr/>
          </p:nvSpPr>
          <p:spPr>
            <a:xfrm>
              <a:off x="5096812" y="3944323"/>
              <a:ext cx="639989" cy="457592"/>
            </a:xfrm>
            <a:prstGeom prst="rect">
              <a:avLst/>
            </a:prstGeom>
            <a:blipFill dpi="0" rotWithShape="1">
              <a:blip r:embed="rId3" cstate="print">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3" name="1">
              <a:extLst>
                <a:ext uri="{FF2B5EF4-FFF2-40B4-BE49-F238E27FC236}">
                  <a16:creationId xmlns:a16="http://schemas.microsoft.com/office/drawing/2014/main" id="{9565B622-FF0C-45B5-A86D-7C9A2FE6E310}"/>
                </a:ext>
              </a:extLst>
            </p:cNvPr>
            <p:cNvSpPr/>
            <p:nvPr/>
          </p:nvSpPr>
          <p:spPr>
            <a:xfrm>
              <a:off x="2012263" y="2743077"/>
              <a:ext cx="639989" cy="457592"/>
            </a:xfrm>
            <a:prstGeom prst="rect">
              <a:avLst/>
            </a:prstGeom>
            <a:blipFill dpi="0" rotWithShape="1">
              <a:blip r:embed="rId3" cstate="print">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4" name="1">
              <a:extLst>
                <a:ext uri="{FF2B5EF4-FFF2-40B4-BE49-F238E27FC236}">
                  <a16:creationId xmlns:a16="http://schemas.microsoft.com/office/drawing/2014/main" id="{1CD1C1C6-8E3B-4FE4-9D02-8D0DBFFF51DE}"/>
                </a:ext>
              </a:extLst>
            </p:cNvPr>
            <p:cNvSpPr/>
            <p:nvPr/>
          </p:nvSpPr>
          <p:spPr>
            <a:xfrm>
              <a:off x="2380924" y="2957847"/>
              <a:ext cx="639989" cy="457592"/>
            </a:xfrm>
            <a:prstGeom prst="rect">
              <a:avLst/>
            </a:prstGeom>
            <a:blipFill dpi="0" rotWithShape="1">
              <a:blip r:embed="rId3" cstate="print">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5" name="1">
              <a:extLst>
                <a:ext uri="{FF2B5EF4-FFF2-40B4-BE49-F238E27FC236}">
                  <a16:creationId xmlns:a16="http://schemas.microsoft.com/office/drawing/2014/main" id="{4101B44A-6B53-4306-96A2-98E1EDF38F0E}"/>
                </a:ext>
              </a:extLst>
            </p:cNvPr>
            <p:cNvSpPr/>
            <p:nvPr/>
          </p:nvSpPr>
          <p:spPr>
            <a:xfrm>
              <a:off x="2751641" y="3169583"/>
              <a:ext cx="639989" cy="457592"/>
            </a:xfrm>
            <a:prstGeom prst="rect">
              <a:avLst/>
            </a:prstGeom>
            <a:blipFill dpi="0" rotWithShape="1">
              <a:blip r:embed="rId3" cstate="print">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6" name="1">
              <a:extLst>
                <a:ext uri="{FF2B5EF4-FFF2-40B4-BE49-F238E27FC236}">
                  <a16:creationId xmlns:a16="http://schemas.microsoft.com/office/drawing/2014/main" id="{DD7FC9ED-845D-4831-9F50-1DCBF19DFF9E}"/>
                </a:ext>
              </a:extLst>
            </p:cNvPr>
            <p:cNvSpPr/>
            <p:nvPr/>
          </p:nvSpPr>
          <p:spPr>
            <a:xfrm>
              <a:off x="3120302" y="3384353"/>
              <a:ext cx="639989" cy="457592"/>
            </a:xfrm>
            <a:prstGeom prst="rect">
              <a:avLst/>
            </a:prstGeom>
            <a:blipFill dpi="0" rotWithShape="1">
              <a:blip r:embed="rId3" cstate="print">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7" name="1">
              <a:extLst>
                <a:ext uri="{FF2B5EF4-FFF2-40B4-BE49-F238E27FC236}">
                  <a16:creationId xmlns:a16="http://schemas.microsoft.com/office/drawing/2014/main" id="{00DAB9C8-3DC8-4C0D-B393-977A54BFBDA6}"/>
                </a:ext>
              </a:extLst>
            </p:cNvPr>
            <p:cNvSpPr/>
            <p:nvPr/>
          </p:nvSpPr>
          <p:spPr>
            <a:xfrm>
              <a:off x="3489262" y="3596089"/>
              <a:ext cx="639989" cy="457592"/>
            </a:xfrm>
            <a:prstGeom prst="rect">
              <a:avLst/>
            </a:prstGeom>
            <a:solidFill>
              <a:srgbClr val="FFC000"/>
            </a:solidFill>
            <a:ln>
              <a:noFill/>
            </a:ln>
            <a:scene3d>
              <a:camera prst="isometricTopUp"/>
              <a:lightRig rig="balanced" dir="t"/>
            </a:scene3d>
            <a:sp3d extrusionH="127000" prstMaterial="matte">
              <a:extrusionClr>
                <a:srgbClr val="FFC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8" name="1">
              <a:extLst>
                <a:ext uri="{FF2B5EF4-FFF2-40B4-BE49-F238E27FC236}">
                  <a16:creationId xmlns:a16="http://schemas.microsoft.com/office/drawing/2014/main" id="{BE5C5AC9-CE4F-45E8-8952-2224CBEB24FB}"/>
                </a:ext>
              </a:extLst>
            </p:cNvPr>
            <p:cNvSpPr/>
            <p:nvPr/>
          </p:nvSpPr>
          <p:spPr>
            <a:xfrm>
              <a:off x="3857923" y="3810859"/>
              <a:ext cx="639989" cy="457592"/>
            </a:xfrm>
            <a:prstGeom prst="rect">
              <a:avLst/>
            </a:prstGeom>
            <a:blipFill dpi="0" rotWithShape="1">
              <a:blip r:embed="rId3" cstate="print">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9" name="1">
              <a:extLst>
                <a:ext uri="{FF2B5EF4-FFF2-40B4-BE49-F238E27FC236}">
                  <a16:creationId xmlns:a16="http://schemas.microsoft.com/office/drawing/2014/main" id="{D8E60F36-1526-435D-B233-79D579182D3E}"/>
                </a:ext>
              </a:extLst>
            </p:cNvPr>
            <p:cNvSpPr/>
            <p:nvPr/>
          </p:nvSpPr>
          <p:spPr>
            <a:xfrm>
              <a:off x="4232982" y="4023587"/>
              <a:ext cx="639989" cy="457592"/>
            </a:xfrm>
            <a:prstGeom prst="rect">
              <a:avLst/>
            </a:prstGeom>
            <a:blipFill dpi="0" rotWithShape="1">
              <a:blip r:embed="rId3" cstate="print">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0" name="1">
              <a:extLst>
                <a:ext uri="{FF2B5EF4-FFF2-40B4-BE49-F238E27FC236}">
                  <a16:creationId xmlns:a16="http://schemas.microsoft.com/office/drawing/2014/main" id="{24D12712-28E3-423C-86F4-B6DDD161B037}"/>
                </a:ext>
              </a:extLst>
            </p:cNvPr>
            <p:cNvSpPr/>
            <p:nvPr/>
          </p:nvSpPr>
          <p:spPr>
            <a:xfrm>
              <a:off x="4601643" y="4238357"/>
              <a:ext cx="639989" cy="457592"/>
            </a:xfrm>
            <a:prstGeom prst="rect">
              <a:avLst/>
            </a:prstGeom>
            <a:blipFill dpi="0" rotWithShape="1">
              <a:blip r:embed="rId3" cstate="print">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1" name="Arrow: Down 30">
              <a:extLst>
                <a:ext uri="{FF2B5EF4-FFF2-40B4-BE49-F238E27FC236}">
                  <a16:creationId xmlns:a16="http://schemas.microsoft.com/office/drawing/2014/main" id="{CFB559A8-CA09-4A3F-B344-E8A30C5F68B6}"/>
                </a:ext>
              </a:extLst>
            </p:cNvPr>
            <p:cNvSpPr/>
            <p:nvPr/>
          </p:nvSpPr>
          <p:spPr>
            <a:xfrm flipV="1">
              <a:off x="5317292" y="2800160"/>
              <a:ext cx="480646" cy="970361"/>
            </a:xfrm>
            <a:prstGeom prst="downArrow">
              <a:avLst/>
            </a:prstGeom>
            <a:solidFill>
              <a:srgbClr val="0070C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Arrow: Down 31">
              <a:extLst>
                <a:ext uri="{FF2B5EF4-FFF2-40B4-BE49-F238E27FC236}">
                  <a16:creationId xmlns:a16="http://schemas.microsoft.com/office/drawing/2014/main" id="{7D0D7A9D-42ED-4BE3-AA25-98ED8DD14E29}"/>
                </a:ext>
              </a:extLst>
            </p:cNvPr>
            <p:cNvSpPr/>
            <p:nvPr/>
          </p:nvSpPr>
          <p:spPr>
            <a:xfrm flipV="1">
              <a:off x="2599132" y="1797248"/>
              <a:ext cx="480646" cy="970361"/>
            </a:xfrm>
            <a:prstGeom prst="downArrow">
              <a:avLst/>
            </a:prstGeom>
            <a:solidFill>
              <a:srgbClr val="0070C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Down 32">
              <a:extLst>
                <a:ext uri="{FF2B5EF4-FFF2-40B4-BE49-F238E27FC236}">
                  <a16:creationId xmlns:a16="http://schemas.microsoft.com/office/drawing/2014/main" id="{8CEEA842-7255-4EA9-8EDD-E598B6D0A156}"/>
                </a:ext>
              </a:extLst>
            </p:cNvPr>
            <p:cNvSpPr/>
            <p:nvPr/>
          </p:nvSpPr>
          <p:spPr>
            <a:xfrm flipV="1">
              <a:off x="3581198" y="2950245"/>
              <a:ext cx="480646" cy="970361"/>
            </a:xfrm>
            <a:prstGeom prst="downArrow">
              <a:avLst/>
            </a:prstGeom>
            <a:solidFill>
              <a:srgbClr val="FFC00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Arrow: Down 33">
              <a:extLst>
                <a:ext uri="{FF2B5EF4-FFF2-40B4-BE49-F238E27FC236}">
                  <a16:creationId xmlns:a16="http://schemas.microsoft.com/office/drawing/2014/main" id="{08A1C839-A3F2-474C-8A58-1D2ABC3155D5}"/>
                </a:ext>
              </a:extLst>
            </p:cNvPr>
            <p:cNvSpPr/>
            <p:nvPr/>
          </p:nvSpPr>
          <p:spPr>
            <a:xfrm flipV="1">
              <a:off x="4200592" y="2159901"/>
              <a:ext cx="480646" cy="970361"/>
            </a:xfrm>
            <a:prstGeom prst="downArrow">
              <a:avLst/>
            </a:prstGeom>
            <a:solidFill>
              <a:srgbClr val="0070C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Arrow: Down 34">
              <a:extLst>
                <a:ext uri="{FF2B5EF4-FFF2-40B4-BE49-F238E27FC236}">
                  <a16:creationId xmlns:a16="http://schemas.microsoft.com/office/drawing/2014/main" id="{1FCDF901-9727-45FF-98DB-9449269C18B4}"/>
                </a:ext>
              </a:extLst>
            </p:cNvPr>
            <p:cNvSpPr/>
            <p:nvPr/>
          </p:nvSpPr>
          <p:spPr>
            <a:xfrm flipV="1">
              <a:off x="4815860" y="3084885"/>
              <a:ext cx="480646" cy="970361"/>
            </a:xfrm>
            <a:prstGeom prst="downArrow">
              <a:avLst/>
            </a:prstGeom>
            <a:solidFill>
              <a:srgbClr val="0070C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Arrow: Down 35">
              <a:extLst>
                <a:ext uri="{FF2B5EF4-FFF2-40B4-BE49-F238E27FC236}">
                  <a16:creationId xmlns:a16="http://schemas.microsoft.com/office/drawing/2014/main" id="{08A6AE86-C9F0-4443-B85C-08B280F99F55}"/>
                </a:ext>
              </a:extLst>
            </p:cNvPr>
            <p:cNvSpPr/>
            <p:nvPr/>
          </p:nvSpPr>
          <p:spPr>
            <a:xfrm flipV="1">
              <a:off x="2968223" y="2012291"/>
              <a:ext cx="480646" cy="970361"/>
            </a:xfrm>
            <a:prstGeom prst="downArrow">
              <a:avLst/>
            </a:prstGeom>
            <a:solidFill>
              <a:srgbClr val="0070C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20834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2F1494E-B094-4762-930A-69B09D5E4AAB}"/>
              </a:ext>
            </a:extLst>
          </p:cNvPr>
          <p:cNvSpPr/>
          <p:nvPr/>
        </p:nvSpPr>
        <p:spPr>
          <a:xfrm>
            <a:off x="0" y="4114800"/>
            <a:ext cx="12192000" cy="274320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p:cNvSpPr>
            <a:spLocks noGrp="1"/>
          </p:cNvSpPr>
          <p:nvPr>
            <p:ph type="title"/>
          </p:nvPr>
        </p:nvSpPr>
        <p:spPr/>
        <p:txBody>
          <a:bodyPr/>
          <a:lstStyle/>
          <a:p>
            <a:r>
              <a:rPr lang="en-US">
                <a:solidFill>
                  <a:srgbClr val="FFC000"/>
                </a:solidFill>
              </a:rPr>
              <a:t>NEW!</a:t>
            </a:r>
            <a:r>
              <a:rPr lang="en-US"/>
              <a:t> Proactive outlier detection</a:t>
            </a:r>
          </a:p>
        </p:txBody>
      </p:sp>
      <p:sp>
        <p:nvSpPr>
          <p:cNvPr id="6" name="Text Placeholder 5"/>
          <p:cNvSpPr>
            <a:spLocks noGrp="1"/>
          </p:cNvSpPr>
          <p:nvPr>
            <p:ph type="body" sz="quarter" idx="10"/>
          </p:nvPr>
        </p:nvSpPr>
        <p:spPr>
          <a:xfrm>
            <a:off x="586390" y="1434370"/>
            <a:ext cx="11018520" cy="2425279"/>
          </a:xfrm>
        </p:spPr>
        <p:txBody>
          <a:bodyPr/>
          <a:lstStyle/>
          <a:p>
            <a:r>
              <a:rPr lang="en-US"/>
              <a:t>Continuously monitor drive latency</a:t>
            </a:r>
          </a:p>
          <a:p>
            <a:pPr lvl="1"/>
            <a:r>
              <a:rPr lang="en-US"/>
              <a:t>Organize drives into peer groups</a:t>
            </a:r>
          </a:p>
          <a:p>
            <a:pPr lvl="1"/>
            <a:r>
              <a:rPr lang="en-US"/>
              <a:t>Compare every drive’s mean latency against its peers</a:t>
            </a:r>
          </a:p>
          <a:p>
            <a:pPr lvl="1"/>
            <a:r>
              <a:rPr lang="en-US"/>
              <a:t>Compare every drive’s tail (99th percentile) latency against its peers</a:t>
            </a:r>
          </a:p>
          <a:p>
            <a:r>
              <a:rPr lang="en-US"/>
              <a:t>Proven in Azure</a:t>
            </a:r>
          </a:p>
          <a:p>
            <a:pPr lvl="1"/>
            <a:r>
              <a:rPr lang="en-US"/>
              <a:t>Long-standing and very successful approach</a:t>
            </a:r>
          </a:p>
        </p:txBody>
      </p:sp>
      <p:grpSp>
        <p:nvGrpSpPr>
          <p:cNvPr id="25" name="Group 24">
            <a:extLst>
              <a:ext uri="{FF2B5EF4-FFF2-40B4-BE49-F238E27FC236}">
                <a16:creationId xmlns:a16="http://schemas.microsoft.com/office/drawing/2014/main" id="{7F26140D-4891-409E-A45C-A55863FC9372}"/>
              </a:ext>
            </a:extLst>
          </p:cNvPr>
          <p:cNvGrpSpPr/>
          <p:nvPr/>
        </p:nvGrpSpPr>
        <p:grpSpPr>
          <a:xfrm>
            <a:off x="10520055" y="322719"/>
            <a:ext cx="1371600" cy="1107037"/>
            <a:chOff x="10520055" y="322719"/>
            <a:chExt cx="1371600" cy="1107037"/>
          </a:xfrm>
        </p:grpSpPr>
        <p:grpSp>
          <p:nvGrpSpPr>
            <p:cNvPr id="26" name="Group 25">
              <a:extLst>
                <a:ext uri="{FF2B5EF4-FFF2-40B4-BE49-F238E27FC236}">
                  <a16:creationId xmlns:a16="http://schemas.microsoft.com/office/drawing/2014/main" id="{6BCD9A82-5013-43CF-B154-9D459916B758}"/>
                </a:ext>
              </a:extLst>
            </p:cNvPr>
            <p:cNvGrpSpPr/>
            <p:nvPr/>
          </p:nvGrpSpPr>
          <p:grpSpPr>
            <a:xfrm>
              <a:off x="10520055" y="322719"/>
              <a:ext cx="1371600" cy="822960"/>
              <a:chOff x="8478996" y="703457"/>
              <a:chExt cx="1371600" cy="822960"/>
            </a:xfrm>
          </p:grpSpPr>
          <p:sp>
            <p:nvSpPr>
              <p:cNvPr id="28" name="Rectangle 27">
                <a:extLst>
                  <a:ext uri="{FF2B5EF4-FFF2-40B4-BE49-F238E27FC236}">
                    <a16:creationId xmlns:a16="http://schemas.microsoft.com/office/drawing/2014/main" id="{DAD9746F-4114-4C74-8B05-A022157175C9}"/>
                  </a:ext>
                </a:extLst>
              </p:cNvPr>
              <p:cNvSpPr/>
              <p:nvPr/>
            </p:nvSpPr>
            <p:spPr bwMode="auto">
              <a:xfrm>
                <a:off x="8478996" y="703457"/>
                <a:ext cx="1371600" cy="822960"/>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29" name="Group 28">
                <a:extLst>
                  <a:ext uri="{FF2B5EF4-FFF2-40B4-BE49-F238E27FC236}">
                    <a16:creationId xmlns:a16="http://schemas.microsoft.com/office/drawing/2014/main" id="{26C268BA-4D81-4435-8285-8A3758E79DC8}"/>
                  </a:ext>
                </a:extLst>
              </p:cNvPr>
              <p:cNvGrpSpPr/>
              <p:nvPr/>
            </p:nvGrpSpPr>
            <p:grpSpPr>
              <a:xfrm>
                <a:off x="8709543" y="865638"/>
                <a:ext cx="910506" cy="498598"/>
                <a:chOff x="8709543" y="861906"/>
                <a:chExt cx="910506" cy="498598"/>
              </a:xfrm>
            </p:grpSpPr>
            <p:pic>
              <p:nvPicPr>
                <p:cNvPr id="30" name="Picture 29">
                  <a:extLst>
                    <a:ext uri="{FF2B5EF4-FFF2-40B4-BE49-F238E27FC236}">
                      <a16:creationId xmlns:a16="http://schemas.microsoft.com/office/drawing/2014/main" id="{F0AF4735-F257-4F67-BEB2-C97CE41E3875}"/>
                    </a:ext>
                  </a:extLst>
                </p:cNvPr>
                <p:cNvPicPr>
                  <a:picLocks noChangeAspect="1"/>
                </p:cNvPicPr>
                <p:nvPr/>
              </p:nvPicPr>
              <p:blipFill>
                <a:blip r:embed="rId3"/>
                <a:stretch>
                  <a:fillRect/>
                </a:stretch>
              </p:blipFill>
              <p:spPr>
                <a:xfrm>
                  <a:off x="8709543" y="1069455"/>
                  <a:ext cx="274320" cy="274320"/>
                </a:xfrm>
                <a:prstGeom prst="rect">
                  <a:avLst/>
                </a:prstGeom>
              </p:spPr>
            </p:pic>
            <p:sp>
              <p:nvSpPr>
                <p:cNvPr id="31" name="TextBox 30">
                  <a:extLst>
                    <a:ext uri="{FF2B5EF4-FFF2-40B4-BE49-F238E27FC236}">
                      <a16:creationId xmlns:a16="http://schemas.microsoft.com/office/drawing/2014/main" id="{F03DA9F7-9D20-4A4E-94E0-B40C032CAF51}"/>
                    </a:ext>
                  </a:extLst>
                </p:cNvPr>
                <p:cNvSpPr txBox="1"/>
                <p:nvPr/>
              </p:nvSpPr>
              <p:spPr>
                <a:xfrm>
                  <a:off x="8709543" y="861906"/>
                  <a:ext cx="910506" cy="153888"/>
                </a:xfrm>
                <a:prstGeom prst="rect">
                  <a:avLst/>
                </a:prstGeom>
                <a:noFill/>
              </p:spPr>
              <p:txBody>
                <a:bodyPr wrap="none" lIns="0" tIns="0" rIns="0" bIns="0" rtlCol="0">
                  <a:spAutoFit/>
                </a:bodyPr>
                <a:lstStyle/>
                <a:p>
                  <a:pPr algn="l"/>
                  <a:r>
                    <a:rPr lang="en-US" sz="1000">
                      <a:solidFill>
                        <a:srgbClr val="80BCEB"/>
                      </a:solidFill>
                    </a:rPr>
                    <a:t>Windows Server</a:t>
                  </a:r>
                </a:p>
              </p:txBody>
            </p:sp>
            <p:sp>
              <p:nvSpPr>
                <p:cNvPr id="32" name="TextBox 31">
                  <a:extLst>
                    <a:ext uri="{FF2B5EF4-FFF2-40B4-BE49-F238E27FC236}">
                      <a16:creationId xmlns:a16="http://schemas.microsoft.com/office/drawing/2014/main" id="{F7AC6461-5C02-4D03-AF66-A9FAC7ABE066}"/>
                    </a:ext>
                  </a:extLst>
                </p:cNvPr>
                <p:cNvSpPr txBox="1"/>
                <p:nvPr/>
              </p:nvSpPr>
              <p:spPr>
                <a:xfrm>
                  <a:off x="9089455" y="1052727"/>
                  <a:ext cx="530594" cy="307777"/>
                </a:xfrm>
                <a:prstGeom prst="rect">
                  <a:avLst/>
                </a:prstGeom>
                <a:noFill/>
              </p:spPr>
              <p:txBody>
                <a:bodyPr wrap="none" lIns="0" tIns="0" rIns="0" bIns="0" rtlCol="0">
                  <a:spAutoFit/>
                </a:bodyPr>
                <a:lstStyle/>
                <a:p>
                  <a:pPr algn="l"/>
                  <a:r>
                    <a:rPr lang="en-US" sz="2000">
                      <a:solidFill>
                        <a:schemeClr val="bg1"/>
                      </a:solidFill>
                      <a:latin typeface="+mj-lt"/>
                    </a:rPr>
                    <a:t>2019</a:t>
                  </a:r>
                </a:p>
              </p:txBody>
            </p:sp>
          </p:grpSp>
        </p:grpSp>
        <p:sp>
          <p:nvSpPr>
            <p:cNvPr id="27" name="TextBox 26">
              <a:extLst>
                <a:ext uri="{FF2B5EF4-FFF2-40B4-BE49-F238E27FC236}">
                  <a16:creationId xmlns:a16="http://schemas.microsoft.com/office/drawing/2014/main" id="{7C48D9B4-C00B-4856-9FA4-4E7A93BA61B5}"/>
                </a:ext>
              </a:extLst>
            </p:cNvPr>
            <p:cNvSpPr txBox="1"/>
            <p:nvPr/>
          </p:nvSpPr>
          <p:spPr>
            <a:xfrm>
              <a:off x="10782662" y="1275868"/>
              <a:ext cx="846386" cy="153888"/>
            </a:xfrm>
            <a:prstGeom prst="rect">
              <a:avLst/>
            </a:prstGeom>
            <a:noFill/>
          </p:spPr>
          <p:txBody>
            <a:bodyPr wrap="none" lIns="0" tIns="0" rIns="0" bIns="0" rtlCol="0">
              <a:spAutoFit/>
            </a:bodyPr>
            <a:lstStyle/>
            <a:p>
              <a:pPr algn="l"/>
              <a:r>
                <a:rPr lang="en-US" sz="1000">
                  <a:solidFill>
                    <a:schemeClr val="tx1">
                      <a:lumMod val="50000"/>
                      <a:lumOff val="50000"/>
                    </a:schemeClr>
                  </a:solidFill>
                </a:rPr>
                <a:t>Applies only to</a:t>
              </a:r>
            </a:p>
          </p:txBody>
        </p:sp>
      </p:grpSp>
      <p:pic>
        <p:nvPicPr>
          <p:cNvPr id="33" name="Picture 32">
            <a:extLst>
              <a:ext uri="{FF2B5EF4-FFF2-40B4-BE49-F238E27FC236}">
                <a16:creationId xmlns:a16="http://schemas.microsoft.com/office/drawing/2014/main" id="{0B09662F-CAB2-47D8-8B79-BFB07C8F0D4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056765" y="4414838"/>
            <a:ext cx="4834890" cy="2143125"/>
          </a:xfrm>
          <a:prstGeom prst="rect">
            <a:avLst/>
          </a:prstGeom>
          <a:ln>
            <a:noFill/>
          </a:ln>
          <a:effectLst>
            <a:outerShdw dist="38100" dir="2700000" algn="tl" rotWithShape="0">
              <a:prstClr val="black">
                <a:alpha val="20000"/>
              </a:prstClr>
            </a:outerShdw>
          </a:effectLst>
        </p:spPr>
      </p:pic>
      <p:pic>
        <p:nvPicPr>
          <p:cNvPr id="34" name="Picture 33">
            <a:extLst>
              <a:ext uri="{FF2B5EF4-FFF2-40B4-BE49-F238E27FC236}">
                <a16:creationId xmlns:a16="http://schemas.microsoft.com/office/drawing/2014/main" id="{4DE8E2F9-4464-4D74-BF14-82C0F21FF60C}"/>
              </a:ext>
            </a:extLst>
          </p:cNvPr>
          <p:cNvPicPr>
            <a:picLocks noChangeAspect="1"/>
          </p:cNvPicPr>
          <p:nvPr/>
        </p:nvPicPr>
        <p:blipFill>
          <a:blip r:embed="rId6"/>
          <a:stretch>
            <a:fillRect/>
          </a:stretch>
        </p:blipFill>
        <p:spPr>
          <a:xfrm>
            <a:off x="266921" y="4463415"/>
            <a:ext cx="6600825" cy="2045970"/>
          </a:xfrm>
          <a:prstGeom prst="rect">
            <a:avLst/>
          </a:prstGeom>
        </p:spPr>
      </p:pic>
    </p:spTree>
    <p:extLst>
      <p:ext uri="{BB962C8B-B14F-4D97-AF65-F5344CB8AC3E}">
        <p14:creationId xmlns:p14="http://schemas.microsoft.com/office/powerpoint/2010/main" val="2009605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0C964E8-E252-4FBA-97D5-B44B5B39FFB1}"/>
              </a:ext>
            </a:extLst>
          </p:cNvPr>
          <p:cNvSpPr/>
          <p:nvPr/>
        </p:nvSpPr>
        <p:spPr>
          <a:xfrm>
            <a:off x="2120733" y="3807883"/>
            <a:ext cx="91440" cy="761968"/>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206E345-167C-45B2-A613-6CA71FB85920}"/>
              </a:ext>
            </a:extLst>
          </p:cNvPr>
          <p:cNvSpPr/>
          <p:nvPr/>
        </p:nvSpPr>
        <p:spPr>
          <a:xfrm>
            <a:off x="2463501" y="3515783"/>
            <a:ext cx="91440" cy="1054068"/>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CB482C1-C1D9-4771-9E50-47BDB6464A62}"/>
              </a:ext>
            </a:extLst>
          </p:cNvPr>
          <p:cNvSpPr/>
          <p:nvPr/>
        </p:nvSpPr>
        <p:spPr>
          <a:xfrm>
            <a:off x="2800315" y="4114799"/>
            <a:ext cx="91440" cy="455051"/>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ball&#10;&#10;Description generated with high confidence">
            <a:extLst>
              <a:ext uri="{FF2B5EF4-FFF2-40B4-BE49-F238E27FC236}">
                <a16:creationId xmlns:a16="http://schemas.microsoft.com/office/drawing/2014/main" id="{4D1E0EB0-F8AA-4CB2-BE8F-9B145EC7E03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075407" y="4665589"/>
            <a:ext cx="274092" cy="365760"/>
          </a:xfrm>
          <a:prstGeom prst="rect">
            <a:avLst/>
          </a:prstGeom>
        </p:spPr>
      </p:pic>
      <p:pic>
        <p:nvPicPr>
          <p:cNvPr id="11" name="Picture 10" descr="A close up of a logo&#10;&#10;Description generated with very high confidence">
            <a:extLst>
              <a:ext uri="{FF2B5EF4-FFF2-40B4-BE49-F238E27FC236}">
                <a16:creationId xmlns:a16="http://schemas.microsoft.com/office/drawing/2014/main" id="{09463447-53D2-47A9-9608-998674CEEC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7293" y="4665589"/>
            <a:ext cx="274092" cy="365760"/>
          </a:xfrm>
          <a:prstGeom prst="rect">
            <a:avLst/>
          </a:prstGeom>
        </p:spPr>
      </p:pic>
      <p:pic>
        <p:nvPicPr>
          <p:cNvPr id="18" name="Picture 17" descr="A close up of a ball&#10;&#10;Description generated with high confidence">
            <a:extLst>
              <a:ext uri="{FF2B5EF4-FFF2-40B4-BE49-F238E27FC236}">
                <a16:creationId xmlns:a16="http://schemas.microsoft.com/office/drawing/2014/main" id="{CB440763-F343-4160-80E7-081172E8430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13521" y="4665589"/>
            <a:ext cx="274092" cy="365760"/>
          </a:xfrm>
          <a:prstGeom prst="rect">
            <a:avLst/>
          </a:prstGeom>
        </p:spPr>
      </p:pic>
      <p:pic>
        <p:nvPicPr>
          <p:cNvPr id="19" name="Picture 18" descr="A close up of a ball&#10;&#10;Description generated with high confidence">
            <a:extLst>
              <a:ext uri="{FF2B5EF4-FFF2-40B4-BE49-F238E27FC236}">
                <a16:creationId xmlns:a16="http://schemas.microsoft.com/office/drawing/2014/main" id="{22E2DEDC-3AA8-4AFF-A9FA-403D7DED3DB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756289" y="4665589"/>
            <a:ext cx="274092" cy="365760"/>
          </a:xfrm>
          <a:prstGeom prst="rect">
            <a:avLst/>
          </a:prstGeom>
        </p:spPr>
      </p:pic>
      <p:pic>
        <p:nvPicPr>
          <p:cNvPr id="20" name="Picture 19" descr="A close up of a ball&#10;&#10;Description generated with high confidence">
            <a:extLst>
              <a:ext uri="{FF2B5EF4-FFF2-40B4-BE49-F238E27FC236}">
                <a16:creationId xmlns:a16="http://schemas.microsoft.com/office/drawing/2014/main" id="{269D76A8-6E19-48B8-891C-564EAA2CD7A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099057" y="4665589"/>
            <a:ext cx="274092" cy="365760"/>
          </a:xfrm>
          <a:prstGeom prst="rect">
            <a:avLst/>
          </a:prstGeom>
        </p:spPr>
      </p:pic>
      <p:pic>
        <p:nvPicPr>
          <p:cNvPr id="21" name="Picture 20" descr="A close up of a ball&#10;&#10;Description generated with high confidence">
            <a:extLst>
              <a:ext uri="{FF2B5EF4-FFF2-40B4-BE49-F238E27FC236}">
                <a16:creationId xmlns:a16="http://schemas.microsoft.com/office/drawing/2014/main" id="{77A17821-28AF-4120-993A-4173A263067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441825" y="4665589"/>
            <a:ext cx="274092" cy="365760"/>
          </a:xfrm>
          <a:prstGeom prst="rect">
            <a:avLst/>
          </a:prstGeom>
        </p:spPr>
      </p:pic>
      <p:pic>
        <p:nvPicPr>
          <p:cNvPr id="23" name="Picture 22" descr="A close up of a ball&#10;&#10;Description generated with high confidence">
            <a:extLst>
              <a:ext uri="{FF2B5EF4-FFF2-40B4-BE49-F238E27FC236}">
                <a16:creationId xmlns:a16="http://schemas.microsoft.com/office/drawing/2014/main" id="{5332F4CA-6597-47AF-9786-FD3583E7DD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4593" y="4665589"/>
            <a:ext cx="274092" cy="365760"/>
          </a:xfrm>
          <a:prstGeom prst="rect">
            <a:avLst/>
          </a:prstGeom>
        </p:spPr>
      </p:pic>
      <p:pic>
        <p:nvPicPr>
          <p:cNvPr id="25" name="Picture 24" descr="A close up of a logo&#10;&#10;Description generated with very high confidence">
            <a:extLst>
              <a:ext uri="{FF2B5EF4-FFF2-40B4-BE49-F238E27FC236}">
                <a16:creationId xmlns:a16="http://schemas.microsoft.com/office/drawing/2014/main" id="{AAD7E3E5-8DE8-4056-BDE5-A46822BCC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4525" y="4665589"/>
            <a:ext cx="274092" cy="365760"/>
          </a:xfrm>
          <a:prstGeom prst="rect">
            <a:avLst/>
          </a:prstGeom>
        </p:spPr>
      </p:pic>
      <p:pic>
        <p:nvPicPr>
          <p:cNvPr id="27" name="Picture 26" descr="A close up of a logo&#10;&#10;Description generated with very high confidence">
            <a:extLst>
              <a:ext uri="{FF2B5EF4-FFF2-40B4-BE49-F238E27FC236}">
                <a16:creationId xmlns:a16="http://schemas.microsoft.com/office/drawing/2014/main" id="{D2BE3268-9C21-4EF9-A762-A25C2E6335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1757" y="4665589"/>
            <a:ext cx="274092" cy="365760"/>
          </a:xfrm>
          <a:prstGeom prst="rect">
            <a:avLst/>
          </a:prstGeom>
        </p:spPr>
      </p:pic>
      <p:pic>
        <p:nvPicPr>
          <p:cNvPr id="29" name="Picture 28" descr="A close up of a logo&#10;&#10;Description generated with very high confidence">
            <a:extLst>
              <a:ext uri="{FF2B5EF4-FFF2-40B4-BE49-F238E27FC236}">
                <a16:creationId xmlns:a16="http://schemas.microsoft.com/office/drawing/2014/main" id="{0784412D-3F7D-4CAF-9B32-ECBA38D5E6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8989" y="4665589"/>
            <a:ext cx="274092" cy="365760"/>
          </a:xfrm>
          <a:prstGeom prst="rect">
            <a:avLst/>
          </a:prstGeom>
        </p:spPr>
      </p:pic>
      <p:pic>
        <p:nvPicPr>
          <p:cNvPr id="31" name="Picture 30" descr="A close up of a logo&#10;&#10;Description generated with very high confidence">
            <a:extLst>
              <a:ext uri="{FF2B5EF4-FFF2-40B4-BE49-F238E27FC236}">
                <a16:creationId xmlns:a16="http://schemas.microsoft.com/office/drawing/2014/main" id="{D2203BD2-A222-4872-B9E5-4E66EE5EE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2175" y="4665589"/>
            <a:ext cx="274092" cy="365760"/>
          </a:xfrm>
          <a:prstGeom prst="rect">
            <a:avLst/>
          </a:prstGeom>
        </p:spPr>
      </p:pic>
      <p:pic>
        <p:nvPicPr>
          <p:cNvPr id="33" name="Picture 32" descr="A close up of a logo&#10;&#10;Description generated with very high confidence">
            <a:extLst>
              <a:ext uri="{FF2B5EF4-FFF2-40B4-BE49-F238E27FC236}">
                <a16:creationId xmlns:a16="http://schemas.microsoft.com/office/drawing/2014/main" id="{912A0BF7-F99C-4D70-82FF-1208CD7E5C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9407" y="4665589"/>
            <a:ext cx="274092" cy="365760"/>
          </a:xfrm>
          <a:prstGeom prst="rect">
            <a:avLst/>
          </a:prstGeom>
        </p:spPr>
      </p:pic>
      <p:pic>
        <p:nvPicPr>
          <p:cNvPr id="34" name="Picture 33" descr="A close up of a ball&#10;&#10;Description generated with high confidence">
            <a:extLst>
              <a:ext uri="{FF2B5EF4-FFF2-40B4-BE49-F238E27FC236}">
                <a16:creationId xmlns:a16="http://schemas.microsoft.com/office/drawing/2014/main" id="{D5F00351-5109-40C7-B2FE-B5A84B50F6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7361" y="4665589"/>
            <a:ext cx="274092" cy="365760"/>
          </a:xfrm>
          <a:prstGeom prst="rect">
            <a:avLst/>
          </a:prstGeom>
        </p:spPr>
      </p:pic>
      <p:pic>
        <p:nvPicPr>
          <p:cNvPr id="35" name="Picture 34" descr="A close up of a ball&#10;&#10;Description generated with high confidence">
            <a:extLst>
              <a:ext uri="{FF2B5EF4-FFF2-40B4-BE49-F238E27FC236}">
                <a16:creationId xmlns:a16="http://schemas.microsoft.com/office/drawing/2014/main" id="{096A2252-5818-427F-965F-8ABB57E2E7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5475" y="4665589"/>
            <a:ext cx="274092" cy="365760"/>
          </a:xfrm>
          <a:prstGeom prst="rect">
            <a:avLst/>
          </a:prstGeom>
        </p:spPr>
      </p:pic>
      <p:pic>
        <p:nvPicPr>
          <p:cNvPr id="36" name="Picture 35" descr="A close up of a ball&#10;&#10;Description generated with high confidence">
            <a:extLst>
              <a:ext uri="{FF2B5EF4-FFF2-40B4-BE49-F238E27FC236}">
                <a16:creationId xmlns:a16="http://schemas.microsoft.com/office/drawing/2014/main" id="{8E0B2C8C-290E-453D-A6F1-50ACD32043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8243" y="4665589"/>
            <a:ext cx="274092" cy="365760"/>
          </a:xfrm>
          <a:prstGeom prst="rect">
            <a:avLst/>
          </a:prstGeom>
        </p:spPr>
      </p:pic>
      <p:pic>
        <p:nvPicPr>
          <p:cNvPr id="37" name="Picture 36" descr="A close up of a ball&#10;&#10;Description generated with high confidence">
            <a:extLst>
              <a:ext uri="{FF2B5EF4-FFF2-40B4-BE49-F238E27FC236}">
                <a16:creationId xmlns:a16="http://schemas.microsoft.com/office/drawing/2014/main" id="{65855762-3921-4172-9772-BCB36B95CF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1011" y="4665589"/>
            <a:ext cx="274092" cy="365760"/>
          </a:xfrm>
          <a:prstGeom prst="rect">
            <a:avLst/>
          </a:prstGeom>
        </p:spPr>
      </p:pic>
      <p:pic>
        <p:nvPicPr>
          <p:cNvPr id="38" name="Picture 37" descr="A close up of a ball&#10;&#10;Description generated with high confidence">
            <a:extLst>
              <a:ext uri="{FF2B5EF4-FFF2-40B4-BE49-F238E27FC236}">
                <a16:creationId xmlns:a16="http://schemas.microsoft.com/office/drawing/2014/main" id="{474E6EDC-0DEA-4678-A501-1EC7200AF7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3779" y="4665589"/>
            <a:ext cx="274092" cy="365760"/>
          </a:xfrm>
          <a:prstGeom prst="rect">
            <a:avLst/>
          </a:prstGeom>
        </p:spPr>
      </p:pic>
      <p:pic>
        <p:nvPicPr>
          <p:cNvPr id="39" name="Picture 38" descr="A close up of a ball&#10;&#10;Description generated with high confidence">
            <a:extLst>
              <a:ext uri="{FF2B5EF4-FFF2-40B4-BE49-F238E27FC236}">
                <a16:creationId xmlns:a16="http://schemas.microsoft.com/office/drawing/2014/main" id="{FDBDC3A8-539A-4B8B-8AD5-4960048583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6547" y="4665589"/>
            <a:ext cx="274092" cy="365760"/>
          </a:xfrm>
          <a:prstGeom prst="rect">
            <a:avLst/>
          </a:prstGeom>
        </p:spPr>
      </p:pic>
      <p:pic>
        <p:nvPicPr>
          <p:cNvPr id="40" name="Picture 39" descr="A close up of a ball&#10;&#10;Description generated with high confidence">
            <a:extLst>
              <a:ext uri="{FF2B5EF4-FFF2-40B4-BE49-F238E27FC236}">
                <a16:creationId xmlns:a16="http://schemas.microsoft.com/office/drawing/2014/main" id="{0623E903-4841-47F4-BAA5-03EE7E25FF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9315" y="4665589"/>
            <a:ext cx="274092" cy="365760"/>
          </a:xfrm>
          <a:prstGeom prst="rect">
            <a:avLst/>
          </a:prstGeom>
        </p:spPr>
      </p:pic>
      <p:pic>
        <p:nvPicPr>
          <p:cNvPr id="41" name="Picture 40" descr="A close up of a ball&#10;&#10;Description generated with high confidence">
            <a:extLst>
              <a:ext uri="{FF2B5EF4-FFF2-40B4-BE49-F238E27FC236}">
                <a16:creationId xmlns:a16="http://schemas.microsoft.com/office/drawing/2014/main" id="{C3954FC7-AE6E-4400-BE9B-F3DE9562F7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7429" y="4665589"/>
            <a:ext cx="274092" cy="365760"/>
          </a:xfrm>
          <a:prstGeom prst="rect">
            <a:avLst/>
          </a:prstGeom>
        </p:spPr>
      </p:pic>
      <p:pic>
        <p:nvPicPr>
          <p:cNvPr id="42" name="Picture 41" descr="A close up of a ball&#10;&#10;Description generated with high confidence">
            <a:extLst>
              <a:ext uri="{FF2B5EF4-FFF2-40B4-BE49-F238E27FC236}">
                <a16:creationId xmlns:a16="http://schemas.microsoft.com/office/drawing/2014/main" id="{ABE66A29-0EE4-4560-B4C1-07853524B4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0197" y="4665589"/>
            <a:ext cx="274092" cy="365760"/>
          </a:xfrm>
          <a:prstGeom prst="rect">
            <a:avLst/>
          </a:prstGeom>
        </p:spPr>
      </p:pic>
      <p:pic>
        <p:nvPicPr>
          <p:cNvPr id="43" name="Picture 42" descr="A close up of a ball&#10;&#10;Description generated with high confidence">
            <a:extLst>
              <a:ext uri="{FF2B5EF4-FFF2-40B4-BE49-F238E27FC236}">
                <a16:creationId xmlns:a16="http://schemas.microsoft.com/office/drawing/2014/main" id="{E85D4ED3-38EB-4AAC-A3DE-6907A44312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2965" y="4665589"/>
            <a:ext cx="274092" cy="365760"/>
          </a:xfrm>
          <a:prstGeom prst="rect">
            <a:avLst/>
          </a:prstGeom>
        </p:spPr>
      </p:pic>
      <p:pic>
        <p:nvPicPr>
          <p:cNvPr id="44" name="Picture 43" descr="A close up of a ball&#10;&#10;Description generated with high confidence">
            <a:extLst>
              <a:ext uri="{FF2B5EF4-FFF2-40B4-BE49-F238E27FC236}">
                <a16:creationId xmlns:a16="http://schemas.microsoft.com/office/drawing/2014/main" id="{9BA07D34-5B17-4B40-958B-97012E4460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5733" y="4665589"/>
            <a:ext cx="274092" cy="365760"/>
          </a:xfrm>
          <a:prstGeom prst="rect">
            <a:avLst/>
          </a:prstGeom>
        </p:spPr>
      </p:pic>
      <p:pic>
        <p:nvPicPr>
          <p:cNvPr id="45" name="Picture 44" descr="A close up of a ball&#10;&#10;Description generated with high confidence">
            <a:extLst>
              <a:ext uri="{FF2B5EF4-FFF2-40B4-BE49-F238E27FC236}">
                <a16:creationId xmlns:a16="http://schemas.microsoft.com/office/drawing/2014/main" id="{FC149C69-40D5-4274-ADC5-4795EE0F7C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8501" y="4665589"/>
            <a:ext cx="274092" cy="365760"/>
          </a:xfrm>
          <a:prstGeom prst="rect">
            <a:avLst/>
          </a:prstGeom>
        </p:spPr>
      </p:pic>
      <p:sp>
        <p:nvSpPr>
          <p:cNvPr id="46" name="Rectangle 45">
            <a:extLst>
              <a:ext uri="{FF2B5EF4-FFF2-40B4-BE49-F238E27FC236}">
                <a16:creationId xmlns:a16="http://schemas.microsoft.com/office/drawing/2014/main" id="{50A16CDF-E542-462E-9C36-8DA3B1D2426C}"/>
              </a:ext>
            </a:extLst>
          </p:cNvPr>
          <p:cNvSpPr/>
          <p:nvPr/>
        </p:nvSpPr>
        <p:spPr>
          <a:xfrm>
            <a:off x="3143083" y="3604683"/>
            <a:ext cx="91440" cy="965168"/>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35F8971A-4209-4F9B-8447-C8FFE300CC7E}"/>
              </a:ext>
            </a:extLst>
          </p:cNvPr>
          <p:cNvSpPr/>
          <p:nvPr/>
        </p:nvSpPr>
        <p:spPr>
          <a:xfrm>
            <a:off x="3485851" y="3807883"/>
            <a:ext cx="91440" cy="761968"/>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901C7E6A-2AF0-4134-890C-2E9421AB8B3F}"/>
              </a:ext>
            </a:extLst>
          </p:cNvPr>
          <p:cNvSpPr/>
          <p:nvPr/>
        </p:nvSpPr>
        <p:spPr>
          <a:xfrm>
            <a:off x="3828619" y="3975100"/>
            <a:ext cx="91440" cy="594750"/>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89EA5BAE-C9AC-4D33-A599-8E221F93B6DC}"/>
              </a:ext>
            </a:extLst>
          </p:cNvPr>
          <p:cNvSpPr/>
          <p:nvPr/>
        </p:nvSpPr>
        <p:spPr>
          <a:xfrm>
            <a:off x="4166733" y="2500313"/>
            <a:ext cx="91440" cy="2069538"/>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5D92A34B-41DB-4508-93CB-85B2B6B5A0FF}"/>
              </a:ext>
            </a:extLst>
          </p:cNvPr>
          <p:cNvSpPr/>
          <p:nvPr/>
        </p:nvSpPr>
        <p:spPr>
          <a:xfrm>
            <a:off x="4504847" y="1826651"/>
            <a:ext cx="91440" cy="2743200"/>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6AF41F28-4FDA-4A2B-ABC9-041006E6254A}"/>
              </a:ext>
            </a:extLst>
          </p:cNvPr>
          <p:cNvSpPr/>
          <p:nvPr/>
        </p:nvSpPr>
        <p:spPr>
          <a:xfrm>
            <a:off x="4847615" y="1958975"/>
            <a:ext cx="91440" cy="2610876"/>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37E22DFF-D001-4572-9A2F-70388735C0F8}"/>
              </a:ext>
            </a:extLst>
          </p:cNvPr>
          <p:cNvSpPr/>
          <p:nvPr/>
        </p:nvSpPr>
        <p:spPr>
          <a:xfrm>
            <a:off x="5190383" y="1560513"/>
            <a:ext cx="91440" cy="3009338"/>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3C3D9B2-73BF-459C-A2BB-30F58272DC38}"/>
              </a:ext>
            </a:extLst>
          </p:cNvPr>
          <p:cNvSpPr/>
          <p:nvPr/>
        </p:nvSpPr>
        <p:spPr>
          <a:xfrm>
            <a:off x="5533151" y="2224087"/>
            <a:ext cx="91440" cy="2345763"/>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4757ACF4-8563-4649-A5B1-581E24AC7738}"/>
              </a:ext>
            </a:extLst>
          </p:cNvPr>
          <p:cNvSpPr/>
          <p:nvPr/>
        </p:nvSpPr>
        <p:spPr>
          <a:xfrm>
            <a:off x="5875919" y="3078163"/>
            <a:ext cx="91440" cy="1491688"/>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57DFB308-1FEB-4CC4-92A9-B3C17EE8CD52}"/>
              </a:ext>
            </a:extLst>
          </p:cNvPr>
          <p:cNvSpPr/>
          <p:nvPr/>
        </p:nvSpPr>
        <p:spPr>
          <a:xfrm>
            <a:off x="6218687" y="2892425"/>
            <a:ext cx="91440" cy="1677426"/>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088A14D0-642D-422E-8DA6-24A3E208A575}"/>
              </a:ext>
            </a:extLst>
          </p:cNvPr>
          <p:cNvSpPr/>
          <p:nvPr/>
        </p:nvSpPr>
        <p:spPr>
          <a:xfrm>
            <a:off x="6556801" y="2165350"/>
            <a:ext cx="91440" cy="2404501"/>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044B776C-3AED-4D97-948E-E2651732C8C3}"/>
              </a:ext>
            </a:extLst>
          </p:cNvPr>
          <p:cNvSpPr/>
          <p:nvPr/>
        </p:nvSpPr>
        <p:spPr>
          <a:xfrm>
            <a:off x="6894915" y="2741051"/>
            <a:ext cx="91440" cy="1828800"/>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2F88A1DF-DE03-414A-8C79-E3928972C012}"/>
              </a:ext>
            </a:extLst>
          </p:cNvPr>
          <p:cNvSpPr/>
          <p:nvPr/>
        </p:nvSpPr>
        <p:spPr>
          <a:xfrm>
            <a:off x="7237683" y="3324225"/>
            <a:ext cx="91440" cy="1245626"/>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78885E02-D771-4287-ABDC-21E479FF5954}"/>
              </a:ext>
            </a:extLst>
          </p:cNvPr>
          <p:cNvSpPr/>
          <p:nvPr/>
        </p:nvSpPr>
        <p:spPr>
          <a:xfrm>
            <a:off x="7580451" y="2625725"/>
            <a:ext cx="91440" cy="1944126"/>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D194D378-C78E-47E6-ADB6-22595C47D0D6}"/>
              </a:ext>
            </a:extLst>
          </p:cNvPr>
          <p:cNvSpPr/>
          <p:nvPr/>
        </p:nvSpPr>
        <p:spPr>
          <a:xfrm>
            <a:off x="7923219" y="2741051"/>
            <a:ext cx="91440" cy="1828800"/>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34802C55-9898-4429-9BCE-E2B2AE0A1E05}"/>
              </a:ext>
            </a:extLst>
          </p:cNvPr>
          <p:cNvSpPr/>
          <p:nvPr/>
        </p:nvSpPr>
        <p:spPr>
          <a:xfrm>
            <a:off x="8265987" y="3078163"/>
            <a:ext cx="91440" cy="1491688"/>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90F06737-EE0E-447D-8372-FB6DB93A5ADE}"/>
              </a:ext>
            </a:extLst>
          </p:cNvPr>
          <p:cNvSpPr/>
          <p:nvPr/>
        </p:nvSpPr>
        <p:spPr>
          <a:xfrm>
            <a:off x="8604101" y="2741051"/>
            <a:ext cx="91440" cy="1828800"/>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2C415749-061D-482C-9865-2EC125395A31}"/>
              </a:ext>
            </a:extLst>
          </p:cNvPr>
          <p:cNvSpPr/>
          <p:nvPr/>
        </p:nvSpPr>
        <p:spPr>
          <a:xfrm>
            <a:off x="8942215" y="2625725"/>
            <a:ext cx="91440" cy="1944126"/>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1EAD21AE-853D-4CFA-9993-58A0EDFE8B84}"/>
              </a:ext>
            </a:extLst>
          </p:cNvPr>
          <p:cNvSpPr/>
          <p:nvPr/>
        </p:nvSpPr>
        <p:spPr>
          <a:xfrm>
            <a:off x="9284983" y="2992437"/>
            <a:ext cx="91440" cy="1577413"/>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C1206E09-316F-430B-A955-788180A7FBBD}"/>
              </a:ext>
            </a:extLst>
          </p:cNvPr>
          <p:cNvSpPr/>
          <p:nvPr/>
        </p:nvSpPr>
        <p:spPr>
          <a:xfrm>
            <a:off x="9627751" y="3324225"/>
            <a:ext cx="91440" cy="1245625"/>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8C41964-5878-40C7-96E6-49588FF6EB35}"/>
              </a:ext>
            </a:extLst>
          </p:cNvPr>
          <p:cNvSpPr/>
          <p:nvPr/>
        </p:nvSpPr>
        <p:spPr>
          <a:xfrm>
            <a:off x="9965865" y="2741051"/>
            <a:ext cx="91440" cy="1828800"/>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4378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0C964E8-E252-4FBA-97D5-B44B5B39FFB1}"/>
              </a:ext>
            </a:extLst>
          </p:cNvPr>
          <p:cNvSpPr/>
          <p:nvPr/>
        </p:nvSpPr>
        <p:spPr>
          <a:xfrm>
            <a:off x="1915276" y="3807883"/>
            <a:ext cx="91440" cy="761968"/>
          </a:xfrm>
          <a:prstGeom prst="rect">
            <a:avLst/>
          </a:prstGeom>
          <a:solidFill>
            <a:srgbClr val="F1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206E345-167C-45B2-A613-6CA71FB85920}"/>
              </a:ext>
            </a:extLst>
          </p:cNvPr>
          <p:cNvSpPr/>
          <p:nvPr/>
        </p:nvSpPr>
        <p:spPr>
          <a:xfrm>
            <a:off x="2258044" y="3515783"/>
            <a:ext cx="91440" cy="1054068"/>
          </a:xfrm>
          <a:prstGeom prst="rect">
            <a:avLst/>
          </a:prstGeom>
          <a:solidFill>
            <a:srgbClr val="F1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CB482C1-C1D9-4771-9E50-47BDB6464A62}"/>
              </a:ext>
            </a:extLst>
          </p:cNvPr>
          <p:cNvSpPr/>
          <p:nvPr/>
        </p:nvSpPr>
        <p:spPr>
          <a:xfrm>
            <a:off x="2594858" y="4114799"/>
            <a:ext cx="91440" cy="455051"/>
          </a:xfrm>
          <a:prstGeom prst="rect">
            <a:avLst/>
          </a:prstGeom>
          <a:solidFill>
            <a:srgbClr val="F1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ball&#10;&#10;Description generated with high confidence">
            <a:extLst>
              <a:ext uri="{FF2B5EF4-FFF2-40B4-BE49-F238E27FC236}">
                <a16:creationId xmlns:a16="http://schemas.microsoft.com/office/drawing/2014/main" id="{4D1E0EB0-F8AA-4CB2-BE8F-9B145EC7E03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075407" y="4665589"/>
            <a:ext cx="274092" cy="365760"/>
          </a:xfrm>
          <a:prstGeom prst="rect">
            <a:avLst/>
          </a:prstGeom>
        </p:spPr>
      </p:pic>
      <p:pic>
        <p:nvPicPr>
          <p:cNvPr id="11" name="Picture 10" descr="A close up of a logo&#10;&#10;Description generated with very high confidence">
            <a:extLst>
              <a:ext uri="{FF2B5EF4-FFF2-40B4-BE49-F238E27FC236}">
                <a16:creationId xmlns:a16="http://schemas.microsoft.com/office/drawing/2014/main" id="{09463447-53D2-47A9-9608-998674CEEC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1836" y="4665589"/>
            <a:ext cx="274092" cy="365760"/>
          </a:xfrm>
          <a:prstGeom prst="rect">
            <a:avLst/>
          </a:prstGeom>
        </p:spPr>
      </p:pic>
      <p:pic>
        <p:nvPicPr>
          <p:cNvPr id="18" name="Picture 17" descr="A close up of a ball&#10;&#10;Description generated with high confidence">
            <a:extLst>
              <a:ext uri="{FF2B5EF4-FFF2-40B4-BE49-F238E27FC236}">
                <a16:creationId xmlns:a16="http://schemas.microsoft.com/office/drawing/2014/main" id="{CB440763-F343-4160-80E7-081172E8430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13521" y="4665589"/>
            <a:ext cx="274092" cy="365760"/>
          </a:xfrm>
          <a:prstGeom prst="rect">
            <a:avLst/>
          </a:prstGeom>
        </p:spPr>
      </p:pic>
      <p:pic>
        <p:nvPicPr>
          <p:cNvPr id="19" name="Picture 18" descr="A close up of a ball&#10;&#10;Description generated with high confidence">
            <a:extLst>
              <a:ext uri="{FF2B5EF4-FFF2-40B4-BE49-F238E27FC236}">
                <a16:creationId xmlns:a16="http://schemas.microsoft.com/office/drawing/2014/main" id="{22E2DEDC-3AA8-4AFF-A9FA-403D7DED3DB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756289" y="4665589"/>
            <a:ext cx="274092" cy="365760"/>
          </a:xfrm>
          <a:prstGeom prst="rect">
            <a:avLst/>
          </a:prstGeom>
        </p:spPr>
      </p:pic>
      <p:pic>
        <p:nvPicPr>
          <p:cNvPr id="20" name="Picture 19" descr="A close up of a ball&#10;&#10;Description generated with high confidence">
            <a:extLst>
              <a:ext uri="{FF2B5EF4-FFF2-40B4-BE49-F238E27FC236}">
                <a16:creationId xmlns:a16="http://schemas.microsoft.com/office/drawing/2014/main" id="{269D76A8-6E19-48B8-891C-564EAA2CD7A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099057" y="4665589"/>
            <a:ext cx="274092" cy="365760"/>
          </a:xfrm>
          <a:prstGeom prst="rect">
            <a:avLst/>
          </a:prstGeom>
        </p:spPr>
      </p:pic>
      <p:pic>
        <p:nvPicPr>
          <p:cNvPr id="21" name="Picture 20" descr="A close up of a ball&#10;&#10;Description generated with high confidence">
            <a:extLst>
              <a:ext uri="{FF2B5EF4-FFF2-40B4-BE49-F238E27FC236}">
                <a16:creationId xmlns:a16="http://schemas.microsoft.com/office/drawing/2014/main" id="{77A17821-28AF-4120-993A-4173A263067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441825" y="4665589"/>
            <a:ext cx="274092" cy="365760"/>
          </a:xfrm>
          <a:prstGeom prst="rect">
            <a:avLst/>
          </a:prstGeom>
        </p:spPr>
      </p:pic>
      <p:pic>
        <p:nvPicPr>
          <p:cNvPr id="23" name="Picture 22" descr="A close up of a ball&#10;&#10;Description generated with high confidence">
            <a:extLst>
              <a:ext uri="{FF2B5EF4-FFF2-40B4-BE49-F238E27FC236}">
                <a16:creationId xmlns:a16="http://schemas.microsoft.com/office/drawing/2014/main" id="{5332F4CA-6597-47AF-9786-FD3583E7DD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6696" y="4665589"/>
            <a:ext cx="274092" cy="365760"/>
          </a:xfrm>
          <a:prstGeom prst="rect">
            <a:avLst/>
          </a:prstGeom>
        </p:spPr>
      </p:pic>
      <p:pic>
        <p:nvPicPr>
          <p:cNvPr id="25" name="Picture 24" descr="A close up of a logo&#10;&#10;Description generated with very high confidence">
            <a:extLst>
              <a:ext uri="{FF2B5EF4-FFF2-40B4-BE49-F238E27FC236}">
                <a16:creationId xmlns:a16="http://schemas.microsoft.com/office/drawing/2014/main" id="{AAD7E3E5-8DE8-4056-BDE5-A46822BCC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9068" y="4665589"/>
            <a:ext cx="274092" cy="365760"/>
          </a:xfrm>
          <a:prstGeom prst="rect">
            <a:avLst/>
          </a:prstGeom>
        </p:spPr>
      </p:pic>
      <p:pic>
        <p:nvPicPr>
          <p:cNvPr id="27" name="Picture 26" descr="A close up of a logo&#10;&#10;Description generated with very high confidence">
            <a:extLst>
              <a:ext uri="{FF2B5EF4-FFF2-40B4-BE49-F238E27FC236}">
                <a16:creationId xmlns:a16="http://schemas.microsoft.com/office/drawing/2014/main" id="{D2BE3268-9C21-4EF9-A762-A25C2E6335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6300" y="4665589"/>
            <a:ext cx="274092" cy="365760"/>
          </a:xfrm>
          <a:prstGeom prst="rect">
            <a:avLst/>
          </a:prstGeom>
        </p:spPr>
      </p:pic>
      <p:pic>
        <p:nvPicPr>
          <p:cNvPr id="29" name="Picture 28" descr="A close up of a logo&#10;&#10;Description generated with very high confidence">
            <a:extLst>
              <a:ext uri="{FF2B5EF4-FFF2-40B4-BE49-F238E27FC236}">
                <a16:creationId xmlns:a16="http://schemas.microsoft.com/office/drawing/2014/main" id="{0784412D-3F7D-4CAF-9B32-ECBA38D5E6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532" y="4665589"/>
            <a:ext cx="274092" cy="365760"/>
          </a:xfrm>
          <a:prstGeom prst="rect">
            <a:avLst/>
          </a:prstGeom>
        </p:spPr>
      </p:pic>
      <p:pic>
        <p:nvPicPr>
          <p:cNvPr id="31" name="Picture 30" descr="A close up of a logo&#10;&#10;Description generated with very high confidence">
            <a:extLst>
              <a:ext uri="{FF2B5EF4-FFF2-40B4-BE49-F238E27FC236}">
                <a16:creationId xmlns:a16="http://schemas.microsoft.com/office/drawing/2014/main" id="{D2203BD2-A222-4872-B9E5-4E66EE5EE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718" y="4665589"/>
            <a:ext cx="274092" cy="365760"/>
          </a:xfrm>
          <a:prstGeom prst="rect">
            <a:avLst/>
          </a:prstGeom>
        </p:spPr>
      </p:pic>
      <p:pic>
        <p:nvPicPr>
          <p:cNvPr id="33" name="Picture 32" descr="A close up of a logo&#10;&#10;Description generated with very high confidence">
            <a:extLst>
              <a:ext uri="{FF2B5EF4-FFF2-40B4-BE49-F238E27FC236}">
                <a16:creationId xmlns:a16="http://schemas.microsoft.com/office/drawing/2014/main" id="{912A0BF7-F99C-4D70-82FF-1208CD7E5C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3950" y="4665589"/>
            <a:ext cx="274092" cy="365760"/>
          </a:xfrm>
          <a:prstGeom prst="rect">
            <a:avLst/>
          </a:prstGeom>
        </p:spPr>
      </p:pic>
      <p:pic>
        <p:nvPicPr>
          <p:cNvPr id="34" name="Picture 33" descr="A close up of a ball&#10;&#10;Description generated with high confidence">
            <a:extLst>
              <a:ext uri="{FF2B5EF4-FFF2-40B4-BE49-F238E27FC236}">
                <a16:creationId xmlns:a16="http://schemas.microsoft.com/office/drawing/2014/main" id="{D5F00351-5109-40C7-B2FE-B5A84B50F6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464" y="4665589"/>
            <a:ext cx="274092" cy="365760"/>
          </a:xfrm>
          <a:prstGeom prst="rect">
            <a:avLst/>
          </a:prstGeom>
        </p:spPr>
      </p:pic>
      <p:pic>
        <p:nvPicPr>
          <p:cNvPr id="35" name="Picture 34" descr="A close up of a ball&#10;&#10;Description generated with high confidence">
            <a:extLst>
              <a:ext uri="{FF2B5EF4-FFF2-40B4-BE49-F238E27FC236}">
                <a16:creationId xmlns:a16="http://schemas.microsoft.com/office/drawing/2014/main" id="{096A2252-5818-427F-965F-8ABB57E2E7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7578" y="4665589"/>
            <a:ext cx="274092" cy="365760"/>
          </a:xfrm>
          <a:prstGeom prst="rect">
            <a:avLst/>
          </a:prstGeom>
        </p:spPr>
      </p:pic>
      <p:pic>
        <p:nvPicPr>
          <p:cNvPr id="36" name="Picture 35" descr="A close up of a ball&#10;&#10;Description generated with high confidence">
            <a:extLst>
              <a:ext uri="{FF2B5EF4-FFF2-40B4-BE49-F238E27FC236}">
                <a16:creationId xmlns:a16="http://schemas.microsoft.com/office/drawing/2014/main" id="{8E0B2C8C-290E-453D-A6F1-50ACD32043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0346" y="4665589"/>
            <a:ext cx="274092" cy="365760"/>
          </a:xfrm>
          <a:prstGeom prst="rect">
            <a:avLst/>
          </a:prstGeom>
        </p:spPr>
      </p:pic>
      <p:pic>
        <p:nvPicPr>
          <p:cNvPr id="37" name="Picture 36" descr="A close up of a ball&#10;&#10;Description generated with high confidence">
            <a:extLst>
              <a:ext uri="{FF2B5EF4-FFF2-40B4-BE49-F238E27FC236}">
                <a16:creationId xmlns:a16="http://schemas.microsoft.com/office/drawing/2014/main" id="{65855762-3921-4172-9772-BCB36B95CF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3114" y="4665589"/>
            <a:ext cx="274092" cy="365760"/>
          </a:xfrm>
          <a:prstGeom prst="rect">
            <a:avLst/>
          </a:prstGeom>
        </p:spPr>
      </p:pic>
      <p:pic>
        <p:nvPicPr>
          <p:cNvPr id="38" name="Picture 37" descr="A close up of a ball&#10;&#10;Description generated with high confidence">
            <a:extLst>
              <a:ext uri="{FF2B5EF4-FFF2-40B4-BE49-F238E27FC236}">
                <a16:creationId xmlns:a16="http://schemas.microsoft.com/office/drawing/2014/main" id="{474E6EDC-0DEA-4678-A501-1EC7200AF7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5882" y="4665589"/>
            <a:ext cx="274092" cy="365760"/>
          </a:xfrm>
          <a:prstGeom prst="rect">
            <a:avLst/>
          </a:prstGeom>
        </p:spPr>
      </p:pic>
      <p:pic>
        <p:nvPicPr>
          <p:cNvPr id="39" name="Picture 38" descr="A close up of a ball&#10;&#10;Description generated with high confidence">
            <a:extLst>
              <a:ext uri="{FF2B5EF4-FFF2-40B4-BE49-F238E27FC236}">
                <a16:creationId xmlns:a16="http://schemas.microsoft.com/office/drawing/2014/main" id="{FDBDC3A8-539A-4B8B-8AD5-4960048583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8650" y="4665589"/>
            <a:ext cx="274092" cy="365760"/>
          </a:xfrm>
          <a:prstGeom prst="rect">
            <a:avLst/>
          </a:prstGeom>
        </p:spPr>
      </p:pic>
      <p:pic>
        <p:nvPicPr>
          <p:cNvPr id="40" name="Picture 39" descr="A close up of a ball&#10;&#10;Description generated with high confidence">
            <a:extLst>
              <a:ext uri="{FF2B5EF4-FFF2-40B4-BE49-F238E27FC236}">
                <a16:creationId xmlns:a16="http://schemas.microsoft.com/office/drawing/2014/main" id="{0623E903-4841-47F4-BAA5-03EE7E25FF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1418" y="4665589"/>
            <a:ext cx="274092" cy="365760"/>
          </a:xfrm>
          <a:prstGeom prst="rect">
            <a:avLst/>
          </a:prstGeom>
        </p:spPr>
      </p:pic>
      <p:pic>
        <p:nvPicPr>
          <p:cNvPr id="41" name="Picture 40" descr="A close up of a ball&#10;&#10;Description generated with high confidence">
            <a:extLst>
              <a:ext uri="{FF2B5EF4-FFF2-40B4-BE49-F238E27FC236}">
                <a16:creationId xmlns:a16="http://schemas.microsoft.com/office/drawing/2014/main" id="{C3954FC7-AE6E-4400-BE9B-F3DE9562F7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9532" y="4665589"/>
            <a:ext cx="274092" cy="365760"/>
          </a:xfrm>
          <a:prstGeom prst="rect">
            <a:avLst/>
          </a:prstGeom>
        </p:spPr>
      </p:pic>
      <p:pic>
        <p:nvPicPr>
          <p:cNvPr id="42" name="Picture 41" descr="A close up of a ball&#10;&#10;Description generated with high confidence">
            <a:extLst>
              <a:ext uri="{FF2B5EF4-FFF2-40B4-BE49-F238E27FC236}">
                <a16:creationId xmlns:a16="http://schemas.microsoft.com/office/drawing/2014/main" id="{ABE66A29-0EE4-4560-B4C1-07853524B4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2300" y="4665589"/>
            <a:ext cx="274092" cy="365760"/>
          </a:xfrm>
          <a:prstGeom prst="rect">
            <a:avLst/>
          </a:prstGeom>
        </p:spPr>
      </p:pic>
      <p:pic>
        <p:nvPicPr>
          <p:cNvPr id="43" name="Picture 42" descr="A close up of a ball&#10;&#10;Description generated with high confidence">
            <a:extLst>
              <a:ext uri="{FF2B5EF4-FFF2-40B4-BE49-F238E27FC236}">
                <a16:creationId xmlns:a16="http://schemas.microsoft.com/office/drawing/2014/main" id="{E85D4ED3-38EB-4AAC-A3DE-6907A44312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5068" y="4665589"/>
            <a:ext cx="274092" cy="365760"/>
          </a:xfrm>
          <a:prstGeom prst="rect">
            <a:avLst/>
          </a:prstGeom>
        </p:spPr>
      </p:pic>
      <p:pic>
        <p:nvPicPr>
          <p:cNvPr id="44" name="Picture 43" descr="A close up of a ball&#10;&#10;Description generated with high confidence">
            <a:extLst>
              <a:ext uri="{FF2B5EF4-FFF2-40B4-BE49-F238E27FC236}">
                <a16:creationId xmlns:a16="http://schemas.microsoft.com/office/drawing/2014/main" id="{9BA07D34-5B17-4B40-958B-97012E4460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7836" y="4665589"/>
            <a:ext cx="274092" cy="365760"/>
          </a:xfrm>
          <a:prstGeom prst="rect">
            <a:avLst/>
          </a:prstGeom>
        </p:spPr>
      </p:pic>
      <p:pic>
        <p:nvPicPr>
          <p:cNvPr id="45" name="Picture 44" descr="A close up of a ball&#10;&#10;Description generated with high confidence">
            <a:extLst>
              <a:ext uri="{FF2B5EF4-FFF2-40B4-BE49-F238E27FC236}">
                <a16:creationId xmlns:a16="http://schemas.microsoft.com/office/drawing/2014/main" id="{FC149C69-40D5-4274-ADC5-4795EE0F7C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0604" y="4665589"/>
            <a:ext cx="274092" cy="365760"/>
          </a:xfrm>
          <a:prstGeom prst="rect">
            <a:avLst/>
          </a:prstGeom>
        </p:spPr>
      </p:pic>
      <p:sp>
        <p:nvSpPr>
          <p:cNvPr id="46" name="Rectangle 45">
            <a:extLst>
              <a:ext uri="{FF2B5EF4-FFF2-40B4-BE49-F238E27FC236}">
                <a16:creationId xmlns:a16="http://schemas.microsoft.com/office/drawing/2014/main" id="{50A16CDF-E542-462E-9C36-8DA3B1D2426C}"/>
              </a:ext>
            </a:extLst>
          </p:cNvPr>
          <p:cNvSpPr/>
          <p:nvPr/>
        </p:nvSpPr>
        <p:spPr>
          <a:xfrm>
            <a:off x="2937626" y="3604683"/>
            <a:ext cx="91440" cy="965168"/>
          </a:xfrm>
          <a:prstGeom prst="rect">
            <a:avLst/>
          </a:prstGeom>
          <a:solidFill>
            <a:srgbClr val="F1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35F8971A-4209-4F9B-8447-C8FFE300CC7E}"/>
              </a:ext>
            </a:extLst>
          </p:cNvPr>
          <p:cNvSpPr/>
          <p:nvPr/>
        </p:nvSpPr>
        <p:spPr>
          <a:xfrm>
            <a:off x="3280394" y="3807883"/>
            <a:ext cx="91440" cy="761968"/>
          </a:xfrm>
          <a:prstGeom prst="rect">
            <a:avLst/>
          </a:prstGeom>
          <a:solidFill>
            <a:srgbClr val="F1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901C7E6A-2AF0-4134-890C-2E9421AB8B3F}"/>
              </a:ext>
            </a:extLst>
          </p:cNvPr>
          <p:cNvSpPr/>
          <p:nvPr/>
        </p:nvSpPr>
        <p:spPr>
          <a:xfrm>
            <a:off x="3623162" y="3975100"/>
            <a:ext cx="91440" cy="594750"/>
          </a:xfrm>
          <a:prstGeom prst="rect">
            <a:avLst/>
          </a:prstGeom>
          <a:solidFill>
            <a:srgbClr val="F1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89EA5BAE-C9AC-4D33-A599-8E221F93B6DC}"/>
              </a:ext>
            </a:extLst>
          </p:cNvPr>
          <p:cNvSpPr/>
          <p:nvPr/>
        </p:nvSpPr>
        <p:spPr>
          <a:xfrm>
            <a:off x="4166733" y="2500313"/>
            <a:ext cx="91440" cy="2069538"/>
          </a:xfrm>
          <a:prstGeom prst="rect">
            <a:avLst/>
          </a:prstGeom>
          <a:solidFill>
            <a:srgbClr val="757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5D92A34B-41DB-4508-93CB-85B2B6B5A0FF}"/>
              </a:ext>
            </a:extLst>
          </p:cNvPr>
          <p:cNvSpPr/>
          <p:nvPr/>
        </p:nvSpPr>
        <p:spPr>
          <a:xfrm>
            <a:off x="4504847" y="1826651"/>
            <a:ext cx="91440" cy="2743200"/>
          </a:xfrm>
          <a:prstGeom prst="rect">
            <a:avLst/>
          </a:prstGeom>
          <a:solidFill>
            <a:srgbClr val="757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6AF41F28-4FDA-4A2B-ABC9-041006E6254A}"/>
              </a:ext>
            </a:extLst>
          </p:cNvPr>
          <p:cNvSpPr/>
          <p:nvPr/>
        </p:nvSpPr>
        <p:spPr>
          <a:xfrm>
            <a:off x="4847615" y="1958975"/>
            <a:ext cx="91440" cy="2610876"/>
          </a:xfrm>
          <a:prstGeom prst="rect">
            <a:avLst/>
          </a:prstGeom>
          <a:solidFill>
            <a:srgbClr val="757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37E22DFF-D001-4572-9A2F-70388735C0F8}"/>
              </a:ext>
            </a:extLst>
          </p:cNvPr>
          <p:cNvSpPr/>
          <p:nvPr/>
        </p:nvSpPr>
        <p:spPr>
          <a:xfrm>
            <a:off x="5190383" y="1560513"/>
            <a:ext cx="91440" cy="3009338"/>
          </a:xfrm>
          <a:prstGeom prst="rect">
            <a:avLst/>
          </a:prstGeom>
          <a:solidFill>
            <a:srgbClr val="757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3C3D9B2-73BF-459C-A2BB-30F58272DC38}"/>
              </a:ext>
            </a:extLst>
          </p:cNvPr>
          <p:cNvSpPr/>
          <p:nvPr/>
        </p:nvSpPr>
        <p:spPr>
          <a:xfrm>
            <a:off x="5533151" y="2224087"/>
            <a:ext cx="91440" cy="2345763"/>
          </a:xfrm>
          <a:prstGeom prst="rect">
            <a:avLst/>
          </a:prstGeom>
          <a:solidFill>
            <a:srgbClr val="757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4757ACF4-8563-4649-A5B1-581E24AC7738}"/>
              </a:ext>
            </a:extLst>
          </p:cNvPr>
          <p:cNvSpPr/>
          <p:nvPr/>
        </p:nvSpPr>
        <p:spPr>
          <a:xfrm>
            <a:off x="6078022" y="3078163"/>
            <a:ext cx="91440" cy="1491688"/>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57DFB308-1FEB-4CC4-92A9-B3C17EE8CD52}"/>
              </a:ext>
            </a:extLst>
          </p:cNvPr>
          <p:cNvSpPr/>
          <p:nvPr/>
        </p:nvSpPr>
        <p:spPr>
          <a:xfrm>
            <a:off x="6420790" y="2892425"/>
            <a:ext cx="91440" cy="1677426"/>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088A14D0-642D-422E-8DA6-24A3E208A575}"/>
              </a:ext>
            </a:extLst>
          </p:cNvPr>
          <p:cNvSpPr/>
          <p:nvPr/>
        </p:nvSpPr>
        <p:spPr>
          <a:xfrm>
            <a:off x="6758904" y="2165350"/>
            <a:ext cx="91440" cy="2404501"/>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044B776C-3AED-4D97-948E-E2651732C8C3}"/>
              </a:ext>
            </a:extLst>
          </p:cNvPr>
          <p:cNvSpPr/>
          <p:nvPr/>
        </p:nvSpPr>
        <p:spPr>
          <a:xfrm>
            <a:off x="7097018" y="2741051"/>
            <a:ext cx="91440" cy="1828800"/>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2F88A1DF-DE03-414A-8C79-E3928972C012}"/>
              </a:ext>
            </a:extLst>
          </p:cNvPr>
          <p:cNvSpPr/>
          <p:nvPr/>
        </p:nvSpPr>
        <p:spPr>
          <a:xfrm>
            <a:off x="7439786" y="3324225"/>
            <a:ext cx="91440" cy="1245626"/>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78885E02-D771-4287-ABDC-21E479FF5954}"/>
              </a:ext>
            </a:extLst>
          </p:cNvPr>
          <p:cNvSpPr/>
          <p:nvPr/>
        </p:nvSpPr>
        <p:spPr>
          <a:xfrm>
            <a:off x="7782554" y="2625725"/>
            <a:ext cx="91440" cy="1944126"/>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D194D378-C78E-47E6-ADB6-22595C47D0D6}"/>
              </a:ext>
            </a:extLst>
          </p:cNvPr>
          <p:cNvSpPr/>
          <p:nvPr/>
        </p:nvSpPr>
        <p:spPr>
          <a:xfrm>
            <a:off x="8125322" y="2741051"/>
            <a:ext cx="91440" cy="1828800"/>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34802C55-9898-4429-9BCE-E2B2AE0A1E05}"/>
              </a:ext>
            </a:extLst>
          </p:cNvPr>
          <p:cNvSpPr/>
          <p:nvPr/>
        </p:nvSpPr>
        <p:spPr>
          <a:xfrm>
            <a:off x="8468090" y="3078163"/>
            <a:ext cx="91440" cy="1491688"/>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90F06737-EE0E-447D-8372-FB6DB93A5ADE}"/>
              </a:ext>
            </a:extLst>
          </p:cNvPr>
          <p:cNvSpPr/>
          <p:nvPr/>
        </p:nvSpPr>
        <p:spPr>
          <a:xfrm>
            <a:off x="8806204" y="2741051"/>
            <a:ext cx="91440" cy="1828800"/>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2C415749-061D-482C-9865-2EC125395A31}"/>
              </a:ext>
            </a:extLst>
          </p:cNvPr>
          <p:cNvSpPr/>
          <p:nvPr/>
        </p:nvSpPr>
        <p:spPr>
          <a:xfrm>
            <a:off x="9144318" y="2625725"/>
            <a:ext cx="91440" cy="1944126"/>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1EAD21AE-853D-4CFA-9993-58A0EDFE8B84}"/>
              </a:ext>
            </a:extLst>
          </p:cNvPr>
          <p:cNvSpPr/>
          <p:nvPr/>
        </p:nvSpPr>
        <p:spPr>
          <a:xfrm>
            <a:off x="9487086" y="2992437"/>
            <a:ext cx="91440" cy="1577413"/>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C1206E09-316F-430B-A955-788180A7FBBD}"/>
              </a:ext>
            </a:extLst>
          </p:cNvPr>
          <p:cNvSpPr/>
          <p:nvPr/>
        </p:nvSpPr>
        <p:spPr>
          <a:xfrm>
            <a:off x="9829854" y="3324225"/>
            <a:ext cx="91440" cy="1245625"/>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8C41964-5878-40C7-96E6-49588FF6EB35}"/>
              </a:ext>
            </a:extLst>
          </p:cNvPr>
          <p:cNvSpPr/>
          <p:nvPr/>
        </p:nvSpPr>
        <p:spPr>
          <a:xfrm>
            <a:off x="10167968" y="2741051"/>
            <a:ext cx="91440" cy="1828800"/>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ight Bracket 1">
            <a:extLst>
              <a:ext uri="{FF2B5EF4-FFF2-40B4-BE49-F238E27FC236}">
                <a16:creationId xmlns:a16="http://schemas.microsoft.com/office/drawing/2014/main" id="{F73E432A-17CD-44A4-86E2-B046DE8B6589}"/>
              </a:ext>
            </a:extLst>
          </p:cNvPr>
          <p:cNvSpPr/>
          <p:nvPr/>
        </p:nvSpPr>
        <p:spPr>
          <a:xfrm rot="5400000">
            <a:off x="2778363" y="4172674"/>
            <a:ext cx="73152" cy="1981978"/>
          </a:xfrm>
          <a:prstGeom prst="rightBracke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ight Bracket 50">
            <a:extLst>
              <a:ext uri="{FF2B5EF4-FFF2-40B4-BE49-F238E27FC236}">
                <a16:creationId xmlns:a16="http://schemas.microsoft.com/office/drawing/2014/main" id="{B34ED783-3DAA-44AB-A121-0DAE98511666}"/>
              </a:ext>
            </a:extLst>
          </p:cNvPr>
          <p:cNvSpPr/>
          <p:nvPr/>
        </p:nvSpPr>
        <p:spPr>
          <a:xfrm rot="5400000">
            <a:off x="4859736" y="4344058"/>
            <a:ext cx="73152" cy="1639210"/>
          </a:xfrm>
          <a:prstGeom prst="rightBracke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Right Bracket 59">
            <a:extLst>
              <a:ext uri="{FF2B5EF4-FFF2-40B4-BE49-F238E27FC236}">
                <a16:creationId xmlns:a16="http://schemas.microsoft.com/office/drawing/2014/main" id="{FD12BE91-B251-435A-BF8C-20F5F52923B7}"/>
              </a:ext>
            </a:extLst>
          </p:cNvPr>
          <p:cNvSpPr/>
          <p:nvPr/>
        </p:nvSpPr>
        <p:spPr>
          <a:xfrm rot="5400000">
            <a:off x="8139770" y="2975313"/>
            <a:ext cx="73152" cy="4376700"/>
          </a:xfrm>
          <a:prstGeom prst="rightBracke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B3A1CEF-C163-406E-92AA-7C32EF0BE80A}"/>
              </a:ext>
            </a:extLst>
          </p:cNvPr>
          <p:cNvSpPr txBox="1"/>
          <p:nvPr/>
        </p:nvSpPr>
        <p:spPr>
          <a:xfrm>
            <a:off x="2319676" y="5295977"/>
            <a:ext cx="990529"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(6) </a:t>
            </a:r>
            <a:r>
              <a:rPr kumimoji="0" lang="en-US" sz="1200" b="0"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Group A</a:t>
            </a:r>
          </a:p>
        </p:txBody>
      </p:sp>
      <p:sp>
        <p:nvSpPr>
          <p:cNvPr id="61" name="TextBox 60">
            <a:extLst>
              <a:ext uri="{FF2B5EF4-FFF2-40B4-BE49-F238E27FC236}">
                <a16:creationId xmlns:a16="http://schemas.microsoft.com/office/drawing/2014/main" id="{6A5B94B1-21AB-444D-86FA-7733613298BF}"/>
              </a:ext>
            </a:extLst>
          </p:cNvPr>
          <p:cNvSpPr txBox="1"/>
          <p:nvPr/>
        </p:nvSpPr>
        <p:spPr>
          <a:xfrm>
            <a:off x="4406662" y="5295977"/>
            <a:ext cx="97930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(5) </a:t>
            </a:r>
            <a:r>
              <a:rPr kumimoji="0" lang="en-US" sz="1200" b="0"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Group B</a:t>
            </a:r>
          </a:p>
        </p:txBody>
      </p:sp>
      <p:sp>
        <p:nvSpPr>
          <p:cNvPr id="62" name="TextBox 61">
            <a:extLst>
              <a:ext uri="{FF2B5EF4-FFF2-40B4-BE49-F238E27FC236}">
                <a16:creationId xmlns:a16="http://schemas.microsoft.com/office/drawing/2014/main" id="{E72B882F-58B4-4C7C-835B-8FB90EC4F0FE}"/>
              </a:ext>
            </a:extLst>
          </p:cNvPr>
          <p:cNvSpPr txBox="1"/>
          <p:nvPr/>
        </p:nvSpPr>
        <p:spPr>
          <a:xfrm>
            <a:off x="7642613" y="5295977"/>
            <a:ext cx="106747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(17) </a:t>
            </a:r>
            <a:r>
              <a:rPr kumimoji="0" lang="en-US" sz="1200" b="0"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Group C</a:t>
            </a:r>
          </a:p>
        </p:txBody>
      </p:sp>
      <p:sp>
        <p:nvSpPr>
          <p:cNvPr id="63" name="TextBox 62">
            <a:extLst>
              <a:ext uri="{FF2B5EF4-FFF2-40B4-BE49-F238E27FC236}">
                <a16:creationId xmlns:a16="http://schemas.microsoft.com/office/drawing/2014/main" id="{A0324F63-6DD9-41E4-AAD3-3D1E4543A0DD}"/>
              </a:ext>
            </a:extLst>
          </p:cNvPr>
          <p:cNvSpPr txBox="1"/>
          <p:nvPr/>
        </p:nvSpPr>
        <p:spPr>
          <a:xfrm>
            <a:off x="4435449" y="5955976"/>
            <a:ext cx="33211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Group by media and usage</a:t>
            </a:r>
            <a:endParaRPr kumimoji="0" lang="en-US" sz="2000" b="0" i="0" u="none" strike="noStrike" kern="1200" cap="none" spc="0" normalizeH="0" baseline="0" noProof="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17878485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45CBCEA8-8572-4F12-8812-E642F3BB52AD}"/>
              </a:ext>
            </a:extLst>
          </p:cNvPr>
          <p:cNvCxnSpPr/>
          <p:nvPr/>
        </p:nvCxnSpPr>
        <p:spPr>
          <a:xfrm>
            <a:off x="5986696" y="3570284"/>
            <a:ext cx="4379976" cy="0"/>
          </a:xfrm>
          <a:prstGeom prst="line">
            <a:avLst/>
          </a:prstGeom>
          <a:ln w="12700">
            <a:solidFill>
              <a:srgbClr val="404040"/>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3B841B7-6A40-44C3-B497-4D519F00EB36}"/>
              </a:ext>
            </a:extLst>
          </p:cNvPr>
          <p:cNvCxnSpPr/>
          <p:nvPr/>
        </p:nvCxnSpPr>
        <p:spPr>
          <a:xfrm>
            <a:off x="5986696" y="2787649"/>
            <a:ext cx="4379976" cy="0"/>
          </a:xfrm>
          <a:prstGeom prst="line">
            <a:avLst/>
          </a:prstGeom>
          <a:ln w="12700">
            <a:solidFill>
              <a:srgbClr val="404040"/>
            </a:solidFill>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67B6B93-C8C2-4776-9DD1-113F3FF4FA03}"/>
              </a:ext>
            </a:extLst>
          </p:cNvPr>
          <p:cNvCxnSpPr/>
          <p:nvPr/>
        </p:nvCxnSpPr>
        <p:spPr>
          <a:xfrm>
            <a:off x="5986696" y="2027236"/>
            <a:ext cx="4379976" cy="0"/>
          </a:xfrm>
          <a:prstGeom prst="line">
            <a:avLst/>
          </a:prstGeom>
          <a:ln w="12700">
            <a:solidFill>
              <a:srgbClr val="404040"/>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A9F00DD-4A2F-4B95-8EC1-41367BFBBDBF}"/>
              </a:ext>
            </a:extLst>
          </p:cNvPr>
          <p:cNvCxnSpPr/>
          <p:nvPr/>
        </p:nvCxnSpPr>
        <p:spPr>
          <a:xfrm>
            <a:off x="5986696" y="3105149"/>
            <a:ext cx="4379976" cy="0"/>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106F2D9-A338-4AAB-BB3E-0436B3932B64}"/>
              </a:ext>
            </a:extLst>
          </p:cNvPr>
          <p:cNvCxnSpPr/>
          <p:nvPr/>
        </p:nvCxnSpPr>
        <p:spPr>
          <a:xfrm>
            <a:off x="5986696" y="2482849"/>
            <a:ext cx="4379976" cy="0"/>
          </a:xfrm>
          <a:prstGeom prst="line">
            <a:avLst/>
          </a:prstGeom>
          <a:ln w="12700">
            <a:solidFill>
              <a:srgbClr val="404040"/>
            </a:solidFill>
            <a:prstDash val="dash"/>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590B617B-05D2-4BAA-A620-BB9578B5F192}"/>
              </a:ext>
            </a:extLst>
          </p:cNvPr>
          <p:cNvPicPr>
            <a:picLocks noChangeAspect="1"/>
          </p:cNvPicPr>
          <p:nvPr/>
        </p:nvPicPr>
        <p:blipFill rotWithShape="1">
          <a:blip r:embed="rId3"/>
          <a:srcRect l="9129" t="3432" r="9980" b="8976"/>
          <a:stretch/>
        </p:blipFill>
        <p:spPr>
          <a:xfrm rot="5400000">
            <a:off x="8965892" y="2703237"/>
            <a:ext cx="3686102" cy="238602"/>
          </a:xfrm>
          <a:prstGeom prst="rect">
            <a:avLst/>
          </a:prstGeom>
        </p:spPr>
      </p:pic>
      <p:sp>
        <p:nvSpPr>
          <p:cNvPr id="22" name="Rectangle 21">
            <a:extLst>
              <a:ext uri="{FF2B5EF4-FFF2-40B4-BE49-F238E27FC236}">
                <a16:creationId xmlns:a16="http://schemas.microsoft.com/office/drawing/2014/main" id="{70C964E8-E252-4FBA-97D5-B44B5B39FFB1}"/>
              </a:ext>
            </a:extLst>
          </p:cNvPr>
          <p:cNvSpPr/>
          <p:nvPr/>
        </p:nvSpPr>
        <p:spPr>
          <a:xfrm>
            <a:off x="1915276" y="3762375"/>
            <a:ext cx="91440" cy="807476"/>
          </a:xfrm>
          <a:prstGeom prst="rect">
            <a:avLst/>
          </a:prstGeom>
          <a:solidFill>
            <a:srgbClr val="F1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206E345-167C-45B2-A613-6CA71FB85920}"/>
              </a:ext>
            </a:extLst>
          </p:cNvPr>
          <p:cNvSpPr/>
          <p:nvPr/>
        </p:nvSpPr>
        <p:spPr>
          <a:xfrm>
            <a:off x="2258044" y="3671887"/>
            <a:ext cx="91440" cy="897963"/>
          </a:xfrm>
          <a:prstGeom prst="rect">
            <a:avLst/>
          </a:prstGeom>
          <a:solidFill>
            <a:srgbClr val="F1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CB482C1-C1D9-4771-9E50-47BDB6464A62}"/>
              </a:ext>
            </a:extLst>
          </p:cNvPr>
          <p:cNvSpPr/>
          <p:nvPr/>
        </p:nvSpPr>
        <p:spPr>
          <a:xfrm>
            <a:off x="2594858" y="3762375"/>
            <a:ext cx="91440" cy="807475"/>
          </a:xfrm>
          <a:prstGeom prst="rect">
            <a:avLst/>
          </a:prstGeom>
          <a:solidFill>
            <a:srgbClr val="F1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ball&#10;&#10;Description generated with high confidence">
            <a:extLst>
              <a:ext uri="{FF2B5EF4-FFF2-40B4-BE49-F238E27FC236}">
                <a16:creationId xmlns:a16="http://schemas.microsoft.com/office/drawing/2014/main" id="{4D1E0EB0-F8AA-4CB2-BE8F-9B145EC7E03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075407" y="4665589"/>
            <a:ext cx="274092" cy="365760"/>
          </a:xfrm>
          <a:prstGeom prst="rect">
            <a:avLst/>
          </a:prstGeom>
        </p:spPr>
      </p:pic>
      <p:pic>
        <p:nvPicPr>
          <p:cNvPr id="11" name="Picture 10" descr="A close up of a logo&#10;&#10;Description generated with very high confidence">
            <a:extLst>
              <a:ext uri="{FF2B5EF4-FFF2-40B4-BE49-F238E27FC236}">
                <a16:creationId xmlns:a16="http://schemas.microsoft.com/office/drawing/2014/main" id="{09463447-53D2-47A9-9608-998674CEEC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1836" y="4665589"/>
            <a:ext cx="274092" cy="365760"/>
          </a:xfrm>
          <a:prstGeom prst="rect">
            <a:avLst/>
          </a:prstGeom>
        </p:spPr>
      </p:pic>
      <p:pic>
        <p:nvPicPr>
          <p:cNvPr id="18" name="Picture 17" descr="A close up of a ball&#10;&#10;Description generated with high confidence">
            <a:extLst>
              <a:ext uri="{FF2B5EF4-FFF2-40B4-BE49-F238E27FC236}">
                <a16:creationId xmlns:a16="http://schemas.microsoft.com/office/drawing/2014/main" id="{CB440763-F343-4160-80E7-081172E8430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13521" y="4665589"/>
            <a:ext cx="274092" cy="365760"/>
          </a:xfrm>
          <a:prstGeom prst="rect">
            <a:avLst/>
          </a:prstGeom>
        </p:spPr>
      </p:pic>
      <p:pic>
        <p:nvPicPr>
          <p:cNvPr id="19" name="Picture 18" descr="A close up of a ball&#10;&#10;Description generated with high confidence">
            <a:extLst>
              <a:ext uri="{FF2B5EF4-FFF2-40B4-BE49-F238E27FC236}">
                <a16:creationId xmlns:a16="http://schemas.microsoft.com/office/drawing/2014/main" id="{22E2DEDC-3AA8-4AFF-A9FA-403D7DED3DB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756289" y="4665589"/>
            <a:ext cx="274092" cy="365760"/>
          </a:xfrm>
          <a:prstGeom prst="rect">
            <a:avLst/>
          </a:prstGeom>
        </p:spPr>
      </p:pic>
      <p:pic>
        <p:nvPicPr>
          <p:cNvPr id="20" name="Picture 19" descr="A close up of a ball&#10;&#10;Description generated with high confidence">
            <a:extLst>
              <a:ext uri="{FF2B5EF4-FFF2-40B4-BE49-F238E27FC236}">
                <a16:creationId xmlns:a16="http://schemas.microsoft.com/office/drawing/2014/main" id="{269D76A8-6E19-48B8-891C-564EAA2CD7A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099057" y="4665589"/>
            <a:ext cx="274092" cy="365760"/>
          </a:xfrm>
          <a:prstGeom prst="rect">
            <a:avLst/>
          </a:prstGeom>
        </p:spPr>
      </p:pic>
      <p:pic>
        <p:nvPicPr>
          <p:cNvPr id="21" name="Picture 20" descr="A close up of a ball&#10;&#10;Description generated with high confidence">
            <a:extLst>
              <a:ext uri="{FF2B5EF4-FFF2-40B4-BE49-F238E27FC236}">
                <a16:creationId xmlns:a16="http://schemas.microsoft.com/office/drawing/2014/main" id="{77A17821-28AF-4120-993A-4173A263067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441825" y="4665589"/>
            <a:ext cx="274092" cy="365760"/>
          </a:xfrm>
          <a:prstGeom prst="rect">
            <a:avLst/>
          </a:prstGeom>
        </p:spPr>
      </p:pic>
      <p:pic>
        <p:nvPicPr>
          <p:cNvPr id="23" name="Picture 22" descr="A close up of a ball&#10;&#10;Description generated with high confidence">
            <a:extLst>
              <a:ext uri="{FF2B5EF4-FFF2-40B4-BE49-F238E27FC236}">
                <a16:creationId xmlns:a16="http://schemas.microsoft.com/office/drawing/2014/main" id="{5332F4CA-6597-47AF-9786-FD3583E7DD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6696" y="4665589"/>
            <a:ext cx="274092" cy="365760"/>
          </a:xfrm>
          <a:prstGeom prst="rect">
            <a:avLst/>
          </a:prstGeom>
        </p:spPr>
      </p:pic>
      <p:pic>
        <p:nvPicPr>
          <p:cNvPr id="25" name="Picture 24" descr="A close up of a logo&#10;&#10;Description generated with very high confidence">
            <a:extLst>
              <a:ext uri="{FF2B5EF4-FFF2-40B4-BE49-F238E27FC236}">
                <a16:creationId xmlns:a16="http://schemas.microsoft.com/office/drawing/2014/main" id="{AAD7E3E5-8DE8-4056-BDE5-A46822BCCC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9068" y="4665589"/>
            <a:ext cx="274092" cy="365760"/>
          </a:xfrm>
          <a:prstGeom prst="rect">
            <a:avLst/>
          </a:prstGeom>
        </p:spPr>
      </p:pic>
      <p:pic>
        <p:nvPicPr>
          <p:cNvPr id="27" name="Picture 26" descr="A close up of a logo&#10;&#10;Description generated with very high confidence">
            <a:extLst>
              <a:ext uri="{FF2B5EF4-FFF2-40B4-BE49-F238E27FC236}">
                <a16:creationId xmlns:a16="http://schemas.microsoft.com/office/drawing/2014/main" id="{D2BE3268-9C21-4EF9-A762-A25C2E6335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6300" y="4665589"/>
            <a:ext cx="274092" cy="365760"/>
          </a:xfrm>
          <a:prstGeom prst="rect">
            <a:avLst/>
          </a:prstGeom>
        </p:spPr>
      </p:pic>
      <p:pic>
        <p:nvPicPr>
          <p:cNvPr id="29" name="Picture 28" descr="A close up of a logo&#10;&#10;Description generated with very high confidence">
            <a:extLst>
              <a:ext uri="{FF2B5EF4-FFF2-40B4-BE49-F238E27FC236}">
                <a16:creationId xmlns:a16="http://schemas.microsoft.com/office/drawing/2014/main" id="{0784412D-3F7D-4CAF-9B32-ECBA38D5E6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3532" y="4665589"/>
            <a:ext cx="274092" cy="365760"/>
          </a:xfrm>
          <a:prstGeom prst="rect">
            <a:avLst/>
          </a:prstGeom>
        </p:spPr>
      </p:pic>
      <p:pic>
        <p:nvPicPr>
          <p:cNvPr id="31" name="Picture 30" descr="A close up of a logo&#10;&#10;Description generated with very high confidence">
            <a:extLst>
              <a:ext uri="{FF2B5EF4-FFF2-40B4-BE49-F238E27FC236}">
                <a16:creationId xmlns:a16="http://schemas.microsoft.com/office/drawing/2014/main" id="{D2203BD2-A222-4872-B9E5-4E66EE5EE8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6718" y="4665589"/>
            <a:ext cx="274092" cy="365760"/>
          </a:xfrm>
          <a:prstGeom prst="rect">
            <a:avLst/>
          </a:prstGeom>
        </p:spPr>
      </p:pic>
      <p:pic>
        <p:nvPicPr>
          <p:cNvPr id="33" name="Picture 32" descr="A close up of a logo&#10;&#10;Description generated with very high confidence">
            <a:extLst>
              <a:ext uri="{FF2B5EF4-FFF2-40B4-BE49-F238E27FC236}">
                <a16:creationId xmlns:a16="http://schemas.microsoft.com/office/drawing/2014/main" id="{912A0BF7-F99C-4D70-82FF-1208CD7E5C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3950" y="4665589"/>
            <a:ext cx="274092" cy="365760"/>
          </a:xfrm>
          <a:prstGeom prst="rect">
            <a:avLst/>
          </a:prstGeom>
        </p:spPr>
      </p:pic>
      <p:pic>
        <p:nvPicPr>
          <p:cNvPr id="34" name="Picture 33" descr="A close up of a ball&#10;&#10;Description generated with high confidence">
            <a:extLst>
              <a:ext uri="{FF2B5EF4-FFF2-40B4-BE49-F238E27FC236}">
                <a16:creationId xmlns:a16="http://schemas.microsoft.com/office/drawing/2014/main" id="{D5F00351-5109-40C7-B2FE-B5A84B50F6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9464" y="4665589"/>
            <a:ext cx="274092" cy="365760"/>
          </a:xfrm>
          <a:prstGeom prst="rect">
            <a:avLst/>
          </a:prstGeom>
        </p:spPr>
      </p:pic>
      <p:pic>
        <p:nvPicPr>
          <p:cNvPr id="35" name="Picture 34" descr="A close up of a ball&#10;&#10;Description generated with high confidence">
            <a:extLst>
              <a:ext uri="{FF2B5EF4-FFF2-40B4-BE49-F238E27FC236}">
                <a16:creationId xmlns:a16="http://schemas.microsoft.com/office/drawing/2014/main" id="{096A2252-5818-427F-965F-8ABB57E2E7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7578" y="4665589"/>
            <a:ext cx="274092" cy="365760"/>
          </a:xfrm>
          <a:prstGeom prst="rect">
            <a:avLst/>
          </a:prstGeom>
        </p:spPr>
      </p:pic>
      <p:pic>
        <p:nvPicPr>
          <p:cNvPr id="36" name="Picture 35" descr="A close up of a ball&#10;&#10;Description generated with high confidence">
            <a:extLst>
              <a:ext uri="{FF2B5EF4-FFF2-40B4-BE49-F238E27FC236}">
                <a16:creationId xmlns:a16="http://schemas.microsoft.com/office/drawing/2014/main" id="{8E0B2C8C-290E-453D-A6F1-50ACD32043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0346" y="4665589"/>
            <a:ext cx="274092" cy="365760"/>
          </a:xfrm>
          <a:prstGeom prst="rect">
            <a:avLst/>
          </a:prstGeom>
        </p:spPr>
      </p:pic>
      <p:pic>
        <p:nvPicPr>
          <p:cNvPr id="37" name="Picture 36" descr="A close up of a ball&#10;&#10;Description generated with high confidence">
            <a:extLst>
              <a:ext uri="{FF2B5EF4-FFF2-40B4-BE49-F238E27FC236}">
                <a16:creationId xmlns:a16="http://schemas.microsoft.com/office/drawing/2014/main" id="{65855762-3921-4172-9772-BCB36B95CF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53114" y="4665589"/>
            <a:ext cx="274092" cy="365760"/>
          </a:xfrm>
          <a:prstGeom prst="rect">
            <a:avLst/>
          </a:prstGeom>
        </p:spPr>
      </p:pic>
      <p:pic>
        <p:nvPicPr>
          <p:cNvPr id="38" name="Picture 37" descr="A close up of a ball&#10;&#10;Description generated with high confidence">
            <a:extLst>
              <a:ext uri="{FF2B5EF4-FFF2-40B4-BE49-F238E27FC236}">
                <a16:creationId xmlns:a16="http://schemas.microsoft.com/office/drawing/2014/main" id="{474E6EDC-0DEA-4678-A501-1EC7200AF7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5882" y="4665589"/>
            <a:ext cx="274092" cy="365760"/>
          </a:xfrm>
          <a:prstGeom prst="rect">
            <a:avLst/>
          </a:prstGeom>
        </p:spPr>
      </p:pic>
      <p:pic>
        <p:nvPicPr>
          <p:cNvPr id="39" name="Picture 38" descr="A close up of a ball&#10;&#10;Description generated with high confidence">
            <a:extLst>
              <a:ext uri="{FF2B5EF4-FFF2-40B4-BE49-F238E27FC236}">
                <a16:creationId xmlns:a16="http://schemas.microsoft.com/office/drawing/2014/main" id="{FDBDC3A8-539A-4B8B-8AD5-4960048583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8650" y="4665589"/>
            <a:ext cx="274092" cy="365760"/>
          </a:xfrm>
          <a:prstGeom prst="rect">
            <a:avLst/>
          </a:prstGeom>
        </p:spPr>
      </p:pic>
      <p:pic>
        <p:nvPicPr>
          <p:cNvPr id="40" name="Picture 39" descr="A close up of a ball&#10;&#10;Description generated with high confidence">
            <a:extLst>
              <a:ext uri="{FF2B5EF4-FFF2-40B4-BE49-F238E27FC236}">
                <a16:creationId xmlns:a16="http://schemas.microsoft.com/office/drawing/2014/main" id="{0623E903-4841-47F4-BAA5-03EE7E25FF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1418" y="4665589"/>
            <a:ext cx="274092" cy="365760"/>
          </a:xfrm>
          <a:prstGeom prst="rect">
            <a:avLst/>
          </a:prstGeom>
        </p:spPr>
      </p:pic>
      <p:pic>
        <p:nvPicPr>
          <p:cNvPr id="41" name="Picture 40" descr="A close up of a ball&#10;&#10;Description generated with high confidence">
            <a:extLst>
              <a:ext uri="{FF2B5EF4-FFF2-40B4-BE49-F238E27FC236}">
                <a16:creationId xmlns:a16="http://schemas.microsoft.com/office/drawing/2014/main" id="{C3954FC7-AE6E-4400-BE9B-F3DE9562F7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9532" y="4665589"/>
            <a:ext cx="274092" cy="365760"/>
          </a:xfrm>
          <a:prstGeom prst="rect">
            <a:avLst/>
          </a:prstGeom>
        </p:spPr>
      </p:pic>
      <p:pic>
        <p:nvPicPr>
          <p:cNvPr id="42" name="Picture 41" descr="A close up of a ball&#10;&#10;Description generated with high confidence">
            <a:extLst>
              <a:ext uri="{FF2B5EF4-FFF2-40B4-BE49-F238E27FC236}">
                <a16:creationId xmlns:a16="http://schemas.microsoft.com/office/drawing/2014/main" id="{ABE66A29-0EE4-4560-B4C1-07853524B4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2300" y="4665589"/>
            <a:ext cx="274092" cy="365760"/>
          </a:xfrm>
          <a:prstGeom prst="rect">
            <a:avLst/>
          </a:prstGeom>
        </p:spPr>
      </p:pic>
      <p:pic>
        <p:nvPicPr>
          <p:cNvPr id="43" name="Picture 42" descr="A close up of a ball&#10;&#10;Description generated with high confidence">
            <a:extLst>
              <a:ext uri="{FF2B5EF4-FFF2-40B4-BE49-F238E27FC236}">
                <a16:creationId xmlns:a16="http://schemas.microsoft.com/office/drawing/2014/main" id="{E85D4ED3-38EB-4AAC-A3DE-6907A44312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5068" y="4665589"/>
            <a:ext cx="274092" cy="365760"/>
          </a:xfrm>
          <a:prstGeom prst="rect">
            <a:avLst/>
          </a:prstGeom>
        </p:spPr>
      </p:pic>
      <p:pic>
        <p:nvPicPr>
          <p:cNvPr id="44" name="Picture 43" descr="A close up of a ball&#10;&#10;Description generated with high confidence">
            <a:extLst>
              <a:ext uri="{FF2B5EF4-FFF2-40B4-BE49-F238E27FC236}">
                <a16:creationId xmlns:a16="http://schemas.microsoft.com/office/drawing/2014/main" id="{9BA07D34-5B17-4B40-958B-97012E4460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47836" y="4665589"/>
            <a:ext cx="274092" cy="365760"/>
          </a:xfrm>
          <a:prstGeom prst="rect">
            <a:avLst/>
          </a:prstGeom>
        </p:spPr>
      </p:pic>
      <p:pic>
        <p:nvPicPr>
          <p:cNvPr id="45" name="Picture 44" descr="A close up of a ball&#10;&#10;Description generated with high confidence">
            <a:extLst>
              <a:ext uri="{FF2B5EF4-FFF2-40B4-BE49-F238E27FC236}">
                <a16:creationId xmlns:a16="http://schemas.microsoft.com/office/drawing/2014/main" id="{FC149C69-40D5-4274-ADC5-4795EE0F7C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0604" y="4665589"/>
            <a:ext cx="274092" cy="365760"/>
          </a:xfrm>
          <a:prstGeom prst="rect">
            <a:avLst/>
          </a:prstGeom>
        </p:spPr>
      </p:pic>
      <p:sp>
        <p:nvSpPr>
          <p:cNvPr id="46" name="Rectangle 45">
            <a:extLst>
              <a:ext uri="{FF2B5EF4-FFF2-40B4-BE49-F238E27FC236}">
                <a16:creationId xmlns:a16="http://schemas.microsoft.com/office/drawing/2014/main" id="{50A16CDF-E542-462E-9C36-8DA3B1D2426C}"/>
              </a:ext>
            </a:extLst>
          </p:cNvPr>
          <p:cNvSpPr/>
          <p:nvPr/>
        </p:nvSpPr>
        <p:spPr>
          <a:xfrm>
            <a:off x="2937626" y="3629025"/>
            <a:ext cx="91440" cy="940826"/>
          </a:xfrm>
          <a:prstGeom prst="rect">
            <a:avLst/>
          </a:prstGeom>
          <a:solidFill>
            <a:srgbClr val="F1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35F8971A-4209-4F9B-8447-C8FFE300CC7E}"/>
              </a:ext>
            </a:extLst>
          </p:cNvPr>
          <p:cNvSpPr/>
          <p:nvPr/>
        </p:nvSpPr>
        <p:spPr>
          <a:xfrm>
            <a:off x="3280394" y="3671888"/>
            <a:ext cx="91440" cy="897963"/>
          </a:xfrm>
          <a:prstGeom prst="rect">
            <a:avLst/>
          </a:prstGeom>
          <a:solidFill>
            <a:srgbClr val="F1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901C7E6A-2AF0-4134-890C-2E9421AB8B3F}"/>
              </a:ext>
            </a:extLst>
          </p:cNvPr>
          <p:cNvSpPr/>
          <p:nvPr/>
        </p:nvSpPr>
        <p:spPr>
          <a:xfrm>
            <a:off x="3623162" y="3733800"/>
            <a:ext cx="91440" cy="836050"/>
          </a:xfrm>
          <a:prstGeom prst="rect">
            <a:avLst/>
          </a:prstGeom>
          <a:solidFill>
            <a:srgbClr val="F1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89EA5BAE-C9AC-4D33-A599-8E221F93B6DC}"/>
              </a:ext>
            </a:extLst>
          </p:cNvPr>
          <p:cNvSpPr/>
          <p:nvPr/>
        </p:nvSpPr>
        <p:spPr>
          <a:xfrm>
            <a:off x="4166733" y="1873250"/>
            <a:ext cx="91440" cy="2696601"/>
          </a:xfrm>
          <a:prstGeom prst="rect">
            <a:avLst/>
          </a:prstGeom>
          <a:solidFill>
            <a:srgbClr val="757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5D92A34B-41DB-4508-93CB-85B2B6B5A0FF}"/>
              </a:ext>
            </a:extLst>
          </p:cNvPr>
          <p:cNvSpPr/>
          <p:nvPr/>
        </p:nvSpPr>
        <p:spPr>
          <a:xfrm>
            <a:off x="4504847" y="1826651"/>
            <a:ext cx="91440" cy="2743200"/>
          </a:xfrm>
          <a:prstGeom prst="rect">
            <a:avLst/>
          </a:prstGeom>
          <a:solidFill>
            <a:srgbClr val="757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6AF41F28-4FDA-4A2B-ABC9-041006E6254A}"/>
              </a:ext>
            </a:extLst>
          </p:cNvPr>
          <p:cNvSpPr/>
          <p:nvPr/>
        </p:nvSpPr>
        <p:spPr>
          <a:xfrm>
            <a:off x="4847615" y="1873250"/>
            <a:ext cx="91440" cy="2696601"/>
          </a:xfrm>
          <a:prstGeom prst="rect">
            <a:avLst/>
          </a:prstGeom>
          <a:solidFill>
            <a:srgbClr val="757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37E22DFF-D001-4572-9A2F-70388735C0F8}"/>
              </a:ext>
            </a:extLst>
          </p:cNvPr>
          <p:cNvSpPr/>
          <p:nvPr/>
        </p:nvSpPr>
        <p:spPr>
          <a:xfrm>
            <a:off x="5190383" y="1767417"/>
            <a:ext cx="91440" cy="2802434"/>
          </a:xfrm>
          <a:prstGeom prst="rect">
            <a:avLst/>
          </a:prstGeom>
          <a:solidFill>
            <a:srgbClr val="757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3C3D9B2-73BF-459C-A2BB-30F58272DC38}"/>
              </a:ext>
            </a:extLst>
          </p:cNvPr>
          <p:cNvSpPr/>
          <p:nvPr/>
        </p:nvSpPr>
        <p:spPr>
          <a:xfrm>
            <a:off x="5533151" y="1826651"/>
            <a:ext cx="91440" cy="2743199"/>
          </a:xfrm>
          <a:prstGeom prst="rect">
            <a:avLst/>
          </a:prstGeom>
          <a:solidFill>
            <a:srgbClr val="757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088A14D0-642D-422E-8DA6-24A3E208A575}"/>
              </a:ext>
            </a:extLst>
          </p:cNvPr>
          <p:cNvSpPr/>
          <p:nvPr/>
        </p:nvSpPr>
        <p:spPr>
          <a:xfrm>
            <a:off x="6758904" y="1436687"/>
            <a:ext cx="91440" cy="3133165"/>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4757ACF4-8563-4649-A5B1-581E24AC7738}"/>
              </a:ext>
            </a:extLst>
          </p:cNvPr>
          <p:cNvSpPr/>
          <p:nvPr/>
        </p:nvSpPr>
        <p:spPr>
          <a:xfrm>
            <a:off x="6078022" y="2933273"/>
            <a:ext cx="91440" cy="1636578"/>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57DFB308-1FEB-4CC4-92A9-B3C17EE8CD52}"/>
              </a:ext>
            </a:extLst>
          </p:cNvPr>
          <p:cNvSpPr/>
          <p:nvPr/>
        </p:nvSpPr>
        <p:spPr>
          <a:xfrm>
            <a:off x="6420790" y="2988669"/>
            <a:ext cx="91440" cy="1581182"/>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044B776C-3AED-4D97-948E-E2651732C8C3}"/>
              </a:ext>
            </a:extLst>
          </p:cNvPr>
          <p:cNvSpPr/>
          <p:nvPr/>
        </p:nvSpPr>
        <p:spPr>
          <a:xfrm>
            <a:off x="7097018" y="2890481"/>
            <a:ext cx="91440" cy="1679370"/>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2F88A1DF-DE03-414A-8C79-E3928972C012}"/>
              </a:ext>
            </a:extLst>
          </p:cNvPr>
          <p:cNvSpPr/>
          <p:nvPr/>
        </p:nvSpPr>
        <p:spPr>
          <a:xfrm>
            <a:off x="7439786" y="2933273"/>
            <a:ext cx="91440" cy="1636578"/>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78885E02-D771-4287-ABDC-21E479FF5954}"/>
              </a:ext>
            </a:extLst>
          </p:cNvPr>
          <p:cNvSpPr/>
          <p:nvPr/>
        </p:nvSpPr>
        <p:spPr>
          <a:xfrm>
            <a:off x="7782554" y="2988669"/>
            <a:ext cx="91440" cy="1581182"/>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D194D378-C78E-47E6-ADB6-22595C47D0D6}"/>
              </a:ext>
            </a:extLst>
          </p:cNvPr>
          <p:cNvSpPr/>
          <p:nvPr/>
        </p:nvSpPr>
        <p:spPr>
          <a:xfrm>
            <a:off x="8125322" y="2933272"/>
            <a:ext cx="91440" cy="1636578"/>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34802C55-9898-4429-9BCE-E2B2AE0A1E05}"/>
              </a:ext>
            </a:extLst>
          </p:cNvPr>
          <p:cNvSpPr/>
          <p:nvPr/>
        </p:nvSpPr>
        <p:spPr>
          <a:xfrm>
            <a:off x="8468090" y="2890481"/>
            <a:ext cx="91440" cy="1679370"/>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90F06737-EE0E-447D-8372-FB6DB93A5ADE}"/>
              </a:ext>
            </a:extLst>
          </p:cNvPr>
          <p:cNvSpPr/>
          <p:nvPr/>
        </p:nvSpPr>
        <p:spPr>
          <a:xfrm>
            <a:off x="8806204" y="2933272"/>
            <a:ext cx="91440" cy="1636579"/>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2C415749-061D-482C-9865-2EC125395A31}"/>
              </a:ext>
            </a:extLst>
          </p:cNvPr>
          <p:cNvSpPr/>
          <p:nvPr/>
        </p:nvSpPr>
        <p:spPr>
          <a:xfrm>
            <a:off x="9144318" y="2784578"/>
            <a:ext cx="91440" cy="1785273"/>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1EAD21AE-853D-4CFA-9993-58A0EDFE8B84}"/>
              </a:ext>
            </a:extLst>
          </p:cNvPr>
          <p:cNvSpPr/>
          <p:nvPr/>
        </p:nvSpPr>
        <p:spPr>
          <a:xfrm>
            <a:off x="9487086" y="2726267"/>
            <a:ext cx="91440" cy="1843583"/>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C1206E09-316F-430B-A955-788180A7FBBD}"/>
              </a:ext>
            </a:extLst>
          </p:cNvPr>
          <p:cNvSpPr/>
          <p:nvPr/>
        </p:nvSpPr>
        <p:spPr>
          <a:xfrm>
            <a:off x="9829854" y="2933272"/>
            <a:ext cx="91440" cy="1636578"/>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8C41964-5878-40C7-96E6-49588FF6EB35}"/>
              </a:ext>
            </a:extLst>
          </p:cNvPr>
          <p:cNvSpPr/>
          <p:nvPr/>
        </p:nvSpPr>
        <p:spPr>
          <a:xfrm>
            <a:off x="10167968" y="2784578"/>
            <a:ext cx="91440" cy="1785273"/>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ight Bracket 1">
            <a:extLst>
              <a:ext uri="{FF2B5EF4-FFF2-40B4-BE49-F238E27FC236}">
                <a16:creationId xmlns:a16="http://schemas.microsoft.com/office/drawing/2014/main" id="{F73E432A-17CD-44A4-86E2-B046DE8B6589}"/>
              </a:ext>
            </a:extLst>
          </p:cNvPr>
          <p:cNvSpPr/>
          <p:nvPr/>
        </p:nvSpPr>
        <p:spPr>
          <a:xfrm rot="5400000">
            <a:off x="2778363" y="4172674"/>
            <a:ext cx="73152" cy="1981978"/>
          </a:xfrm>
          <a:prstGeom prst="rightBracke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ight Bracket 50">
            <a:extLst>
              <a:ext uri="{FF2B5EF4-FFF2-40B4-BE49-F238E27FC236}">
                <a16:creationId xmlns:a16="http://schemas.microsoft.com/office/drawing/2014/main" id="{B34ED783-3DAA-44AB-A121-0DAE98511666}"/>
              </a:ext>
            </a:extLst>
          </p:cNvPr>
          <p:cNvSpPr/>
          <p:nvPr/>
        </p:nvSpPr>
        <p:spPr>
          <a:xfrm rot="5400000">
            <a:off x="4859736" y="4344058"/>
            <a:ext cx="73152" cy="1639210"/>
          </a:xfrm>
          <a:prstGeom prst="rightBracke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Right Bracket 59">
            <a:extLst>
              <a:ext uri="{FF2B5EF4-FFF2-40B4-BE49-F238E27FC236}">
                <a16:creationId xmlns:a16="http://schemas.microsoft.com/office/drawing/2014/main" id="{FD12BE91-B251-435A-BF8C-20F5F52923B7}"/>
              </a:ext>
            </a:extLst>
          </p:cNvPr>
          <p:cNvSpPr/>
          <p:nvPr/>
        </p:nvSpPr>
        <p:spPr>
          <a:xfrm rot="5400000">
            <a:off x="8139770" y="2975313"/>
            <a:ext cx="73152" cy="4376700"/>
          </a:xfrm>
          <a:prstGeom prst="rightBracke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C31722CC-954A-4281-A577-D8153CC7852E}"/>
              </a:ext>
            </a:extLst>
          </p:cNvPr>
          <p:cNvSpPr txBox="1"/>
          <p:nvPr/>
        </p:nvSpPr>
        <p:spPr>
          <a:xfrm>
            <a:off x="2496233" y="5955976"/>
            <a:ext cx="71995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Variety of analyses, including rolling average and tail latency</a:t>
            </a:r>
            <a:endParaRPr kumimoji="0" lang="en-US" sz="2000" b="0" i="0" u="none" strike="noStrike" kern="1200" cap="none" spc="0" normalizeH="0" baseline="0" noProof="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63" name="TextBox 62">
            <a:extLst>
              <a:ext uri="{FF2B5EF4-FFF2-40B4-BE49-F238E27FC236}">
                <a16:creationId xmlns:a16="http://schemas.microsoft.com/office/drawing/2014/main" id="{7C71A105-EEFA-4FDD-AB88-0CF1824BC441}"/>
              </a:ext>
            </a:extLst>
          </p:cNvPr>
          <p:cNvSpPr txBox="1"/>
          <p:nvPr/>
        </p:nvSpPr>
        <p:spPr>
          <a:xfrm>
            <a:off x="2319676" y="5295977"/>
            <a:ext cx="99052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(6) </a:t>
            </a:r>
            <a:r>
              <a:rPr kumimoji="0" lang="en-US" sz="1200" b="0"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Group A</a:t>
            </a:r>
          </a:p>
        </p:txBody>
      </p:sp>
      <p:sp>
        <p:nvSpPr>
          <p:cNvPr id="64" name="TextBox 63">
            <a:extLst>
              <a:ext uri="{FF2B5EF4-FFF2-40B4-BE49-F238E27FC236}">
                <a16:creationId xmlns:a16="http://schemas.microsoft.com/office/drawing/2014/main" id="{F5BA438D-0840-4529-9B60-E34F89BC148A}"/>
              </a:ext>
            </a:extLst>
          </p:cNvPr>
          <p:cNvSpPr txBox="1"/>
          <p:nvPr/>
        </p:nvSpPr>
        <p:spPr>
          <a:xfrm>
            <a:off x="4406661" y="5295977"/>
            <a:ext cx="97930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(5) </a:t>
            </a:r>
            <a:r>
              <a:rPr kumimoji="0" lang="en-US" sz="1200" b="0"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Group B</a:t>
            </a:r>
          </a:p>
        </p:txBody>
      </p:sp>
      <p:sp>
        <p:nvSpPr>
          <p:cNvPr id="65" name="TextBox 64">
            <a:extLst>
              <a:ext uri="{FF2B5EF4-FFF2-40B4-BE49-F238E27FC236}">
                <a16:creationId xmlns:a16="http://schemas.microsoft.com/office/drawing/2014/main" id="{853BAFF5-2568-4A5F-8B17-5B59FCEBC96F}"/>
              </a:ext>
            </a:extLst>
          </p:cNvPr>
          <p:cNvSpPr txBox="1"/>
          <p:nvPr/>
        </p:nvSpPr>
        <p:spPr>
          <a:xfrm>
            <a:off x="7642612" y="5295977"/>
            <a:ext cx="106747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(17) </a:t>
            </a:r>
            <a:r>
              <a:rPr kumimoji="0" lang="en-US" sz="1200" b="0"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Group C</a:t>
            </a:r>
          </a:p>
        </p:txBody>
      </p:sp>
      <p:cxnSp>
        <p:nvCxnSpPr>
          <p:cNvPr id="80" name="Straight Arrow Connector 79">
            <a:extLst>
              <a:ext uri="{FF2B5EF4-FFF2-40B4-BE49-F238E27FC236}">
                <a16:creationId xmlns:a16="http://schemas.microsoft.com/office/drawing/2014/main" id="{D80E11B7-3539-4577-B57B-317D4A6DD563}"/>
              </a:ext>
            </a:extLst>
          </p:cNvPr>
          <p:cNvCxnSpPr/>
          <p:nvPr/>
        </p:nvCxnSpPr>
        <p:spPr>
          <a:xfrm flipV="1">
            <a:off x="1248508" y="1767417"/>
            <a:ext cx="0" cy="343282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6CE835EE-5595-48BC-A116-8B1E16AE40C5}"/>
              </a:ext>
            </a:extLst>
          </p:cNvPr>
          <p:cNvSpPr txBox="1"/>
          <p:nvPr/>
        </p:nvSpPr>
        <p:spPr>
          <a:xfrm rot="16200000">
            <a:off x="629847" y="3345329"/>
            <a:ext cx="717569"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Latency</a:t>
            </a:r>
          </a:p>
        </p:txBody>
      </p:sp>
    </p:spTree>
    <p:extLst>
      <p:ext uri="{BB962C8B-B14F-4D97-AF65-F5344CB8AC3E}">
        <p14:creationId xmlns:p14="http://schemas.microsoft.com/office/powerpoint/2010/main" val="36914908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Straight Connector 83">
            <a:extLst>
              <a:ext uri="{FF2B5EF4-FFF2-40B4-BE49-F238E27FC236}">
                <a16:creationId xmlns:a16="http://schemas.microsoft.com/office/drawing/2014/main" id="{59078730-0BA9-4683-8A96-96CEFDF5DB09}"/>
              </a:ext>
            </a:extLst>
          </p:cNvPr>
          <p:cNvCxnSpPr/>
          <p:nvPr/>
        </p:nvCxnSpPr>
        <p:spPr>
          <a:xfrm>
            <a:off x="5986696" y="3570284"/>
            <a:ext cx="4379976" cy="0"/>
          </a:xfrm>
          <a:prstGeom prst="line">
            <a:avLst/>
          </a:prstGeom>
          <a:ln w="12700">
            <a:solidFill>
              <a:srgbClr val="404040"/>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3B841B7-6A40-44C3-B497-4D519F00EB36}"/>
              </a:ext>
            </a:extLst>
          </p:cNvPr>
          <p:cNvCxnSpPr/>
          <p:nvPr/>
        </p:nvCxnSpPr>
        <p:spPr>
          <a:xfrm>
            <a:off x="5986696" y="2787649"/>
            <a:ext cx="4379976" cy="0"/>
          </a:xfrm>
          <a:prstGeom prst="line">
            <a:avLst/>
          </a:prstGeom>
          <a:ln w="12700">
            <a:solidFill>
              <a:srgbClr val="404040"/>
            </a:solidFill>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67B6B93-C8C2-4776-9DD1-113F3FF4FA03}"/>
              </a:ext>
            </a:extLst>
          </p:cNvPr>
          <p:cNvCxnSpPr/>
          <p:nvPr/>
        </p:nvCxnSpPr>
        <p:spPr>
          <a:xfrm>
            <a:off x="5986696" y="2027236"/>
            <a:ext cx="4379976" cy="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A9F00DD-4A2F-4B95-8EC1-41367BFBBDBF}"/>
              </a:ext>
            </a:extLst>
          </p:cNvPr>
          <p:cNvCxnSpPr/>
          <p:nvPr/>
        </p:nvCxnSpPr>
        <p:spPr>
          <a:xfrm>
            <a:off x="5986696" y="3105149"/>
            <a:ext cx="4379976" cy="0"/>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106F2D9-A338-4AAB-BB3E-0436B3932B64}"/>
              </a:ext>
            </a:extLst>
          </p:cNvPr>
          <p:cNvCxnSpPr/>
          <p:nvPr/>
        </p:nvCxnSpPr>
        <p:spPr>
          <a:xfrm>
            <a:off x="5986696" y="2482849"/>
            <a:ext cx="4379976" cy="0"/>
          </a:xfrm>
          <a:prstGeom prst="line">
            <a:avLst/>
          </a:prstGeom>
          <a:ln w="12700">
            <a:solidFill>
              <a:srgbClr val="8C2727"/>
            </a:solidFill>
            <a:prstDash val="dash"/>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590B617B-05D2-4BAA-A620-BB9578B5F192}"/>
              </a:ext>
            </a:extLst>
          </p:cNvPr>
          <p:cNvPicPr>
            <a:picLocks noChangeAspect="1"/>
          </p:cNvPicPr>
          <p:nvPr/>
        </p:nvPicPr>
        <p:blipFill rotWithShape="1">
          <a:blip r:embed="rId3"/>
          <a:srcRect l="9129" t="3432" r="9980" b="8976"/>
          <a:stretch/>
        </p:blipFill>
        <p:spPr>
          <a:xfrm rot="5400000">
            <a:off x="8965892" y="2703237"/>
            <a:ext cx="3686102" cy="238602"/>
          </a:xfrm>
          <a:prstGeom prst="rect">
            <a:avLst/>
          </a:prstGeom>
        </p:spPr>
      </p:pic>
      <p:sp>
        <p:nvSpPr>
          <p:cNvPr id="22" name="Rectangle 21">
            <a:extLst>
              <a:ext uri="{FF2B5EF4-FFF2-40B4-BE49-F238E27FC236}">
                <a16:creationId xmlns:a16="http://schemas.microsoft.com/office/drawing/2014/main" id="{70C964E8-E252-4FBA-97D5-B44B5B39FFB1}"/>
              </a:ext>
            </a:extLst>
          </p:cNvPr>
          <p:cNvSpPr/>
          <p:nvPr/>
        </p:nvSpPr>
        <p:spPr>
          <a:xfrm>
            <a:off x="1915276" y="3762375"/>
            <a:ext cx="91440" cy="807476"/>
          </a:xfrm>
          <a:prstGeom prst="rect">
            <a:avLst/>
          </a:prstGeom>
          <a:solidFill>
            <a:srgbClr val="F1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206E345-167C-45B2-A613-6CA71FB85920}"/>
              </a:ext>
            </a:extLst>
          </p:cNvPr>
          <p:cNvSpPr/>
          <p:nvPr/>
        </p:nvSpPr>
        <p:spPr>
          <a:xfrm>
            <a:off x="2258044" y="3671887"/>
            <a:ext cx="91440" cy="897963"/>
          </a:xfrm>
          <a:prstGeom prst="rect">
            <a:avLst/>
          </a:prstGeom>
          <a:solidFill>
            <a:srgbClr val="F1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CB482C1-C1D9-4771-9E50-47BDB6464A62}"/>
              </a:ext>
            </a:extLst>
          </p:cNvPr>
          <p:cNvSpPr/>
          <p:nvPr/>
        </p:nvSpPr>
        <p:spPr>
          <a:xfrm>
            <a:off x="2594858" y="3762375"/>
            <a:ext cx="91440" cy="807475"/>
          </a:xfrm>
          <a:prstGeom prst="rect">
            <a:avLst/>
          </a:prstGeom>
          <a:solidFill>
            <a:srgbClr val="F1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ball&#10;&#10;Description generated with high confidence">
            <a:extLst>
              <a:ext uri="{FF2B5EF4-FFF2-40B4-BE49-F238E27FC236}">
                <a16:creationId xmlns:a16="http://schemas.microsoft.com/office/drawing/2014/main" id="{4D1E0EB0-F8AA-4CB2-BE8F-9B145EC7E03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075407" y="4665589"/>
            <a:ext cx="274092" cy="365760"/>
          </a:xfrm>
          <a:prstGeom prst="rect">
            <a:avLst/>
          </a:prstGeom>
        </p:spPr>
      </p:pic>
      <p:pic>
        <p:nvPicPr>
          <p:cNvPr id="11" name="Picture 10" descr="A close up of a logo&#10;&#10;Description generated with very high confidence">
            <a:extLst>
              <a:ext uri="{FF2B5EF4-FFF2-40B4-BE49-F238E27FC236}">
                <a16:creationId xmlns:a16="http://schemas.microsoft.com/office/drawing/2014/main" id="{09463447-53D2-47A9-9608-998674CEEC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1836" y="4665589"/>
            <a:ext cx="274092" cy="365760"/>
          </a:xfrm>
          <a:prstGeom prst="rect">
            <a:avLst/>
          </a:prstGeom>
        </p:spPr>
      </p:pic>
      <p:pic>
        <p:nvPicPr>
          <p:cNvPr id="18" name="Picture 17" descr="A close up of a ball&#10;&#10;Description generated with high confidence">
            <a:extLst>
              <a:ext uri="{FF2B5EF4-FFF2-40B4-BE49-F238E27FC236}">
                <a16:creationId xmlns:a16="http://schemas.microsoft.com/office/drawing/2014/main" id="{CB440763-F343-4160-80E7-081172E8430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13521" y="4665589"/>
            <a:ext cx="274092" cy="365760"/>
          </a:xfrm>
          <a:prstGeom prst="rect">
            <a:avLst/>
          </a:prstGeom>
        </p:spPr>
      </p:pic>
      <p:pic>
        <p:nvPicPr>
          <p:cNvPr id="19" name="Picture 18" descr="A close up of a ball&#10;&#10;Description generated with high confidence">
            <a:extLst>
              <a:ext uri="{FF2B5EF4-FFF2-40B4-BE49-F238E27FC236}">
                <a16:creationId xmlns:a16="http://schemas.microsoft.com/office/drawing/2014/main" id="{22E2DEDC-3AA8-4AFF-A9FA-403D7DED3DB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756289" y="4665589"/>
            <a:ext cx="274092" cy="365760"/>
          </a:xfrm>
          <a:prstGeom prst="rect">
            <a:avLst/>
          </a:prstGeom>
        </p:spPr>
      </p:pic>
      <p:pic>
        <p:nvPicPr>
          <p:cNvPr id="20" name="Picture 19" descr="A close up of a ball&#10;&#10;Description generated with high confidence">
            <a:extLst>
              <a:ext uri="{FF2B5EF4-FFF2-40B4-BE49-F238E27FC236}">
                <a16:creationId xmlns:a16="http://schemas.microsoft.com/office/drawing/2014/main" id="{269D76A8-6E19-48B8-891C-564EAA2CD7A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099057" y="4665589"/>
            <a:ext cx="274092" cy="365760"/>
          </a:xfrm>
          <a:prstGeom prst="rect">
            <a:avLst/>
          </a:prstGeom>
        </p:spPr>
      </p:pic>
      <p:pic>
        <p:nvPicPr>
          <p:cNvPr id="21" name="Picture 20" descr="A close up of a ball&#10;&#10;Description generated with high confidence">
            <a:extLst>
              <a:ext uri="{FF2B5EF4-FFF2-40B4-BE49-F238E27FC236}">
                <a16:creationId xmlns:a16="http://schemas.microsoft.com/office/drawing/2014/main" id="{77A17821-28AF-4120-993A-4173A263067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441825" y="4665589"/>
            <a:ext cx="274092" cy="365760"/>
          </a:xfrm>
          <a:prstGeom prst="rect">
            <a:avLst/>
          </a:prstGeom>
        </p:spPr>
      </p:pic>
      <p:pic>
        <p:nvPicPr>
          <p:cNvPr id="23" name="Picture 22" descr="A close up of a ball&#10;&#10;Description generated with high confidence">
            <a:extLst>
              <a:ext uri="{FF2B5EF4-FFF2-40B4-BE49-F238E27FC236}">
                <a16:creationId xmlns:a16="http://schemas.microsoft.com/office/drawing/2014/main" id="{5332F4CA-6597-47AF-9786-FD3583E7DD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6696" y="4665589"/>
            <a:ext cx="274092" cy="365760"/>
          </a:xfrm>
          <a:prstGeom prst="rect">
            <a:avLst/>
          </a:prstGeom>
        </p:spPr>
      </p:pic>
      <p:pic>
        <p:nvPicPr>
          <p:cNvPr id="25" name="Picture 24" descr="A close up of a logo&#10;&#10;Description generated with very high confidence">
            <a:extLst>
              <a:ext uri="{FF2B5EF4-FFF2-40B4-BE49-F238E27FC236}">
                <a16:creationId xmlns:a16="http://schemas.microsoft.com/office/drawing/2014/main" id="{AAD7E3E5-8DE8-4056-BDE5-A46822BCCC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9068" y="4665589"/>
            <a:ext cx="274092" cy="365760"/>
          </a:xfrm>
          <a:prstGeom prst="rect">
            <a:avLst/>
          </a:prstGeom>
        </p:spPr>
      </p:pic>
      <p:pic>
        <p:nvPicPr>
          <p:cNvPr id="27" name="Picture 26" descr="A close up of a logo&#10;&#10;Description generated with very high confidence">
            <a:extLst>
              <a:ext uri="{FF2B5EF4-FFF2-40B4-BE49-F238E27FC236}">
                <a16:creationId xmlns:a16="http://schemas.microsoft.com/office/drawing/2014/main" id="{D2BE3268-9C21-4EF9-A762-A25C2E6335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6300" y="4665589"/>
            <a:ext cx="274092" cy="365760"/>
          </a:xfrm>
          <a:prstGeom prst="rect">
            <a:avLst/>
          </a:prstGeom>
        </p:spPr>
      </p:pic>
      <p:pic>
        <p:nvPicPr>
          <p:cNvPr id="29" name="Picture 28" descr="A close up of a logo&#10;&#10;Description generated with very high confidence">
            <a:extLst>
              <a:ext uri="{FF2B5EF4-FFF2-40B4-BE49-F238E27FC236}">
                <a16:creationId xmlns:a16="http://schemas.microsoft.com/office/drawing/2014/main" id="{0784412D-3F7D-4CAF-9B32-ECBA38D5E6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3532" y="4665589"/>
            <a:ext cx="274092" cy="365760"/>
          </a:xfrm>
          <a:prstGeom prst="rect">
            <a:avLst/>
          </a:prstGeom>
        </p:spPr>
      </p:pic>
      <p:pic>
        <p:nvPicPr>
          <p:cNvPr id="31" name="Picture 30" descr="A close up of a logo&#10;&#10;Description generated with very high confidence">
            <a:extLst>
              <a:ext uri="{FF2B5EF4-FFF2-40B4-BE49-F238E27FC236}">
                <a16:creationId xmlns:a16="http://schemas.microsoft.com/office/drawing/2014/main" id="{D2203BD2-A222-4872-B9E5-4E66EE5EE8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6718" y="4665589"/>
            <a:ext cx="274092" cy="365760"/>
          </a:xfrm>
          <a:prstGeom prst="rect">
            <a:avLst/>
          </a:prstGeom>
        </p:spPr>
      </p:pic>
      <p:pic>
        <p:nvPicPr>
          <p:cNvPr id="33" name="Picture 32" descr="A close up of a logo&#10;&#10;Description generated with very high confidence">
            <a:extLst>
              <a:ext uri="{FF2B5EF4-FFF2-40B4-BE49-F238E27FC236}">
                <a16:creationId xmlns:a16="http://schemas.microsoft.com/office/drawing/2014/main" id="{912A0BF7-F99C-4D70-82FF-1208CD7E5C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3950" y="4665589"/>
            <a:ext cx="274092" cy="365760"/>
          </a:xfrm>
          <a:prstGeom prst="rect">
            <a:avLst/>
          </a:prstGeom>
        </p:spPr>
      </p:pic>
      <p:pic>
        <p:nvPicPr>
          <p:cNvPr id="34" name="Picture 33" descr="A close up of a ball&#10;&#10;Description generated with high confidence">
            <a:extLst>
              <a:ext uri="{FF2B5EF4-FFF2-40B4-BE49-F238E27FC236}">
                <a16:creationId xmlns:a16="http://schemas.microsoft.com/office/drawing/2014/main" id="{D5F00351-5109-40C7-B2FE-B5A84B50F6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9464" y="4665589"/>
            <a:ext cx="274092" cy="365760"/>
          </a:xfrm>
          <a:prstGeom prst="rect">
            <a:avLst/>
          </a:prstGeom>
        </p:spPr>
      </p:pic>
      <p:pic>
        <p:nvPicPr>
          <p:cNvPr id="35" name="Picture 34" descr="A close up of a ball&#10;&#10;Description generated with high confidence">
            <a:extLst>
              <a:ext uri="{FF2B5EF4-FFF2-40B4-BE49-F238E27FC236}">
                <a16:creationId xmlns:a16="http://schemas.microsoft.com/office/drawing/2014/main" id="{096A2252-5818-427F-965F-8ABB57E2E7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7578" y="4665589"/>
            <a:ext cx="274092" cy="365760"/>
          </a:xfrm>
          <a:prstGeom prst="rect">
            <a:avLst/>
          </a:prstGeom>
        </p:spPr>
      </p:pic>
      <p:pic>
        <p:nvPicPr>
          <p:cNvPr id="36" name="Picture 35" descr="A close up of a ball&#10;&#10;Description generated with high confidence">
            <a:extLst>
              <a:ext uri="{FF2B5EF4-FFF2-40B4-BE49-F238E27FC236}">
                <a16:creationId xmlns:a16="http://schemas.microsoft.com/office/drawing/2014/main" id="{8E0B2C8C-290E-453D-A6F1-50ACD32043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0346" y="4665589"/>
            <a:ext cx="274092" cy="365760"/>
          </a:xfrm>
          <a:prstGeom prst="rect">
            <a:avLst/>
          </a:prstGeom>
        </p:spPr>
      </p:pic>
      <p:pic>
        <p:nvPicPr>
          <p:cNvPr id="37" name="Picture 36" descr="A close up of a ball&#10;&#10;Description generated with high confidence">
            <a:extLst>
              <a:ext uri="{FF2B5EF4-FFF2-40B4-BE49-F238E27FC236}">
                <a16:creationId xmlns:a16="http://schemas.microsoft.com/office/drawing/2014/main" id="{65855762-3921-4172-9772-BCB36B95CF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53114" y="4665589"/>
            <a:ext cx="274092" cy="365760"/>
          </a:xfrm>
          <a:prstGeom prst="rect">
            <a:avLst/>
          </a:prstGeom>
        </p:spPr>
      </p:pic>
      <p:pic>
        <p:nvPicPr>
          <p:cNvPr id="38" name="Picture 37" descr="A close up of a ball&#10;&#10;Description generated with high confidence">
            <a:extLst>
              <a:ext uri="{FF2B5EF4-FFF2-40B4-BE49-F238E27FC236}">
                <a16:creationId xmlns:a16="http://schemas.microsoft.com/office/drawing/2014/main" id="{474E6EDC-0DEA-4678-A501-1EC7200AF7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5882" y="4665589"/>
            <a:ext cx="274092" cy="365760"/>
          </a:xfrm>
          <a:prstGeom prst="rect">
            <a:avLst/>
          </a:prstGeom>
        </p:spPr>
      </p:pic>
      <p:pic>
        <p:nvPicPr>
          <p:cNvPr id="39" name="Picture 38" descr="A close up of a ball&#10;&#10;Description generated with high confidence">
            <a:extLst>
              <a:ext uri="{FF2B5EF4-FFF2-40B4-BE49-F238E27FC236}">
                <a16:creationId xmlns:a16="http://schemas.microsoft.com/office/drawing/2014/main" id="{FDBDC3A8-539A-4B8B-8AD5-4960048583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8650" y="4665589"/>
            <a:ext cx="274092" cy="365760"/>
          </a:xfrm>
          <a:prstGeom prst="rect">
            <a:avLst/>
          </a:prstGeom>
        </p:spPr>
      </p:pic>
      <p:pic>
        <p:nvPicPr>
          <p:cNvPr id="40" name="Picture 39" descr="A close up of a ball&#10;&#10;Description generated with high confidence">
            <a:extLst>
              <a:ext uri="{FF2B5EF4-FFF2-40B4-BE49-F238E27FC236}">
                <a16:creationId xmlns:a16="http://schemas.microsoft.com/office/drawing/2014/main" id="{0623E903-4841-47F4-BAA5-03EE7E25FF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1418" y="4665589"/>
            <a:ext cx="274092" cy="365760"/>
          </a:xfrm>
          <a:prstGeom prst="rect">
            <a:avLst/>
          </a:prstGeom>
        </p:spPr>
      </p:pic>
      <p:pic>
        <p:nvPicPr>
          <p:cNvPr id="41" name="Picture 40" descr="A close up of a ball&#10;&#10;Description generated with high confidence">
            <a:extLst>
              <a:ext uri="{FF2B5EF4-FFF2-40B4-BE49-F238E27FC236}">
                <a16:creationId xmlns:a16="http://schemas.microsoft.com/office/drawing/2014/main" id="{C3954FC7-AE6E-4400-BE9B-F3DE9562F7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9532" y="4665589"/>
            <a:ext cx="274092" cy="365760"/>
          </a:xfrm>
          <a:prstGeom prst="rect">
            <a:avLst/>
          </a:prstGeom>
        </p:spPr>
      </p:pic>
      <p:pic>
        <p:nvPicPr>
          <p:cNvPr id="42" name="Picture 41" descr="A close up of a ball&#10;&#10;Description generated with high confidence">
            <a:extLst>
              <a:ext uri="{FF2B5EF4-FFF2-40B4-BE49-F238E27FC236}">
                <a16:creationId xmlns:a16="http://schemas.microsoft.com/office/drawing/2014/main" id="{ABE66A29-0EE4-4560-B4C1-07853524B4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2300" y="4665589"/>
            <a:ext cx="274092" cy="365760"/>
          </a:xfrm>
          <a:prstGeom prst="rect">
            <a:avLst/>
          </a:prstGeom>
        </p:spPr>
      </p:pic>
      <p:pic>
        <p:nvPicPr>
          <p:cNvPr id="43" name="Picture 42" descr="A close up of a ball&#10;&#10;Description generated with high confidence">
            <a:extLst>
              <a:ext uri="{FF2B5EF4-FFF2-40B4-BE49-F238E27FC236}">
                <a16:creationId xmlns:a16="http://schemas.microsoft.com/office/drawing/2014/main" id="{E85D4ED3-38EB-4AAC-A3DE-6907A44312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5068" y="4665589"/>
            <a:ext cx="274092" cy="365760"/>
          </a:xfrm>
          <a:prstGeom prst="rect">
            <a:avLst/>
          </a:prstGeom>
        </p:spPr>
      </p:pic>
      <p:pic>
        <p:nvPicPr>
          <p:cNvPr id="44" name="Picture 43" descr="A close up of a ball&#10;&#10;Description generated with high confidence">
            <a:extLst>
              <a:ext uri="{FF2B5EF4-FFF2-40B4-BE49-F238E27FC236}">
                <a16:creationId xmlns:a16="http://schemas.microsoft.com/office/drawing/2014/main" id="{9BA07D34-5B17-4B40-958B-97012E4460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47836" y="4665589"/>
            <a:ext cx="274092" cy="365760"/>
          </a:xfrm>
          <a:prstGeom prst="rect">
            <a:avLst/>
          </a:prstGeom>
        </p:spPr>
      </p:pic>
      <p:pic>
        <p:nvPicPr>
          <p:cNvPr id="45" name="Picture 44" descr="A close up of a ball&#10;&#10;Description generated with high confidence">
            <a:extLst>
              <a:ext uri="{FF2B5EF4-FFF2-40B4-BE49-F238E27FC236}">
                <a16:creationId xmlns:a16="http://schemas.microsoft.com/office/drawing/2014/main" id="{FC149C69-40D5-4274-ADC5-4795EE0F7C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0604" y="4665589"/>
            <a:ext cx="274092" cy="365760"/>
          </a:xfrm>
          <a:prstGeom prst="rect">
            <a:avLst/>
          </a:prstGeom>
        </p:spPr>
      </p:pic>
      <p:sp>
        <p:nvSpPr>
          <p:cNvPr id="46" name="Rectangle 45">
            <a:extLst>
              <a:ext uri="{FF2B5EF4-FFF2-40B4-BE49-F238E27FC236}">
                <a16:creationId xmlns:a16="http://schemas.microsoft.com/office/drawing/2014/main" id="{50A16CDF-E542-462E-9C36-8DA3B1D2426C}"/>
              </a:ext>
            </a:extLst>
          </p:cNvPr>
          <p:cNvSpPr/>
          <p:nvPr/>
        </p:nvSpPr>
        <p:spPr>
          <a:xfrm>
            <a:off x="2937626" y="3629025"/>
            <a:ext cx="91440" cy="940826"/>
          </a:xfrm>
          <a:prstGeom prst="rect">
            <a:avLst/>
          </a:prstGeom>
          <a:solidFill>
            <a:srgbClr val="F1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35F8971A-4209-4F9B-8447-C8FFE300CC7E}"/>
              </a:ext>
            </a:extLst>
          </p:cNvPr>
          <p:cNvSpPr/>
          <p:nvPr/>
        </p:nvSpPr>
        <p:spPr>
          <a:xfrm>
            <a:off x="3280394" y="3671888"/>
            <a:ext cx="91440" cy="897963"/>
          </a:xfrm>
          <a:prstGeom prst="rect">
            <a:avLst/>
          </a:prstGeom>
          <a:solidFill>
            <a:srgbClr val="F1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901C7E6A-2AF0-4134-890C-2E9421AB8B3F}"/>
              </a:ext>
            </a:extLst>
          </p:cNvPr>
          <p:cNvSpPr/>
          <p:nvPr/>
        </p:nvSpPr>
        <p:spPr>
          <a:xfrm>
            <a:off x="3623162" y="3733800"/>
            <a:ext cx="91440" cy="836050"/>
          </a:xfrm>
          <a:prstGeom prst="rect">
            <a:avLst/>
          </a:prstGeom>
          <a:solidFill>
            <a:srgbClr val="F1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89EA5BAE-C9AC-4D33-A599-8E221F93B6DC}"/>
              </a:ext>
            </a:extLst>
          </p:cNvPr>
          <p:cNvSpPr/>
          <p:nvPr/>
        </p:nvSpPr>
        <p:spPr>
          <a:xfrm>
            <a:off x="4166733" y="1873250"/>
            <a:ext cx="91440" cy="2696601"/>
          </a:xfrm>
          <a:prstGeom prst="rect">
            <a:avLst/>
          </a:prstGeom>
          <a:solidFill>
            <a:srgbClr val="757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5D92A34B-41DB-4508-93CB-85B2B6B5A0FF}"/>
              </a:ext>
            </a:extLst>
          </p:cNvPr>
          <p:cNvSpPr/>
          <p:nvPr/>
        </p:nvSpPr>
        <p:spPr>
          <a:xfrm>
            <a:off x="4504847" y="1826651"/>
            <a:ext cx="91440" cy="2743200"/>
          </a:xfrm>
          <a:prstGeom prst="rect">
            <a:avLst/>
          </a:prstGeom>
          <a:solidFill>
            <a:srgbClr val="757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6AF41F28-4FDA-4A2B-ABC9-041006E6254A}"/>
              </a:ext>
            </a:extLst>
          </p:cNvPr>
          <p:cNvSpPr/>
          <p:nvPr/>
        </p:nvSpPr>
        <p:spPr>
          <a:xfrm>
            <a:off x="4847615" y="1873250"/>
            <a:ext cx="91440" cy="2696601"/>
          </a:xfrm>
          <a:prstGeom prst="rect">
            <a:avLst/>
          </a:prstGeom>
          <a:solidFill>
            <a:srgbClr val="757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37E22DFF-D001-4572-9A2F-70388735C0F8}"/>
              </a:ext>
            </a:extLst>
          </p:cNvPr>
          <p:cNvSpPr/>
          <p:nvPr/>
        </p:nvSpPr>
        <p:spPr>
          <a:xfrm>
            <a:off x="5190383" y="1767417"/>
            <a:ext cx="91440" cy="2802434"/>
          </a:xfrm>
          <a:prstGeom prst="rect">
            <a:avLst/>
          </a:prstGeom>
          <a:solidFill>
            <a:srgbClr val="757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3C3D9B2-73BF-459C-A2BB-30F58272DC38}"/>
              </a:ext>
            </a:extLst>
          </p:cNvPr>
          <p:cNvSpPr/>
          <p:nvPr/>
        </p:nvSpPr>
        <p:spPr>
          <a:xfrm>
            <a:off x="5533151" y="1826651"/>
            <a:ext cx="91440" cy="2743199"/>
          </a:xfrm>
          <a:prstGeom prst="rect">
            <a:avLst/>
          </a:prstGeom>
          <a:solidFill>
            <a:srgbClr val="757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4757ACF4-8563-4649-A5B1-581E24AC7738}"/>
              </a:ext>
            </a:extLst>
          </p:cNvPr>
          <p:cNvSpPr/>
          <p:nvPr/>
        </p:nvSpPr>
        <p:spPr>
          <a:xfrm>
            <a:off x="6078022" y="2933273"/>
            <a:ext cx="91440" cy="1636578"/>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57DFB308-1FEB-4CC4-92A9-B3C17EE8CD52}"/>
              </a:ext>
            </a:extLst>
          </p:cNvPr>
          <p:cNvSpPr/>
          <p:nvPr/>
        </p:nvSpPr>
        <p:spPr>
          <a:xfrm>
            <a:off x="6420790" y="2988669"/>
            <a:ext cx="91440" cy="1581182"/>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044B776C-3AED-4D97-948E-E2651732C8C3}"/>
              </a:ext>
            </a:extLst>
          </p:cNvPr>
          <p:cNvSpPr/>
          <p:nvPr/>
        </p:nvSpPr>
        <p:spPr>
          <a:xfrm>
            <a:off x="7097018" y="2890481"/>
            <a:ext cx="91440" cy="1679370"/>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2F88A1DF-DE03-414A-8C79-E3928972C012}"/>
              </a:ext>
            </a:extLst>
          </p:cNvPr>
          <p:cNvSpPr/>
          <p:nvPr/>
        </p:nvSpPr>
        <p:spPr>
          <a:xfrm>
            <a:off x="7439786" y="2933273"/>
            <a:ext cx="91440" cy="1636578"/>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78885E02-D771-4287-ABDC-21E479FF5954}"/>
              </a:ext>
            </a:extLst>
          </p:cNvPr>
          <p:cNvSpPr/>
          <p:nvPr/>
        </p:nvSpPr>
        <p:spPr>
          <a:xfrm>
            <a:off x="7782554" y="2988669"/>
            <a:ext cx="91440" cy="1581182"/>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D194D378-C78E-47E6-ADB6-22595C47D0D6}"/>
              </a:ext>
            </a:extLst>
          </p:cNvPr>
          <p:cNvSpPr/>
          <p:nvPr/>
        </p:nvSpPr>
        <p:spPr>
          <a:xfrm>
            <a:off x="8125322" y="2933272"/>
            <a:ext cx="91440" cy="1636578"/>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34802C55-9898-4429-9BCE-E2B2AE0A1E05}"/>
              </a:ext>
            </a:extLst>
          </p:cNvPr>
          <p:cNvSpPr/>
          <p:nvPr/>
        </p:nvSpPr>
        <p:spPr>
          <a:xfrm>
            <a:off x="8468090" y="2890481"/>
            <a:ext cx="91440" cy="1679370"/>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90F06737-EE0E-447D-8372-FB6DB93A5ADE}"/>
              </a:ext>
            </a:extLst>
          </p:cNvPr>
          <p:cNvSpPr/>
          <p:nvPr/>
        </p:nvSpPr>
        <p:spPr>
          <a:xfrm>
            <a:off x="8806204" y="2933272"/>
            <a:ext cx="91440" cy="1636579"/>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2C415749-061D-482C-9865-2EC125395A31}"/>
              </a:ext>
            </a:extLst>
          </p:cNvPr>
          <p:cNvSpPr/>
          <p:nvPr/>
        </p:nvSpPr>
        <p:spPr>
          <a:xfrm>
            <a:off x="9144318" y="2784578"/>
            <a:ext cx="91440" cy="1785273"/>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1EAD21AE-853D-4CFA-9993-58A0EDFE8B84}"/>
              </a:ext>
            </a:extLst>
          </p:cNvPr>
          <p:cNvSpPr/>
          <p:nvPr/>
        </p:nvSpPr>
        <p:spPr>
          <a:xfrm>
            <a:off x="9487086" y="2726267"/>
            <a:ext cx="91440" cy="1843583"/>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C1206E09-316F-430B-A955-788180A7FBBD}"/>
              </a:ext>
            </a:extLst>
          </p:cNvPr>
          <p:cNvSpPr/>
          <p:nvPr/>
        </p:nvSpPr>
        <p:spPr>
          <a:xfrm>
            <a:off x="9829854" y="2933272"/>
            <a:ext cx="91440" cy="1636578"/>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8C41964-5878-40C7-96E6-49588FF6EB35}"/>
              </a:ext>
            </a:extLst>
          </p:cNvPr>
          <p:cNvSpPr/>
          <p:nvPr/>
        </p:nvSpPr>
        <p:spPr>
          <a:xfrm>
            <a:off x="10167968" y="2784578"/>
            <a:ext cx="91440" cy="1785273"/>
          </a:xfrm>
          <a:prstGeom prst="rect">
            <a:avLst/>
          </a:prstGeom>
          <a:solidFill>
            <a:srgbClr val="D0C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ight Bracket 1">
            <a:extLst>
              <a:ext uri="{FF2B5EF4-FFF2-40B4-BE49-F238E27FC236}">
                <a16:creationId xmlns:a16="http://schemas.microsoft.com/office/drawing/2014/main" id="{F73E432A-17CD-44A4-86E2-B046DE8B6589}"/>
              </a:ext>
            </a:extLst>
          </p:cNvPr>
          <p:cNvSpPr/>
          <p:nvPr/>
        </p:nvSpPr>
        <p:spPr>
          <a:xfrm rot="5400000">
            <a:off x="2778363" y="4172674"/>
            <a:ext cx="73152" cy="1981978"/>
          </a:xfrm>
          <a:prstGeom prst="rightBracke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ight Bracket 50">
            <a:extLst>
              <a:ext uri="{FF2B5EF4-FFF2-40B4-BE49-F238E27FC236}">
                <a16:creationId xmlns:a16="http://schemas.microsoft.com/office/drawing/2014/main" id="{B34ED783-3DAA-44AB-A121-0DAE98511666}"/>
              </a:ext>
            </a:extLst>
          </p:cNvPr>
          <p:cNvSpPr/>
          <p:nvPr/>
        </p:nvSpPr>
        <p:spPr>
          <a:xfrm rot="5400000">
            <a:off x="4859736" y="4344058"/>
            <a:ext cx="73152" cy="1639210"/>
          </a:xfrm>
          <a:prstGeom prst="rightBracke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Right Bracket 59">
            <a:extLst>
              <a:ext uri="{FF2B5EF4-FFF2-40B4-BE49-F238E27FC236}">
                <a16:creationId xmlns:a16="http://schemas.microsoft.com/office/drawing/2014/main" id="{FD12BE91-B251-435A-BF8C-20F5F52923B7}"/>
              </a:ext>
            </a:extLst>
          </p:cNvPr>
          <p:cNvSpPr/>
          <p:nvPr/>
        </p:nvSpPr>
        <p:spPr>
          <a:xfrm rot="5400000">
            <a:off x="8139770" y="2975313"/>
            <a:ext cx="73152" cy="4376700"/>
          </a:xfrm>
          <a:prstGeom prst="rightBracke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C31722CC-954A-4281-A577-D8153CC7852E}"/>
              </a:ext>
            </a:extLst>
          </p:cNvPr>
          <p:cNvSpPr txBox="1"/>
          <p:nvPr/>
        </p:nvSpPr>
        <p:spPr>
          <a:xfrm>
            <a:off x="3545238" y="5955976"/>
            <a:ext cx="510152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Azure-inspired outlier detection algorithm</a:t>
            </a:r>
            <a:endParaRPr kumimoji="0" lang="en-US" sz="2000" b="0" i="0" u="none" strike="noStrike" kern="1200" cap="none" spc="0" normalizeH="0" baseline="0" noProof="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63" name="TextBox 62">
            <a:extLst>
              <a:ext uri="{FF2B5EF4-FFF2-40B4-BE49-F238E27FC236}">
                <a16:creationId xmlns:a16="http://schemas.microsoft.com/office/drawing/2014/main" id="{7C71A105-EEFA-4FDD-AB88-0CF1824BC441}"/>
              </a:ext>
            </a:extLst>
          </p:cNvPr>
          <p:cNvSpPr txBox="1"/>
          <p:nvPr/>
        </p:nvSpPr>
        <p:spPr>
          <a:xfrm>
            <a:off x="2319676" y="5295977"/>
            <a:ext cx="99052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(6) </a:t>
            </a:r>
            <a:r>
              <a:rPr kumimoji="0" lang="en-US" sz="1200" b="0"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Group A</a:t>
            </a:r>
          </a:p>
        </p:txBody>
      </p:sp>
      <p:sp>
        <p:nvSpPr>
          <p:cNvPr id="64" name="TextBox 63">
            <a:extLst>
              <a:ext uri="{FF2B5EF4-FFF2-40B4-BE49-F238E27FC236}">
                <a16:creationId xmlns:a16="http://schemas.microsoft.com/office/drawing/2014/main" id="{F5BA438D-0840-4529-9B60-E34F89BC148A}"/>
              </a:ext>
            </a:extLst>
          </p:cNvPr>
          <p:cNvSpPr txBox="1"/>
          <p:nvPr/>
        </p:nvSpPr>
        <p:spPr>
          <a:xfrm>
            <a:off x="4406661" y="5295977"/>
            <a:ext cx="97930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(5) </a:t>
            </a:r>
            <a:r>
              <a:rPr kumimoji="0" lang="en-US" sz="1200" b="0"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Group B</a:t>
            </a:r>
          </a:p>
        </p:txBody>
      </p:sp>
      <p:sp>
        <p:nvSpPr>
          <p:cNvPr id="65" name="TextBox 64">
            <a:extLst>
              <a:ext uri="{FF2B5EF4-FFF2-40B4-BE49-F238E27FC236}">
                <a16:creationId xmlns:a16="http://schemas.microsoft.com/office/drawing/2014/main" id="{853BAFF5-2568-4A5F-8B17-5B59FCEBC96F}"/>
              </a:ext>
            </a:extLst>
          </p:cNvPr>
          <p:cNvSpPr txBox="1"/>
          <p:nvPr/>
        </p:nvSpPr>
        <p:spPr>
          <a:xfrm>
            <a:off x="7642612" y="5295977"/>
            <a:ext cx="106747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(17) </a:t>
            </a:r>
            <a:r>
              <a:rPr kumimoji="0" lang="en-US" sz="1200" b="0"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Group C</a:t>
            </a:r>
          </a:p>
        </p:txBody>
      </p:sp>
      <p:cxnSp>
        <p:nvCxnSpPr>
          <p:cNvPr id="80" name="Straight Arrow Connector 79">
            <a:extLst>
              <a:ext uri="{FF2B5EF4-FFF2-40B4-BE49-F238E27FC236}">
                <a16:creationId xmlns:a16="http://schemas.microsoft.com/office/drawing/2014/main" id="{D80E11B7-3539-4577-B57B-317D4A6DD563}"/>
              </a:ext>
            </a:extLst>
          </p:cNvPr>
          <p:cNvCxnSpPr/>
          <p:nvPr/>
        </p:nvCxnSpPr>
        <p:spPr>
          <a:xfrm flipV="1">
            <a:off x="1248508" y="1767417"/>
            <a:ext cx="0" cy="343282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6CE835EE-5595-48BC-A116-8B1E16AE40C5}"/>
              </a:ext>
            </a:extLst>
          </p:cNvPr>
          <p:cNvSpPr txBox="1"/>
          <p:nvPr/>
        </p:nvSpPr>
        <p:spPr>
          <a:xfrm rot="16200000">
            <a:off x="629847" y="3345329"/>
            <a:ext cx="717569"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Latency</a:t>
            </a:r>
          </a:p>
        </p:txBody>
      </p:sp>
      <p:pic>
        <p:nvPicPr>
          <p:cNvPr id="83" name="Graphic 82" descr="Warning">
            <a:extLst>
              <a:ext uri="{FF2B5EF4-FFF2-40B4-BE49-F238E27FC236}">
                <a16:creationId xmlns:a16="http://schemas.microsoft.com/office/drawing/2014/main" id="{5FEEB786-0415-452C-9E3F-625842F73F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68400" y="1253807"/>
            <a:ext cx="365760" cy="365760"/>
          </a:xfrm>
          <a:prstGeom prst="rect">
            <a:avLst/>
          </a:prstGeom>
        </p:spPr>
      </p:pic>
      <p:sp>
        <p:nvSpPr>
          <p:cNvPr id="82" name="Rectangle 81">
            <a:extLst>
              <a:ext uri="{FF2B5EF4-FFF2-40B4-BE49-F238E27FC236}">
                <a16:creationId xmlns:a16="http://schemas.microsoft.com/office/drawing/2014/main" id="{E9964EE1-F5FB-4D6D-B33E-58B7D3C0A1D5}"/>
              </a:ext>
            </a:extLst>
          </p:cNvPr>
          <p:cNvSpPr/>
          <p:nvPr/>
        </p:nvSpPr>
        <p:spPr>
          <a:xfrm>
            <a:off x="6758904" y="1436687"/>
            <a:ext cx="91440" cy="3133165"/>
          </a:xfrm>
          <a:prstGeom prst="rect">
            <a:avLst/>
          </a:prstGeom>
          <a:gradFill>
            <a:gsLst>
              <a:gs pos="0">
                <a:srgbClr val="FF0000"/>
              </a:gs>
              <a:gs pos="50000">
                <a:srgbClr val="D0CFD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1605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E670E-8223-4B38-BEE3-CCF4B0531663}"/>
              </a:ext>
            </a:extLst>
          </p:cNvPr>
          <p:cNvSpPr txBox="1"/>
          <p:nvPr/>
        </p:nvSpPr>
        <p:spPr>
          <a:xfrm>
            <a:off x="609600" y="2767281"/>
            <a:ext cx="10972800" cy="132343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5EA6DC"/>
                </a:solidFill>
                <a:effectLst/>
                <a:uLnTx/>
                <a:uFillTx/>
                <a:latin typeface="Segoe UI" panose="020B0502040204020203" pitchFamily="34" charset="0"/>
                <a:ea typeface="+mn-ea"/>
                <a:cs typeface="Segoe UI" panose="020B0502040204020203" pitchFamily="34" charset="0"/>
              </a:rPr>
              <a:t>– 10 –</a:t>
            </a:r>
          </a:p>
          <a:p>
            <a:pPr lvl="0" algn="ctr">
              <a:defRPr/>
            </a:pPr>
            <a:r>
              <a:rPr lang="en-US" sz="4000" b="1">
                <a:solidFill>
                  <a:prstClr val="white"/>
                </a:solidFill>
                <a:latin typeface="Segoe UI" panose="020B0502040204020203" pitchFamily="34" charset="0"/>
                <a:cs typeface="Segoe UI" panose="020B0502040204020203" pitchFamily="34" charset="0"/>
              </a:rPr>
              <a:t>Simpler PowerShell</a:t>
            </a:r>
          </a:p>
        </p:txBody>
      </p:sp>
    </p:spTree>
    <p:extLst>
      <p:ext uri="{BB962C8B-B14F-4D97-AF65-F5344CB8AC3E}">
        <p14:creationId xmlns:p14="http://schemas.microsoft.com/office/powerpoint/2010/main" val="26249051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2F1494E-B094-4762-930A-69B09D5E4AAB}"/>
              </a:ext>
            </a:extLst>
          </p:cNvPr>
          <p:cNvSpPr/>
          <p:nvPr/>
        </p:nvSpPr>
        <p:spPr>
          <a:xfrm>
            <a:off x="381000" y="276225"/>
            <a:ext cx="11430000" cy="2057400"/>
          </a:xfrm>
          <a:prstGeom prst="rect">
            <a:avLst/>
          </a:prstGeom>
          <a:solidFill>
            <a:srgbClr val="00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C660C75-180B-44A2-AF4D-C368AA7689C1}"/>
              </a:ext>
            </a:extLst>
          </p:cNvPr>
          <p:cNvSpPr/>
          <p:nvPr/>
        </p:nvSpPr>
        <p:spPr>
          <a:xfrm>
            <a:off x="381000" y="2400300"/>
            <a:ext cx="11430000" cy="2057400"/>
          </a:xfrm>
          <a:prstGeom prst="rect">
            <a:avLst/>
          </a:prstGeom>
          <a:solidFill>
            <a:srgbClr val="00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BC649C7-A0D3-4272-88AC-86978EF0296C}"/>
              </a:ext>
            </a:extLst>
          </p:cNvPr>
          <p:cNvSpPr/>
          <p:nvPr/>
        </p:nvSpPr>
        <p:spPr>
          <a:xfrm>
            <a:off x="381000" y="4524375"/>
            <a:ext cx="11430000" cy="2057400"/>
          </a:xfrm>
          <a:prstGeom prst="rect">
            <a:avLst/>
          </a:prstGeom>
          <a:solidFill>
            <a:srgbClr val="00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2FE9692-6480-497B-973E-E334FFA5E11B}"/>
              </a:ext>
            </a:extLst>
          </p:cNvPr>
          <p:cNvGrpSpPr/>
          <p:nvPr/>
        </p:nvGrpSpPr>
        <p:grpSpPr>
          <a:xfrm>
            <a:off x="1109266" y="1104870"/>
            <a:ext cx="9713317" cy="400110"/>
            <a:chOff x="1109266" y="1104870"/>
            <a:chExt cx="9713317" cy="400110"/>
          </a:xfrm>
        </p:grpSpPr>
        <p:sp>
          <p:nvSpPr>
            <p:cNvPr id="7" name="Rectangle 6">
              <a:extLst>
                <a:ext uri="{FF2B5EF4-FFF2-40B4-BE49-F238E27FC236}">
                  <a16:creationId xmlns:a16="http://schemas.microsoft.com/office/drawing/2014/main" id="{E4824D09-4268-4088-BAFC-0DF509E90207}"/>
                </a:ext>
              </a:extLst>
            </p:cNvPr>
            <p:cNvSpPr/>
            <p:nvPr/>
          </p:nvSpPr>
          <p:spPr>
            <a:xfrm>
              <a:off x="1109266" y="1104870"/>
              <a:ext cx="4557658" cy="400110"/>
            </a:xfrm>
            <a:prstGeom prst="rect">
              <a:avLst/>
            </a:prstGeom>
          </p:spPr>
          <p:txBody>
            <a:bodyPr wrap="none">
              <a:spAutoFit/>
            </a:bodyPr>
            <a:lstStyle/>
            <a:p>
              <a:r>
                <a:rPr lang="en-US" sz="2000" b="1">
                  <a:solidFill>
                    <a:srgbClr val="FFFF00"/>
                  </a:solidFill>
                  <a:latin typeface="Consolas" panose="020B0609020204030204" pitchFamily="49" charset="0"/>
                </a:rPr>
                <a:t>Clear-ClusterNode</a:t>
              </a:r>
              <a:r>
                <a:rPr lang="en-US" sz="2000" b="1">
                  <a:solidFill>
                    <a:schemeClr val="tx1">
                      <a:lumMod val="50000"/>
                      <a:lumOff val="50000"/>
                    </a:schemeClr>
                  </a:solidFill>
                  <a:latin typeface="Consolas" panose="020B0609020204030204" pitchFamily="49" charset="0"/>
                </a:rPr>
                <a:t> -CleanUpDisks</a:t>
              </a:r>
              <a:endParaRPr lang="en-US" sz="2000">
                <a:solidFill>
                  <a:schemeClr val="tx1">
                    <a:lumMod val="50000"/>
                    <a:lumOff val="50000"/>
                  </a:schemeClr>
                </a:solidFill>
              </a:endParaRPr>
            </a:p>
          </p:txBody>
        </p:sp>
        <p:sp>
          <p:nvSpPr>
            <p:cNvPr id="36" name="Rectangle 35">
              <a:extLst>
                <a:ext uri="{FF2B5EF4-FFF2-40B4-BE49-F238E27FC236}">
                  <a16:creationId xmlns:a16="http://schemas.microsoft.com/office/drawing/2014/main" id="{12149C80-F7E6-4791-9F2A-EBC76CFEBAA8}"/>
                </a:ext>
              </a:extLst>
            </p:cNvPr>
            <p:cNvSpPr/>
            <p:nvPr/>
          </p:nvSpPr>
          <p:spPr>
            <a:xfrm>
              <a:off x="7859078" y="1104870"/>
              <a:ext cx="2963505" cy="400110"/>
            </a:xfrm>
            <a:prstGeom prst="rect">
              <a:avLst/>
            </a:prstGeom>
          </p:spPr>
          <p:txBody>
            <a:bodyPr wrap="none">
              <a:spAutoFit/>
            </a:bodyPr>
            <a:lstStyle/>
            <a:p>
              <a:pPr algn="r"/>
              <a:r>
                <a:rPr lang="en-US" sz="2000">
                  <a:solidFill>
                    <a:srgbClr val="ABD5F9"/>
                  </a:solidFill>
                </a:rPr>
                <a:t>Wipe drives to start over</a:t>
              </a:r>
            </a:p>
          </p:txBody>
        </p:sp>
      </p:grpSp>
      <p:grpSp>
        <p:nvGrpSpPr>
          <p:cNvPr id="9" name="Group 8">
            <a:extLst>
              <a:ext uri="{FF2B5EF4-FFF2-40B4-BE49-F238E27FC236}">
                <a16:creationId xmlns:a16="http://schemas.microsoft.com/office/drawing/2014/main" id="{C301B553-C951-43D7-B6F2-B7A03D21CF96}"/>
              </a:ext>
            </a:extLst>
          </p:cNvPr>
          <p:cNvGrpSpPr/>
          <p:nvPr/>
        </p:nvGrpSpPr>
        <p:grpSpPr>
          <a:xfrm>
            <a:off x="1109266" y="3228945"/>
            <a:ext cx="9713317" cy="400110"/>
            <a:chOff x="1109266" y="3228945"/>
            <a:chExt cx="9713317" cy="400110"/>
          </a:xfrm>
        </p:grpSpPr>
        <p:sp>
          <p:nvSpPr>
            <p:cNvPr id="23" name="Rectangle 22">
              <a:extLst>
                <a:ext uri="{FF2B5EF4-FFF2-40B4-BE49-F238E27FC236}">
                  <a16:creationId xmlns:a16="http://schemas.microsoft.com/office/drawing/2014/main" id="{C0931CC5-2689-43B3-A223-432D71D1F43D}"/>
                </a:ext>
              </a:extLst>
            </p:cNvPr>
            <p:cNvSpPr/>
            <p:nvPr/>
          </p:nvSpPr>
          <p:spPr>
            <a:xfrm>
              <a:off x="1109266" y="3228945"/>
              <a:ext cx="6391493" cy="400110"/>
            </a:xfrm>
            <a:prstGeom prst="rect">
              <a:avLst/>
            </a:prstGeom>
          </p:spPr>
          <p:txBody>
            <a:bodyPr wrap="none">
              <a:spAutoFit/>
            </a:bodyPr>
            <a:lstStyle/>
            <a:p>
              <a:r>
                <a:rPr lang="en-US" sz="2000" b="1">
                  <a:solidFill>
                    <a:srgbClr val="FFFF00"/>
                  </a:solidFill>
                  <a:latin typeface="Consolas" panose="020B0609020204030204" pitchFamily="49" charset="0"/>
                </a:rPr>
                <a:t>New-Volume</a:t>
              </a:r>
              <a:r>
                <a:rPr lang="en-US" sz="2000" b="1">
                  <a:solidFill>
                    <a:schemeClr val="tx1">
                      <a:lumMod val="50000"/>
                      <a:lumOff val="50000"/>
                    </a:schemeClr>
                  </a:solidFill>
                  <a:latin typeface="Consolas" panose="020B0609020204030204" pitchFamily="49" charset="0"/>
                </a:rPr>
                <a:t> -FriendlyName </a:t>
              </a:r>
              <a:r>
                <a:rPr lang="en-US" sz="2000" b="1">
                  <a:solidFill>
                    <a:schemeClr val="bg1"/>
                  </a:solidFill>
                  <a:latin typeface="Consolas" panose="020B0609020204030204" pitchFamily="49" charset="0"/>
                </a:rPr>
                <a:t>Example </a:t>
              </a:r>
              <a:r>
                <a:rPr lang="en-US" sz="2000" b="1">
                  <a:solidFill>
                    <a:schemeClr val="tx1">
                      <a:lumMod val="50000"/>
                      <a:lumOff val="50000"/>
                    </a:schemeClr>
                  </a:solidFill>
                  <a:latin typeface="Consolas" panose="020B0609020204030204" pitchFamily="49" charset="0"/>
                </a:rPr>
                <a:t>-Size </a:t>
              </a:r>
              <a:r>
                <a:rPr lang="en-US" sz="2000" b="1">
                  <a:solidFill>
                    <a:schemeClr val="bg1"/>
                  </a:solidFill>
                  <a:latin typeface="Consolas" panose="020B0609020204030204" pitchFamily="49" charset="0"/>
                </a:rPr>
                <a:t>100GB</a:t>
              </a:r>
              <a:endParaRPr lang="en-US" sz="2000">
                <a:solidFill>
                  <a:schemeClr val="bg1"/>
                </a:solidFill>
              </a:endParaRPr>
            </a:p>
          </p:txBody>
        </p:sp>
        <p:sp>
          <p:nvSpPr>
            <p:cNvPr id="37" name="Rectangle 36">
              <a:extLst>
                <a:ext uri="{FF2B5EF4-FFF2-40B4-BE49-F238E27FC236}">
                  <a16:creationId xmlns:a16="http://schemas.microsoft.com/office/drawing/2014/main" id="{77CCDFC4-8BF3-4B65-B245-25EC4AF330DE}"/>
                </a:ext>
              </a:extLst>
            </p:cNvPr>
            <p:cNvSpPr/>
            <p:nvPr/>
          </p:nvSpPr>
          <p:spPr>
            <a:xfrm>
              <a:off x="9602569" y="3228945"/>
              <a:ext cx="1220014" cy="400110"/>
            </a:xfrm>
            <a:prstGeom prst="rect">
              <a:avLst/>
            </a:prstGeom>
          </p:spPr>
          <p:txBody>
            <a:bodyPr wrap="none">
              <a:spAutoFit/>
            </a:bodyPr>
            <a:lstStyle/>
            <a:p>
              <a:pPr algn="r"/>
              <a:r>
                <a:rPr lang="en-US" sz="2000">
                  <a:solidFill>
                    <a:srgbClr val="ABD5F9"/>
                  </a:solidFill>
                </a:rPr>
                <a:t>Provision</a:t>
              </a:r>
            </a:p>
          </p:txBody>
        </p:sp>
      </p:grpSp>
      <p:grpSp>
        <p:nvGrpSpPr>
          <p:cNvPr id="10" name="Group 9">
            <a:extLst>
              <a:ext uri="{FF2B5EF4-FFF2-40B4-BE49-F238E27FC236}">
                <a16:creationId xmlns:a16="http://schemas.microsoft.com/office/drawing/2014/main" id="{42406250-400C-4905-91E0-5E8F3EA499A8}"/>
              </a:ext>
            </a:extLst>
          </p:cNvPr>
          <p:cNvGrpSpPr/>
          <p:nvPr/>
        </p:nvGrpSpPr>
        <p:grpSpPr>
          <a:xfrm>
            <a:off x="1109266" y="5353020"/>
            <a:ext cx="9713317" cy="400110"/>
            <a:chOff x="1109266" y="5353020"/>
            <a:chExt cx="9713317" cy="400110"/>
          </a:xfrm>
        </p:grpSpPr>
        <p:sp>
          <p:nvSpPr>
            <p:cNvPr id="24" name="Rectangle 23">
              <a:extLst>
                <a:ext uri="{FF2B5EF4-FFF2-40B4-BE49-F238E27FC236}">
                  <a16:creationId xmlns:a16="http://schemas.microsoft.com/office/drawing/2014/main" id="{BF1F6B2D-A4FF-479A-9C78-9943FBFF67E8}"/>
                </a:ext>
              </a:extLst>
            </p:cNvPr>
            <p:cNvSpPr/>
            <p:nvPr/>
          </p:nvSpPr>
          <p:spPr>
            <a:xfrm>
              <a:off x="1109266" y="5353020"/>
              <a:ext cx="3288080" cy="400110"/>
            </a:xfrm>
            <a:prstGeom prst="rect">
              <a:avLst/>
            </a:prstGeom>
          </p:spPr>
          <p:txBody>
            <a:bodyPr wrap="none">
              <a:spAutoFit/>
            </a:bodyPr>
            <a:lstStyle/>
            <a:p>
              <a:r>
                <a:rPr lang="en-US" sz="2000" b="1">
                  <a:solidFill>
                    <a:srgbClr val="FFFF00"/>
                  </a:solidFill>
                  <a:latin typeface="Consolas" panose="020B0609020204030204" pitchFamily="49" charset="0"/>
                </a:rPr>
                <a:t>Get-</a:t>
              </a:r>
              <a:r>
                <a:rPr lang="en-US" sz="2000" b="1" err="1">
                  <a:solidFill>
                    <a:srgbClr val="FFFF00"/>
                  </a:solidFill>
                  <a:latin typeface="Consolas" panose="020B0609020204030204" pitchFamily="49" charset="0"/>
                </a:rPr>
                <a:t>SddcDiagnosticInfo</a:t>
              </a:r>
              <a:endParaRPr lang="en-US" sz="2000">
                <a:solidFill>
                  <a:schemeClr val="bg1"/>
                </a:solidFill>
              </a:endParaRPr>
            </a:p>
          </p:txBody>
        </p:sp>
        <p:sp>
          <p:nvSpPr>
            <p:cNvPr id="38" name="Rectangle 37">
              <a:extLst>
                <a:ext uri="{FF2B5EF4-FFF2-40B4-BE49-F238E27FC236}">
                  <a16:creationId xmlns:a16="http://schemas.microsoft.com/office/drawing/2014/main" id="{59D526D1-B50E-40C8-995D-84610717D47F}"/>
                </a:ext>
              </a:extLst>
            </p:cNvPr>
            <p:cNvSpPr/>
            <p:nvPr/>
          </p:nvSpPr>
          <p:spPr>
            <a:xfrm>
              <a:off x="7785405" y="5353020"/>
              <a:ext cx="3037178" cy="400110"/>
            </a:xfrm>
            <a:prstGeom prst="rect">
              <a:avLst/>
            </a:prstGeom>
          </p:spPr>
          <p:txBody>
            <a:bodyPr wrap="none">
              <a:spAutoFit/>
            </a:bodyPr>
            <a:lstStyle/>
            <a:p>
              <a:pPr algn="r"/>
              <a:r>
                <a:rPr lang="en-US" sz="2000">
                  <a:solidFill>
                    <a:srgbClr val="ABD5F9"/>
                  </a:solidFill>
                </a:rPr>
                <a:t>Gather every relevant log</a:t>
              </a:r>
            </a:p>
          </p:txBody>
        </p:sp>
      </p:grpSp>
    </p:spTree>
    <p:extLst>
      <p:ext uri="{BB962C8B-B14F-4D97-AF65-F5344CB8AC3E}">
        <p14:creationId xmlns:p14="http://schemas.microsoft.com/office/powerpoint/2010/main" val="4259651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C6B"/>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542DA2-6C38-4C89-9510-157E00401923}"/>
              </a:ext>
            </a:extLst>
          </p:cNvPr>
          <p:cNvSpPr/>
          <p:nvPr/>
        </p:nvSpPr>
        <p:spPr>
          <a:xfrm>
            <a:off x="0" y="1600200"/>
            <a:ext cx="6099048" cy="5257800"/>
          </a:xfrm>
          <a:prstGeom prst="rect">
            <a:avLst/>
          </a:prstGeom>
          <a:solidFill>
            <a:schemeClr val="tx1">
              <a:lumMod val="85000"/>
              <a:lumOff val="1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3" name="TextBox 12">
            <a:extLst>
              <a:ext uri="{FF2B5EF4-FFF2-40B4-BE49-F238E27FC236}">
                <a16:creationId xmlns:a16="http://schemas.microsoft.com/office/drawing/2014/main" id="{9D3AC691-BAFC-4E25-BDEA-2907050265E8}"/>
              </a:ext>
            </a:extLst>
          </p:cNvPr>
          <p:cNvSpPr txBox="1"/>
          <p:nvPr/>
        </p:nvSpPr>
        <p:spPr>
          <a:xfrm>
            <a:off x="670999" y="585479"/>
            <a:ext cx="6979603"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Two options to procure, both supported</a:t>
            </a:r>
          </a:p>
        </p:txBody>
      </p:sp>
      <p:sp>
        <p:nvSpPr>
          <p:cNvPr id="4" name="Rectangle 3">
            <a:extLst>
              <a:ext uri="{FF2B5EF4-FFF2-40B4-BE49-F238E27FC236}">
                <a16:creationId xmlns:a16="http://schemas.microsoft.com/office/drawing/2014/main" id="{43E47995-6634-488D-9106-4C1020CD8FD3}"/>
              </a:ext>
            </a:extLst>
          </p:cNvPr>
          <p:cNvSpPr/>
          <p:nvPr/>
        </p:nvSpPr>
        <p:spPr>
          <a:xfrm>
            <a:off x="0" y="1600200"/>
            <a:ext cx="6099048" cy="3657600"/>
          </a:xfrm>
          <a:prstGeom prst="rect">
            <a:avLst/>
          </a:prstGeom>
          <a:solidFill>
            <a:srgbClr val="6565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grpSp>
        <p:nvGrpSpPr>
          <p:cNvPr id="3" name="Group 2">
            <a:extLst>
              <a:ext uri="{FF2B5EF4-FFF2-40B4-BE49-F238E27FC236}">
                <a16:creationId xmlns:a16="http://schemas.microsoft.com/office/drawing/2014/main" id="{4ADC1878-45DB-475C-B173-0594291B9CD8}"/>
              </a:ext>
            </a:extLst>
          </p:cNvPr>
          <p:cNvGrpSpPr/>
          <p:nvPr/>
        </p:nvGrpSpPr>
        <p:grpSpPr>
          <a:xfrm>
            <a:off x="1847174" y="1874520"/>
            <a:ext cx="3017348" cy="3108960"/>
            <a:chOff x="1508846" y="1874520"/>
            <a:chExt cx="3017348" cy="3108960"/>
          </a:xfrm>
        </p:grpSpPr>
        <p:pic>
          <p:nvPicPr>
            <p:cNvPr id="6" name="Picture 5" descr="A close up of a sign&#10;&#10;Description generated with very high confidence">
              <a:extLst>
                <a:ext uri="{FF2B5EF4-FFF2-40B4-BE49-F238E27FC236}">
                  <a16:creationId xmlns:a16="http://schemas.microsoft.com/office/drawing/2014/main" id="{F61745CB-C822-4402-A462-2B24DC25FF7A}"/>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3154594" y="1967456"/>
              <a:ext cx="1371600" cy="1371600"/>
            </a:xfrm>
            <a:prstGeom prst="rect">
              <a:avLst/>
            </a:prstGeom>
          </p:spPr>
        </p:pic>
        <p:pic>
          <p:nvPicPr>
            <p:cNvPr id="9" name="Picture 8">
              <a:extLst>
                <a:ext uri="{FF2B5EF4-FFF2-40B4-BE49-F238E27FC236}">
                  <a16:creationId xmlns:a16="http://schemas.microsoft.com/office/drawing/2014/main" id="{271D252A-1BE5-40D8-B75E-47ACE46AF149}"/>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508846" y="1874520"/>
              <a:ext cx="1554479" cy="1554480"/>
            </a:xfrm>
            <a:prstGeom prst="rect">
              <a:avLst/>
            </a:prstGeom>
          </p:spPr>
        </p:pic>
        <p:pic>
          <p:nvPicPr>
            <p:cNvPr id="16" name="Picture 15">
              <a:extLst>
                <a:ext uri="{FF2B5EF4-FFF2-40B4-BE49-F238E27FC236}">
                  <a16:creationId xmlns:a16="http://schemas.microsoft.com/office/drawing/2014/main" id="{E7F54196-2F1E-4593-9D80-2BEB519FDF0C}"/>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510687" y="3429000"/>
              <a:ext cx="1554479" cy="1554480"/>
            </a:xfrm>
            <a:prstGeom prst="rect">
              <a:avLst/>
            </a:prstGeom>
          </p:spPr>
        </p:pic>
        <p:pic>
          <p:nvPicPr>
            <p:cNvPr id="22" name="Picture 21">
              <a:extLst>
                <a:ext uri="{FF2B5EF4-FFF2-40B4-BE49-F238E27FC236}">
                  <a16:creationId xmlns:a16="http://schemas.microsoft.com/office/drawing/2014/main" id="{91FCD0E3-E76C-466B-96C7-D4E3404727D8}"/>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3291752" y="3657600"/>
              <a:ext cx="1097280" cy="1097280"/>
            </a:xfrm>
            <a:prstGeom prst="rect">
              <a:avLst/>
            </a:prstGeom>
          </p:spPr>
        </p:pic>
      </p:grpSp>
      <p:grpSp>
        <p:nvGrpSpPr>
          <p:cNvPr id="27" name="Group 26">
            <a:extLst>
              <a:ext uri="{FF2B5EF4-FFF2-40B4-BE49-F238E27FC236}">
                <a16:creationId xmlns:a16="http://schemas.microsoft.com/office/drawing/2014/main" id="{25FD17D3-7817-4B2C-B5FE-BDCDF4A7752D}"/>
              </a:ext>
            </a:extLst>
          </p:cNvPr>
          <p:cNvGrpSpPr/>
          <p:nvPr/>
        </p:nvGrpSpPr>
        <p:grpSpPr>
          <a:xfrm>
            <a:off x="2072216" y="5772583"/>
            <a:ext cx="2567265" cy="492443"/>
            <a:chOff x="2237680" y="5772583"/>
            <a:chExt cx="2567265" cy="492443"/>
          </a:xfrm>
        </p:grpSpPr>
        <p:sp>
          <p:nvSpPr>
            <p:cNvPr id="14" name="TextBox 13">
              <a:extLst>
                <a:ext uri="{FF2B5EF4-FFF2-40B4-BE49-F238E27FC236}">
                  <a16:creationId xmlns:a16="http://schemas.microsoft.com/office/drawing/2014/main" id="{7B492E8D-641F-43BB-A799-9E845731F296}"/>
                </a:ext>
              </a:extLst>
            </p:cNvPr>
            <p:cNvSpPr txBox="1"/>
            <p:nvPr/>
          </p:nvSpPr>
          <p:spPr>
            <a:xfrm>
              <a:off x="2694880" y="5772583"/>
              <a:ext cx="2110065" cy="492443"/>
            </a:xfrm>
            <a:prstGeom prst="rect">
              <a:avLst/>
            </a:prstGeom>
            <a:noFill/>
          </p:spPr>
          <p:txBody>
            <a:bodyPr wrap="none" lIns="182880" tIns="91440" rIns="18288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Build Your Own</a:t>
              </a:r>
            </a:p>
          </p:txBody>
        </p:sp>
        <p:sp>
          <p:nvSpPr>
            <p:cNvPr id="25" name="Oval 24">
              <a:extLst>
                <a:ext uri="{FF2B5EF4-FFF2-40B4-BE49-F238E27FC236}">
                  <a16:creationId xmlns:a16="http://schemas.microsoft.com/office/drawing/2014/main" id="{F4A6A5EC-5AD8-4ABF-ACB6-6B0168A1A9D2}"/>
                </a:ext>
              </a:extLst>
            </p:cNvPr>
            <p:cNvSpPr/>
            <p:nvPr/>
          </p:nvSpPr>
          <p:spPr>
            <a:xfrm>
              <a:off x="2237680" y="5790204"/>
              <a:ext cx="457200" cy="457200"/>
            </a:xfrm>
            <a:prstGeom prst="ellipse">
              <a:avLst/>
            </a:prstGeom>
            <a:solidFill>
              <a:srgbClr val="65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1</a:t>
              </a:r>
            </a:p>
          </p:txBody>
        </p:sp>
      </p:grpSp>
      <p:grpSp>
        <p:nvGrpSpPr>
          <p:cNvPr id="26" name="Group 25">
            <a:extLst>
              <a:ext uri="{FF2B5EF4-FFF2-40B4-BE49-F238E27FC236}">
                <a16:creationId xmlns:a16="http://schemas.microsoft.com/office/drawing/2014/main" id="{ED6431EA-D04B-423F-A375-5B53E11CA7FE}"/>
              </a:ext>
            </a:extLst>
          </p:cNvPr>
          <p:cNvGrpSpPr/>
          <p:nvPr/>
        </p:nvGrpSpPr>
        <p:grpSpPr>
          <a:xfrm>
            <a:off x="7458813" y="5772583"/>
            <a:ext cx="2766870" cy="492443"/>
            <a:chOff x="6343854" y="5772583"/>
            <a:chExt cx="2766870" cy="492443"/>
          </a:xfrm>
        </p:grpSpPr>
        <p:sp>
          <p:nvSpPr>
            <p:cNvPr id="38" name="Oval 37">
              <a:extLst>
                <a:ext uri="{FF2B5EF4-FFF2-40B4-BE49-F238E27FC236}">
                  <a16:creationId xmlns:a16="http://schemas.microsoft.com/office/drawing/2014/main" id="{BED153D6-6EA2-432D-AFC9-25A9B30814B8}"/>
                </a:ext>
              </a:extLst>
            </p:cNvPr>
            <p:cNvSpPr/>
            <p:nvPr/>
          </p:nvSpPr>
          <p:spPr>
            <a:xfrm>
              <a:off x="6343854" y="5790204"/>
              <a:ext cx="457200" cy="457200"/>
            </a:xfrm>
            <a:prstGeom prst="ellipse">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2</a:t>
              </a:r>
            </a:p>
          </p:txBody>
        </p:sp>
        <p:sp>
          <p:nvSpPr>
            <p:cNvPr id="41" name="TextBox 40">
              <a:extLst>
                <a:ext uri="{FF2B5EF4-FFF2-40B4-BE49-F238E27FC236}">
                  <a16:creationId xmlns:a16="http://schemas.microsoft.com/office/drawing/2014/main" id="{74BB8DC6-30BB-4A79-9BFC-D79F5AA8852B}"/>
                </a:ext>
              </a:extLst>
            </p:cNvPr>
            <p:cNvSpPr txBox="1"/>
            <p:nvPr/>
          </p:nvSpPr>
          <p:spPr>
            <a:xfrm>
              <a:off x="6801054" y="5772583"/>
              <a:ext cx="2309670" cy="492443"/>
            </a:xfrm>
            <a:prstGeom prst="rect">
              <a:avLst/>
            </a:prstGeom>
            <a:noFill/>
          </p:spPr>
          <p:txBody>
            <a:bodyPr wrap="none" lIns="182880" tIns="91440" rIns="18288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Partner Solutions</a:t>
              </a:r>
            </a:p>
          </p:txBody>
        </p:sp>
      </p:grpSp>
      <p:sp>
        <p:nvSpPr>
          <p:cNvPr id="45" name="Rectangle 44">
            <a:extLst>
              <a:ext uri="{FF2B5EF4-FFF2-40B4-BE49-F238E27FC236}">
                <a16:creationId xmlns:a16="http://schemas.microsoft.com/office/drawing/2014/main" id="{82667530-3873-4B10-A75B-12960E6D7C2F}"/>
              </a:ext>
            </a:extLst>
          </p:cNvPr>
          <p:cNvSpPr/>
          <p:nvPr/>
        </p:nvSpPr>
        <p:spPr>
          <a:xfrm>
            <a:off x="6099048" y="1600200"/>
            <a:ext cx="6092952" cy="3657600"/>
          </a:xfrm>
          <a:prstGeom prst="rect">
            <a:avLst/>
          </a:prstGeom>
          <a:solidFill>
            <a:srgbClr val="0078D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pic>
        <p:nvPicPr>
          <p:cNvPr id="18" name="Picture 17" descr="A close up of a logo&#10;&#10;Description generated with very high confidence">
            <a:extLst>
              <a:ext uri="{FF2B5EF4-FFF2-40B4-BE49-F238E27FC236}">
                <a16:creationId xmlns:a16="http://schemas.microsoft.com/office/drawing/2014/main" id="{0126F6DA-95AA-4035-B664-8A36F35E42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9168" y="1645920"/>
            <a:ext cx="3566160" cy="3566160"/>
          </a:xfrm>
          <a:prstGeom prst="rect">
            <a:avLst/>
          </a:prstGeom>
          <a:ln w="28575">
            <a:noFill/>
          </a:ln>
        </p:spPr>
      </p:pic>
    </p:spTree>
    <p:extLst>
      <p:ext uri="{BB962C8B-B14F-4D97-AF65-F5344CB8AC3E}">
        <p14:creationId xmlns:p14="http://schemas.microsoft.com/office/powerpoint/2010/main" val="2926892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BC649C7-A0D3-4272-88AC-86978EF0296C}"/>
              </a:ext>
            </a:extLst>
          </p:cNvPr>
          <p:cNvSpPr/>
          <p:nvPr/>
        </p:nvSpPr>
        <p:spPr>
          <a:xfrm>
            <a:off x="381000" y="4524375"/>
            <a:ext cx="11430000" cy="2057400"/>
          </a:xfrm>
          <a:prstGeom prst="rect">
            <a:avLst/>
          </a:prstGeom>
          <a:solidFill>
            <a:srgbClr val="00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2406250-400C-4905-91E0-5E8F3EA499A8}"/>
              </a:ext>
            </a:extLst>
          </p:cNvPr>
          <p:cNvGrpSpPr/>
          <p:nvPr/>
        </p:nvGrpSpPr>
        <p:grpSpPr>
          <a:xfrm>
            <a:off x="1109266" y="5353020"/>
            <a:ext cx="9713317" cy="400110"/>
            <a:chOff x="1109266" y="5353020"/>
            <a:chExt cx="9713317" cy="400110"/>
          </a:xfrm>
        </p:grpSpPr>
        <p:sp>
          <p:nvSpPr>
            <p:cNvPr id="24" name="Rectangle 23">
              <a:extLst>
                <a:ext uri="{FF2B5EF4-FFF2-40B4-BE49-F238E27FC236}">
                  <a16:creationId xmlns:a16="http://schemas.microsoft.com/office/drawing/2014/main" id="{BF1F6B2D-A4FF-479A-9C78-9943FBFF67E8}"/>
                </a:ext>
              </a:extLst>
            </p:cNvPr>
            <p:cNvSpPr/>
            <p:nvPr/>
          </p:nvSpPr>
          <p:spPr>
            <a:xfrm>
              <a:off x="1109266" y="5353020"/>
              <a:ext cx="3288080" cy="400110"/>
            </a:xfrm>
            <a:prstGeom prst="rect">
              <a:avLst/>
            </a:prstGeom>
          </p:spPr>
          <p:txBody>
            <a:bodyPr wrap="none">
              <a:spAutoFit/>
            </a:bodyPr>
            <a:lstStyle/>
            <a:p>
              <a:r>
                <a:rPr lang="en-US" sz="2000" b="1">
                  <a:solidFill>
                    <a:srgbClr val="FFFF00"/>
                  </a:solidFill>
                  <a:latin typeface="Consolas" panose="020B0609020204030204" pitchFamily="49" charset="0"/>
                </a:rPr>
                <a:t>Get-</a:t>
              </a:r>
              <a:r>
                <a:rPr lang="en-US" sz="2000" b="1" err="1">
                  <a:solidFill>
                    <a:srgbClr val="FFFF00"/>
                  </a:solidFill>
                  <a:latin typeface="Consolas" panose="020B0609020204030204" pitchFamily="49" charset="0"/>
                </a:rPr>
                <a:t>SddcDiagnosticInfo</a:t>
              </a:r>
              <a:endParaRPr lang="en-US" sz="2000">
                <a:solidFill>
                  <a:schemeClr val="bg1"/>
                </a:solidFill>
              </a:endParaRPr>
            </a:p>
          </p:txBody>
        </p:sp>
        <p:sp>
          <p:nvSpPr>
            <p:cNvPr id="38" name="Rectangle 37">
              <a:extLst>
                <a:ext uri="{FF2B5EF4-FFF2-40B4-BE49-F238E27FC236}">
                  <a16:creationId xmlns:a16="http://schemas.microsoft.com/office/drawing/2014/main" id="{59D526D1-B50E-40C8-995D-84610717D47F}"/>
                </a:ext>
              </a:extLst>
            </p:cNvPr>
            <p:cNvSpPr/>
            <p:nvPr/>
          </p:nvSpPr>
          <p:spPr>
            <a:xfrm>
              <a:off x="7785405" y="5353020"/>
              <a:ext cx="3037178" cy="400110"/>
            </a:xfrm>
            <a:prstGeom prst="rect">
              <a:avLst/>
            </a:prstGeom>
          </p:spPr>
          <p:txBody>
            <a:bodyPr wrap="none">
              <a:spAutoFit/>
            </a:bodyPr>
            <a:lstStyle/>
            <a:p>
              <a:pPr algn="r"/>
              <a:r>
                <a:rPr lang="en-US" sz="2000">
                  <a:solidFill>
                    <a:srgbClr val="ABD5F9"/>
                  </a:solidFill>
                </a:rPr>
                <a:t>Gather every relevant log</a:t>
              </a:r>
            </a:p>
          </p:txBody>
        </p:sp>
      </p:grpSp>
      <p:sp>
        <p:nvSpPr>
          <p:cNvPr id="2" name="TextBox 1">
            <a:extLst>
              <a:ext uri="{FF2B5EF4-FFF2-40B4-BE49-F238E27FC236}">
                <a16:creationId xmlns:a16="http://schemas.microsoft.com/office/drawing/2014/main" id="{47866EC2-9AA5-40B4-BF09-C4771E3AD4E2}"/>
              </a:ext>
            </a:extLst>
          </p:cNvPr>
          <p:cNvSpPr txBox="1"/>
          <p:nvPr/>
        </p:nvSpPr>
        <p:spPr>
          <a:xfrm>
            <a:off x="504092" y="293077"/>
            <a:ext cx="11306908" cy="615553"/>
          </a:xfrm>
          <a:prstGeom prst="rect">
            <a:avLst/>
          </a:prstGeom>
          <a:noFill/>
        </p:spPr>
        <p:txBody>
          <a:bodyPr wrap="square" lIns="0" tIns="0" rIns="0" bIns="0" rtlCol="0">
            <a:spAutoFit/>
          </a:bodyPr>
          <a:lstStyle/>
          <a:p>
            <a:r>
              <a:rPr lang="en-US" sz="2000">
                <a:gradFill>
                  <a:gsLst>
                    <a:gs pos="2917">
                      <a:schemeClr val="tx1"/>
                    </a:gs>
                    <a:gs pos="30000">
                      <a:schemeClr val="tx1"/>
                    </a:gs>
                  </a:gsLst>
                  <a:lin ang="5400000" scaled="0"/>
                </a:gradFill>
                <a:hlinkClick r:id="rId3"/>
              </a:rPr>
              <a:t>https://docs.microsoft.com/en-us/windows-server/storage/storage-spaces/data-collection</a:t>
            </a:r>
            <a:endParaRPr lang="en-US" sz="2000">
              <a:gradFill>
                <a:gsLst>
                  <a:gs pos="2917">
                    <a:schemeClr val="tx1"/>
                  </a:gs>
                  <a:gs pos="30000">
                    <a:schemeClr val="tx1"/>
                  </a:gs>
                </a:gsLst>
                <a:lin ang="5400000" scaled="0"/>
              </a:gradFill>
            </a:endParaRPr>
          </a:p>
          <a:p>
            <a:endParaRPr lang="en-US" sz="2000">
              <a:gradFill>
                <a:gsLst>
                  <a:gs pos="2917">
                    <a:schemeClr val="tx1"/>
                  </a:gs>
                  <a:gs pos="30000">
                    <a:schemeClr val="tx1"/>
                  </a:gs>
                </a:gsLst>
                <a:lin ang="5400000" scaled="0"/>
              </a:gradFill>
            </a:endParaRPr>
          </a:p>
        </p:txBody>
      </p:sp>
      <p:sp>
        <p:nvSpPr>
          <p:cNvPr id="3" name="TextBox 2">
            <a:extLst>
              <a:ext uri="{FF2B5EF4-FFF2-40B4-BE49-F238E27FC236}">
                <a16:creationId xmlns:a16="http://schemas.microsoft.com/office/drawing/2014/main" id="{892290C8-767E-4A26-97D0-14335A3F77BE}"/>
              </a:ext>
            </a:extLst>
          </p:cNvPr>
          <p:cNvSpPr txBox="1"/>
          <p:nvPr/>
        </p:nvSpPr>
        <p:spPr>
          <a:xfrm>
            <a:off x="504092" y="908630"/>
            <a:ext cx="10457557" cy="923330"/>
          </a:xfrm>
          <a:prstGeom prst="rect">
            <a:avLst/>
          </a:prstGeom>
          <a:noFill/>
        </p:spPr>
        <p:txBody>
          <a:bodyPr wrap="square" lIns="0" tIns="0" rIns="0" bIns="0" rtlCol="0">
            <a:spAutoFit/>
          </a:bodyPr>
          <a:lstStyle/>
          <a:p>
            <a:pPr marL="342900" indent="-342900" algn="l">
              <a:buFontTx/>
              <a:buChar char="-"/>
            </a:pPr>
            <a:r>
              <a:rPr lang="en-US" sz="2000">
                <a:gradFill>
                  <a:gsLst>
                    <a:gs pos="2917">
                      <a:schemeClr val="tx1"/>
                    </a:gs>
                    <a:gs pos="30000">
                      <a:schemeClr val="tx1"/>
                    </a:gs>
                  </a:gsLst>
                  <a:lin ang="5400000" scaled="0"/>
                </a:gradFill>
              </a:rPr>
              <a:t>Update from PowerShell Gallery or GitHub</a:t>
            </a:r>
          </a:p>
          <a:p>
            <a:pPr marL="342900" indent="-342900">
              <a:buFontTx/>
              <a:buChar char="-"/>
            </a:pPr>
            <a:r>
              <a:rPr lang="en-US" sz="2000">
                <a:gradFill>
                  <a:gsLst>
                    <a:gs pos="2917">
                      <a:schemeClr val="tx1"/>
                    </a:gs>
                    <a:gs pos="30000">
                      <a:schemeClr val="tx1"/>
                    </a:gs>
                  </a:gsLst>
                  <a:lin ang="5400000" scaled="0"/>
                </a:gradFill>
              </a:rPr>
              <a:t>Tip:  Use </a:t>
            </a:r>
            <a:r>
              <a:rPr lang="en-US" sz="2000">
                <a:gradFill>
                  <a:gsLst>
                    <a:gs pos="2917">
                      <a:schemeClr val="tx1"/>
                    </a:gs>
                    <a:gs pos="30000">
                      <a:schemeClr val="tx1"/>
                    </a:gs>
                  </a:gsLst>
                  <a:lin ang="5400000" scaled="0"/>
                </a:gradFill>
                <a:hlinkClick r:id="rId4"/>
              </a:rPr>
              <a:t>Import-</a:t>
            </a:r>
            <a:r>
              <a:rPr lang="en-US" sz="2000" err="1">
                <a:gradFill>
                  <a:gsLst>
                    <a:gs pos="2917">
                      <a:schemeClr val="tx1"/>
                    </a:gs>
                    <a:gs pos="30000">
                      <a:schemeClr val="tx1"/>
                    </a:gs>
                  </a:gsLst>
                  <a:lin ang="5400000" scaled="0"/>
                </a:gradFill>
                <a:hlinkClick r:id="rId4"/>
              </a:rPr>
              <a:t>Clixml</a:t>
            </a:r>
            <a:r>
              <a:rPr lang="en-US" sz="2000">
                <a:gradFill>
                  <a:gsLst>
                    <a:gs pos="2917">
                      <a:schemeClr val="tx1"/>
                    </a:gs>
                    <a:gs pos="30000">
                      <a:schemeClr val="tx1"/>
                    </a:gs>
                  </a:gsLst>
                  <a:lin ang="5400000" scaled="0"/>
                </a:gradFill>
                <a:hlinkClick r:id="rId4"/>
              </a:rPr>
              <a:t> </a:t>
            </a:r>
            <a:r>
              <a:rPr lang="en-US" sz="2000">
                <a:gradFill>
                  <a:gsLst>
                    <a:gs pos="2917">
                      <a:schemeClr val="tx1"/>
                    </a:gs>
                    <a:gs pos="30000">
                      <a:schemeClr val="tx1"/>
                    </a:gs>
                  </a:gsLst>
                  <a:lin ang="5400000" scaled="0"/>
                </a:gradFill>
              </a:rPr>
              <a:t>to read xml files: </a:t>
            </a:r>
          </a:p>
          <a:p>
            <a:pPr marL="800100" lvl="1" indent="-342900">
              <a:buFontTx/>
              <a:buChar char="-"/>
            </a:pPr>
            <a:endParaRPr lang="en-US" sz="2000">
              <a:gradFill>
                <a:gsLst>
                  <a:gs pos="2917">
                    <a:schemeClr val="tx1"/>
                  </a:gs>
                  <a:gs pos="30000">
                    <a:schemeClr val="tx1"/>
                  </a:gs>
                </a:gsLst>
                <a:lin ang="5400000" scaled="0"/>
              </a:gradFill>
            </a:endParaRPr>
          </a:p>
        </p:txBody>
      </p:sp>
      <p:sp>
        <p:nvSpPr>
          <p:cNvPr id="4" name="TextBox 3">
            <a:extLst>
              <a:ext uri="{FF2B5EF4-FFF2-40B4-BE49-F238E27FC236}">
                <a16:creationId xmlns:a16="http://schemas.microsoft.com/office/drawing/2014/main" id="{ACBB536A-CBA6-4B29-849A-D5352DB8C675}"/>
              </a:ext>
            </a:extLst>
          </p:cNvPr>
          <p:cNvSpPr txBox="1"/>
          <p:nvPr/>
        </p:nvSpPr>
        <p:spPr>
          <a:xfrm>
            <a:off x="1516566" y="1739590"/>
            <a:ext cx="8854068" cy="2246769"/>
          </a:xfrm>
          <a:prstGeom prst="rect">
            <a:avLst/>
          </a:prstGeom>
          <a:noFill/>
        </p:spPr>
        <p:txBody>
          <a:bodyPr wrap="square" lIns="0" tIns="0" rIns="0" bIns="0" rtlCol="0">
            <a:spAutoFit/>
          </a:bodyPr>
          <a:lstStyle/>
          <a:p>
            <a:r>
              <a:rPr lang="en-US" sz="1600">
                <a:latin typeface="Courier New" panose="02070309020205020404" pitchFamily="49" charset="0"/>
                <a:cs typeface="Courier New" panose="02070309020205020404" pitchFamily="49" charset="0"/>
              </a:rPr>
              <a:t>PS C:\temp\HealthTest&gt; Import-</a:t>
            </a:r>
            <a:r>
              <a:rPr lang="en-US" sz="1600" err="1">
                <a:latin typeface="Courier New" panose="02070309020205020404" pitchFamily="49" charset="0"/>
                <a:cs typeface="Courier New" panose="02070309020205020404" pitchFamily="49" charset="0"/>
              </a:rPr>
              <a:t>Clixml</a:t>
            </a:r>
            <a:r>
              <a:rPr lang="en-US" sz="1600">
                <a:latin typeface="Courier New" panose="02070309020205020404" pitchFamily="49" charset="0"/>
                <a:cs typeface="Courier New" panose="02070309020205020404" pitchFamily="49" charset="0"/>
              </a:rPr>
              <a:t> -Path .\WM_ClusPort.xml | ? </a:t>
            </a:r>
            <a:r>
              <a:rPr lang="en-US" sz="1600" err="1">
                <a:latin typeface="Courier New" panose="02070309020205020404" pitchFamily="49" charset="0"/>
                <a:cs typeface="Courier New" panose="02070309020205020404" pitchFamily="49" charset="0"/>
              </a:rPr>
              <a:t>deviceattribute</a:t>
            </a:r>
            <a:r>
              <a:rPr lang="en-US" sz="1600">
                <a:latin typeface="Courier New" panose="02070309020205020404" pitchFamily="49" charset="0"/>
                <a:cs typeface="Courier New" panose="02070309020205020404" pitchFamily="49" charset="0"/>
              </a:rPr>
              <a:t> -eq 1312 | ft </a:t>
            </a:r>
            <a:r>
              <a:rPr lang="en-US" sz="1600" err="1">
                <a:latin typeface="Courier New" panose="02070309020205020404" pitchFamily="49" charset="0"/>
                <a:cs typeface="Courier New" panose="02070309020205020404" pitchFamily="49" charset="0"/>
              </a:rPr>
              <a:t>ConnectedNode</a:t>
            </a:r>
            <a:r>
              <a:rPr lang="en-US" sz="1600">
                <a:latin typeface="Courier New" panose="02070309020205020404" pitchFamily="49" charset="0"/>
                <a:cs typeface="Courier New" panose="02070309020205020404" pitchFamily="49" charset="0"/>
              </a:rPr>
              <a:t>, </a:t>
            </a:r>
            <a:r>
              <a:rPr lang="en-US" sz="1600" err="1">
                <a:latin typeface="Courier New" panose="02070309020205020404" pitchFamily="49" charset="0"/>
                <a:cs typeface="Courier New" panose="02070309020205020404" pitchFamily="49" charset="0"/>
              </a:rPr>
              <a:t>DeviceGuid</a:t>
            </a:r>
            <a:endParaRPr lang="en-US" sz="1600">
              <a:latin typeface="Courier New" panose="02070309020205020404" pitchFamily="49" charset="0"/>
              <a:cs typeface="Courier New" panose="02070309020205020404" pitchFamily="49" charset="0"/>
            </a:endParaRPr>
          </a:p>
          <a:p>
            <a:r>
              <a:rPr lang="en-US" sz="1600">
                <a:latin typeface="Courier New" panose="02070309020205020404" pitchFamily="49" charset="0"/>
                <a:cs typeface="Courier New" panose="02070309020205020404" pitchFamily="49" charset="0"/>
              </a:rPr>
              <a:t> </a:t>
            </a:r>
          </a:p>
          <a:p>
            <a:r>
              <a:rPr lang="en-US" sz="1600" err="1">
                <a:latin typeface="Courier New" panose="02070309020205020404" pitchFamily="49" charset="0"/>
                <a:cs typeface="Courier New" panose="02070309020205020404" pitchFamily="49" charset="0"/>
              </a:rPr>
              <a:t>ConnectedNode</a:t>
            </a:r>
            <a:r>
              <a:rPr lang="en-US" sz="1600">
                <a:latin typeface="Courier New" panose="02070309020205020404" pitchFamily="49" charset="0"/>
                <a:cs typeface="Courier New" panose="02070309020205020404" pitchFamily="49" charset="0"/>
              </a:rPr>
              <a:t> </a:t>
            </a:r>
            <a:r>
              <a:rPr lang="en-US" sz="1600" err="1">
                <a:latin typeface="Courier New" panose="02070309020205020404" pitchFamily="49" charset="0"/>
                <a:cs typeface="Courier New" panose="02070309020205020404" pitchFamily="49" charset="0"/>
              </a:rPr>
              <a:t>DeviceGuid</a:t>
            </a:r>
            <a:endParaRPr lang="en-US" sz="1600">
              <a:latin typeface="Courier New" panose="02070309020205020404" pitchFamily="49" charset="0"/>
              <a:cs typeface="Courier New" panose="02070309020205020404" pitchFamily="49" charset="0"/>
            </a:endParaRPr>
          </a:p>
          <a:p>
            <a:r>
              <a:rPr lang="en-US" sz="1600">
                <a:latin typeface="Courier New" panose="02070309020205020404" pitchFamily="49" charset="0"/>
                <a:cs typeface="Courier New" panose="02070309020205020404" pitchFamily="49" charset="0"/>
              </a:rPr>
              <a:t>------------- ----------</a:t>
            </a:r>
          </a:p>
          <a:p>
            <a:r>
              <a:rPr lang="en-US" sz="1600">
                <a:latin typeface="Courier New" panose="02070309020205020404" pitchFamily="49" charset="0"/>
                <a:cs typeface="Courier New" panose="02070309020205020404" pitchFamily="49" charset="0"/>
              </a:rPr>
              <a:t>YS0009UK      {da56b3f8-2e04-60be-2880-76596938d165}</a:t>
            </a:r>
          </a:p>
          <a:p>
            <a:r>
              <a:rPr lang="en-US" sz="1600">
                <a:latin typeface="Courier New" panose="02070309020205020404" pitchFamily="49" charset="0"/>
                <a:cs typeface="Courier New" panose="02070309020205020404" pitchFamily="49" charset="0"/>
              </a:rPr>
              <a:t>YS0009UK      {36aa9ccc-941d-6ca0-6a3b-7ad17dd421a5}</a:t>
            </a:r>
          </a:p>
          <a:p>
            <a:r>
              <a:rPr lang="en-US" sz="1600">
                <a:latin typeface="Courier New" panose="02070309020205020404" pitchFamily="49" charset="0"/>
                <a:cs typeface="Courier New" panose="02070309020205020404" pitchFamily="49" charset="0"/>
              </a:rPr>
              <a:t>YS0009UK      {8cd0801c-f79f-bc29-349b-0dee7232c6ca}</a:t>
            </a:r>
          </a:p>
          <a:p>
            <a:pPr algn="l"/>
            <a:endParaRPr lang="en-US" err="1">
              <a:gradFill>
                <a:gsLst>
                  <a:gs pos="2917">
                    <a:schemeClr val="tx1"/>
                  </a:gs>
                  <a:gs pos="30000">
                    <a:schemeClr val="tx1"/>
                  </a:gs>
                </a:gsLst>
                <a:lin ang="5400000" scaled="0"/>
              </a:gra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089425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500"/>
                                        <p:tgtEl>
                                          <p:spTgt spid="4">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500"/>
                                        <p:tgtEl>
                                          <p:spTgt spid="4">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500"/>
                                        <p:tgtEl>
                                          <p:spTgt spid="4">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500"/>
                                        <p:tgtEl>
                                          <p:spTgt spid="4">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fade">
                                      <p:cBhvr>
                                        <p:cTn id="4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A27A08-1877-4D5A-8588-E55EE48956F0}"/>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806219" y="5741019"/>
            <a:ext cx="1804401" cy="808746"/>
          </a:xfrm>
          <a:prstGeom prst="rect">
            <a:avLst/>
          </a:prstGeom>
        </p:spPr>
      </p:pic>
      <p:sp>
        <p:nvSpPr>
          <p:cNvPr id="4" name="TextBox 3">
            <a:extLst>
              <a:ext uri="{FF2B5EF4-FFF2-40B4-BE49-F238E27FC236}">
                <a16:creationId xmlns:a16="http://schemas.microsoft.com/office/drawing/2014/main" id="{1AF34C8C-CE48-427D-AC32-F78EF937FB98}"/>
              </a:ext>
            </a:extLst>
          </p:cNvPr>
          <p:cNvSpPr txBox="1"/>
          <p:nvPr/>
        </p:nvSpPr>
        <p:spPr>
          <a:xfrm>
            <a:off x="4487741" y="1103916"/>
            <a:ext cx="4105226" cy="4637103"/>
          </a:xfrm>
          <a:prstGeom prst="rect">
            <a:avLst/>
          </a:prstGeom>
          <a:noFill/>
        </p:spPr>
        <p:txBody>
          <a:bodyPr wrap="none" rtlCol="0">
            <a:spAutoFit/>
          </a:bodyPr>
          <a:lstStyle/>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ABD5F9"/>
                </a:solidFill>
                <a:effectLst/>
                <a:uLnTx/>
                <a:uFillTx/>
                <a:latin typeface="Segoe UI Semibold" panose="020B0702040204020203" pitchFamily="34" charset="0"/>
                <a:ea typeface="+mn-ea"/>
                <a:cs typeface="Segoe UI Semibold" panose="020B0702040204020203" pitchFamily="34" charset="0"/>
              </a:rPr>
              <a:t>Relaxed hardware requirements</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ABD5F9"/>
                </a:solidFill>
                <a:effectLst/>
                <a:uLnTx/>
                <a:uFillTx/>
                <a:latin typeface="Segoe UI Semibold" panose="020B0702040204020203" pitchFamily="34" charset="0"/>
                <a:ea typeface="+mn-ea"/>
                <a:cs typeface="Segoe UI Semibold" panose="020B0702040204020203" pitchFamily="34" charset="0"/>
              </a:rPr>
              <a:t>USB witness for two-node at the edge</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ABD5F9"/>
                </a:solidFill>
                <a:effectLst/>
                <a:uLnTx/>
                <a:uFillTx/>
                <a:latin typeface="Segoe UI Semibold" panose="020B0702040204020203" pitchFamily="34" charset="0"/>
                <a:ea typeface="+mn-ea"/>
                <a:cs typeface="Segoe UI Semibold" panose="020B0702040204020203" pitchFamily="34" charset="0"/>
              </a:rPr>
              <a:t>Nested resiliency (RAID-51) for two-node</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ABD5F9"/>
                </a:solidFill>
                <a:effectLst/>
                <a:uLnTx/>
                <a:uFillTx/>
                <a:latin typeface="Segoe UI Semibold" panose="020B0702040204020203" pitchFamily="34" charset="0"/>
                <a:ea typeface="+mn-ea"/>
                <a:cs typeface="Segoe UI Semibold" panose="020B0702040204020203" pitchFamily="34" charset="0"/>
              </a:rPr>
              <a:t>Deduplication and compression</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ABD5F9"/>
                </a:solidFill>
                <a:effectLst/>
                <a:uLnTx/>
                <a:uFillTx/>
                <a:latin typeface="Segoe UI Semibold" panose="020B0702040204020203" pitchFamily="34" charset="0"/>
                <a:ea typeface="+mn-ea"/>
                <a:cs typeface="Segoe UI Semibold" panose="020B0702040204020203" pitchFamily="34" charset="0"/>
              </a:rPr>
              <a:t>Scale up to 4 PB</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ABD5F9"/>
                </a:solidFill>
                <a:effectLst/>
                <a:uLnTx/>
                <a:uFillTx/>
                <a:latin typeface="Segoe UI Semibold" panose="020B0702040204020203" pitchFamily="34" charset="0"/>
                <a:ea typeface="+mn-ea"/>
                <a:cs typeface="Segoe UI Semibold" panose="020B0702040204020203" pitchFamily="34" charset="0"/>
              </a:rPr>
              <a:t>Full support for persistent memory</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ABD5F9"/>
                </a:solidFill>
                <a:effectLst/>
                <a:uLnTx/>
                <a:uFillTx/>
                <a:latin typeface="Segoe UI Semibold" panose="020B0702040204020203" pitchFamily="34" charset="0"/>
                <a:ea typeface="+mn-ea"/>
                <a:cs typeface="Segoe UI Semibold" panose="020B0702040204020203" pitchFamily="34" charset="0"/>
              </a:rPr>
              <a:t>Mirror-accelerated parity is 100% faster</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ABD5F9"/>
                </a:solidFill>
                <a:effectLst/>
                <a:uLnTx/>
                <a:uFillTx/>
                <a:latin typeface="Segoe UI Semibold" panose="020B0702040204020203" pitchFamily="34" charset="0"/>
                <a:ea typeface="+mn-ea"/>
                <a:cs typeface="Segoe UI Semibold" panose="020B0702040204020203" pitchFamily="34" charset="0"/>
              </a:rPr>
              <a:t>Built-in performance history</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srgbClr val="ABD5F9"/>
                </a:solidFill>
                <a:effectLst/>
                <a:uLnTx/>
                <a:uFillTx/>
                <a:latin typeface="Segoe UI Semibold" panose="020B0702040204020203" pitchFamily="34" charset="0"/>
                <a:ea typeface="+mn-ea"/>
                <a:cs typeface="Segoe UI Semibold" panose="020B0702040204020203" pitchFamily="34" charset="0"/>
              </a:rPr>
              <a:t>Built-in outlier detection</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15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Simpler PowerShell</a:t>
            </a:r>
          </a:p>
        </p:txBody>
      </p:sp>
      <p:cxnSp>
        <p:nvCxnSpPr>
          <p:cNvPr id="12" name="Straight Connector 11">
            <a:extLst>
              <a:ext uri="{FF2B5EF4-FFF2-40B4-BE49-F238E27FC236}">
                <a16:creationId xmlns:a16="http://schemas.microsoft.com/office/drawing/2014/main" id="{7302D45D-DACA-4121-8BF0-F7E4EC8E342A}"/>
              </a:ext>
            </a:extLst>
          </p:cNvPr>
          <p:cNvCxnSpPr/>
          <p:nvPr/>
        </p:nvCxnSpPr>
        <p:spPr>
          <a:xfrm>
            <a:off x="3855828" y="1600200"/>
            <a:ext cx="0" cy="3657600"/>
          </a:xfrm>
          <a:prstGeom prst="line">
            <a:avLst/>
          </a:prstGeom>
          <a:ln w="28575">
            <a:solidFill>
              <a:srgbClr val="5EA6DC"/>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2004F2E-9160-4E66-BF85-6ACBC1A996E1}"/>
              </a:ext>
            </a:extLst>
          </p:cNvPr>
          <p:cNvSpPr txBox="1"/>
          <p:nvPr/>
        </p:nvSpPr>
        <p:spPr>
          <a:xfrm>
            <a:off x="845701" y="3113529"/>
            <a:ext cx="2378215" cy="63094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What’s New</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ABD5F9"/>
                </a:solidFill>
                <a:effectLst/>
                <a:uLnTx/>
                <a:uFillTx/>
                <a:latin typeface="Segoe UI Semibold" panose="020B0702040204020203" pitchFamily="34" charset="0"/>
                <a:ea typeface="+mn-ea"/>
                <a:cs typeface="Segoe UI Semibold" panose="020B0702040204020203" pitchFamily="34" charset="0"/>
              </a:rPr>
              <a:t>for Storage Spaces Direct</a:t>
            </a:r>
          </a:p>
        </p:txBody>
      </p:sp>
    </p:spTree>
    <p:extLst>
      <p:ext uri="{BB962C8B-B14F-4D97-AF65-F5344CB8AC3E}">
        <p14:creationId xmlns:p14="http://schemas.microsoft.com/office/powerpoint/2010/main" val="16875107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3AC3F83-93A3-4E8E-A607-554CD315B6E3}"/>
              </a:ext>
            </a:extLst>
          </p:cNvPr>
          <p:cNvSpPr txBox="1"/>
          <p:nvPr/>
        </p:nvSpPr>
        <p:spPr>
          <a:xfrm>
            <a:off x="2307912" y="2628781"/>
            <a:ext cx="7576177" cy="1600438"/>
          </a:xfrm>
          <a:prstGeom prst="rect">
            <a:avLst/>
          </a:prstGeom>
          <a:noFill/>
        </p:spPr>
        <p:txBody>
          <a:bodyPr wrap="none" lIns="365760" tIns="182880" rIns="365760" bIns="182880" rtlCol="0">
            <a:spAutoFit/>
          </a:bodyPr>
          <a:lstStyle/>
          <a:p>
            <a:pPr lvl="0" algn="ctr">
              <a:defRPr/>
            </a:pPr>
            <a:r>
              <a:rPr lang="en-US" sz="2000">
                <a:solidFill>
                  <a:srgbClr val="80BCEB"/>
                </a:solidFill>
                <a:latin typeface="Segoe UI" panose="020B0502040204020203" pitchFamily="34" charset="0"/>
                <a:cs typeface="Segoe UI" panose="020B0502040204020203" pitchFamily="34" charset="0"/>
              </a:rPr>
              <a:t>Learn more at</a:t>
            </a:r>
          </a:p>
          <a:p>
            <a:pPr lvl="0" algn="ctr">
              <a:defRPr/>
            </a:pPr>
            <a:endParaRPr kumimoji="0" lang="en-US" sz="2000" i="0" u="none" strike="noStrike" kern="1200" cap="none" spc="0" normalizeH="0" baseline="0" noProof="0">
              <a:ln>
                <a:noFill/>
              </a:ln>
              <a:solidFill>
                <a:srgbClr val="80BCEB"/>
              </a:solidFill>
              <a:effectLst/>
              <a:uLnTx/>
              <a:uFillTx/>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aka.ms/StorageSpacesDirect</a:t>
            </a:r>
          </a:p>
        </p:txBody>
      </p:sp>
    </p:spTree>
    <p:extLst>
      <p:ext uri="{BB962C8B-B14F-4D97-AF65-F5344CB8AC3E}">
        <p14:creationId xmlns:p14="http://schemas.microsoft.com/office/powerpoint/2010/main" val="32941959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3AC3F83-93A3-4E8E-A607-554CD315B6E3}"/>
              </a:ext>
            </a:extLst>
          </p:cNvPr>
          <p:cNvSpPr txBox="1"/>
          <p:nvPr/>
        </p:nvSpPr>
        <p:spPr>
          <a:xfrm>
            <a:off x="3238295" y="2628781"/>
            <a:ext cx="5715411" cy="1600438"/>
          </a:xfrm>
          <a:prstGeom prst="rect">
            <a:avLst/>
          </a:prstGeom>
          <a:noFill/>
        </p:spPr>
        <p:txBody>
          <a:bodyPr wrap="none" lIns="365760" tIns="182880" rIns="365760" bIns="182880" rtlCol="0">
            <a:spAutoFit/>
          </a:bodyPr>
          <a:lstStyle/>
          <a:p>
            <a:pPr lvl="0" algn="ctr">
              <a:defRPr/>
            </a:pPr>
            <a:r>
              <a:rPr lang="en-US" sz="2000">
                <a:solidFill>
                  <a:srgbClr val="80BCEB"/>
                </a:solidFill>
                <a:latin typeface="Segoe UI" panose="020B0502040204020203" pitchFamily="34" charset="0"/>
                <a:cs typeface="Segoe UI" panose="020B0502040204020203" pitchFamily="34" charset="0"/>
              </a:rPr>
              <a:t>Learn more at</a:t>
            </a:r>
          </a:p>
          <a:p>
            <a:pPr lvl="0" algn="ctr">
              <a:defRPr/>
            </a:pPr>
            <a:endParaRPr kumimoji="0" lang="en-US" sz="2000" i="0" u="none" strike="noStrike" kern="1200" cap="none" spc="0" normalizeH="0" baseline="0" noProof="0">
              <a:ln>
                <a:noFill/>
              </a:ln>
              <a:solidFill>
                <a:srgbClr val="80BCEB"/>
              </a:solidFill>
              <a:effectLst/>
              <a:uLnTx/>
              <a:uFillTx/>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aka.ms/SpacesDirect</a:t>
            </a:r>
          </a:p>
        </p:txBody>
      </p:sp>
    </p:spTree>
    <p:extLst>
      <p:ext uri="{BB962C8B-B14F-4D97-AF65-F5344CB8AC3E}">
        <p14:creationId xmlns:p14="http://schemas.microsoft.com/office/powerpoint/2010/main" val="1342650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3AC3F83-93A3-4E8E-A607-554CD315B6E3}"/>
              </a:ext>
            </a:extLst>
          </p:cNvPr>
          <p:cNvSpPr txBox="1"/>
          <p:nvPr/>
        </p:nvSpPr>
        <p:spPr>
          <a:xfrm>
            <a:off x="4356903" y="2628781"/>
            <a:ext cx="3478195" cy="1600438"/>
          </a:xfrm>
          <a:prstGeom prst="rect">
            <a:avLst/>
          </a:prstGeom>
          <a:noFill/>
        </p:spPr>
        <p:txBody>
          <a:bodyPr wrap="none" lIns="365760" tIns="182880" rIns="365760" bIns="182880" rtlCol="0">
            <a:spAutoFit/>
          </a:bodyPr>
          <a:lstStyle/>
          <a:p>
            <a:pPr lvl="0" algn="ctr">
              <a:defRPr/>
            </a:pPr>
            <a:r>
              <a:rPr lang="en-US" sz="2000">
                <a:solidFill>
                  <a:srgbClr val="80BCEB"/>
                </a:solidFill>
                <a:latin typeface="Segoe UI" panose="020B0502040204020203" pitchFamily="34" charset="0"/>
                <a:cs typeface="Segoe UI" panose="020B0502040204020203" pitchFamily="34" charset="0"/>
              </a:rPr>
              <a:t>Learn more at</a:t>
            </a:r>
          </a:p>
          <a:p>
            <a:pPr lvl="0" algn="ctr">
              <a:defRPr/>
            </a:pPr>
            <a:endParaRPr kumimoji="0" lang="en-US" sz="2000" i="0" u="none" strike="noStrike" kern="1200" cap="none" spc="0" normalizeH="0" baseline="0" noProof="0">
              <a:ln>
                <a:noFill/>
              </a:ln>
              <a:solidFill>
                <a:srgbClr val="80BCEB"/>
              </a:solidFill>
              <a:effectLst/>
              <a:uLnTx/>
              <a:uFillTx/>
              <a:latin typeface="Segoe UI" panose="020B0502040204020203"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aka.ms/s2d</a:t>
            </a:r>
          </a:p>
        </p:txBody>
      </p:sp>
    </p:spTree>
    <p:extLst>
      <p:ext uri="{BB962C8B-B14F-4D97-AF65-F5344CB8AC3E}">
        <p14:creationId xmlns:p14="http://schemas.microsoft.com/office/powerpoint/2010/main" val="14703927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5216" y="2681103"/>
            <a:ext cx="9144000" cy="997196"/>
          </a:xfrm>
        </p:spPr>
        <p:txBody>
          <a:bodyPr/>
          <a:lstStyle/>
          <a:p>
            <a:r>
              <a:rPr lang="en-US"/>
              <a:t>Hands-on-Lab</a:t>
            </a:r>
            <a:br>
              <a:rPr lang="en-US"/>
            </a:br>
            <a:r>
              <a:rPr lang="en-US"/>
              <a:t> Windows Admin Center</a:t>
            </a:r>
          </a:p>
        </p:txBody>
      </p:sp>
    </p:spTree>
    <p:extLst>
      <p:ext uri="{BB962C8B-B14F-4D97-AF65-F5344CB8AC3E}">
        <p14:creationId xmlns:p14="http://schemas.microsoft.com/office/powerpoint/2010/main" val="203203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A27A08-1877-4D5A-8588-E55EE48956F0}"/>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806219" y="5741019"/>
            <a:ext cx="1804401" cy="808746"/>
          </a:xfrm>
          <a:prstGeom prst="rect">
            <a:avLst/>
          </a:prstGeom>
        </p:spPr>
      </p:pic>
      <p:sp>
        <p:nvSpPr>
          <p:cNvPr id="4" name="TextBox 3">
            <a:extLst>
              <a:ext uri="{FF2B5EF4-FFF2-40B4-BE49-F238E27FC236}">
                <a16:creationId xmlns:a16="http://schemas.microsoft.com/office/drawing/2014/main" id="{1AF34C8C-CE48-427D-AC32-F78EF937FB98}"/>
              </a:ext>
            </a:extLst>
          </p:cNvPr>
          <p:cNvSpPr txBox="1"/>
          <p:nvPr/>
        </p:nvSpPr>
        <p:spPr>
          <a:xfrm>
            <a:off x="3836058" y="1637716"/>
            <a:ext cx="3936341" cy="4276427"/>
          </a:xfrm>
          <a:prstGeom prst="rect">
            <a:avLst/>
          </a:prstGeom>
          <a:noFill/>
        </p:spPr>
        <p:txBody>
          <a:bodyPr wrap="square" rtlCol="0">
            <a:spAutoFit/>
          </a:bodyPr>
          <a:lstStyle/>
          <a:p>
            <a:pPr lvl="0">
              <a:lnSpc>
                <a:spcPct val="125000"/>
              </a:lnSpc>
              <a:defRPr/>
            </a:pPr>
            <a: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t>Hyper-Converged Infrastructure</a:t>
            </a:r>
            <a:b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br>
            <a:r>
              <a:rPr lang="en-US" sz="1500" noProof="0">
                <a:solidFill>
                  <a:schemeClr val="accent1">
                    <a:lumMod val="25000"/>
                    <a:lumOff val="75000"/>
                  </a:schemeClr>
                </a:solidFill>
                <a:latin typeface="Segoe UI Semibold" panose="020B0702040204020203" pitchFamily="34" charset="0"/>
                <a:cs typeface="Segoe UI Semibold" panose="020B0702040204020203" pitchFamily="34" charset="0"/>
              </a:rPr>
              <a:t>Market Opportunity</a:t>
            </a:r>
            <a:endParaRPr kumimoji="0" lang="en-US" sz="1500" b="0" i="0" u="none" strike="noStrike" kern="1200" cap="none" spc="0" normalizeH="0" baseline="0" noProof="0">
              <a:ln>
                <a:noFill/>
              </a:ln>
              <a:solidFill>
                <a:schemeClr val="accent1">
                  <a:lumMod val="25000"/>
                  <a:lumOff val="75000"/>
                </a:schemeClr>
              </a:solidFill>
              <a:effectLst/>
              <a:uLnTx/>
              <a:uFillTx/>
              <a:latin typeface="Segoe UI Semibold" panose="020B0702040204020203" pitchFamily="34" charset="0"/>
              <a:cs typeface="Segoe UI Semibold" panose="020B0702040204020203" pitchFamily="34" charset="0"/>
            </a:endParaRPr>
          </a:p>
          <a:p>
            <a:pPr marL="0" marR="0" lvl="0" indent="0" algn="l" defTabSz="914400" rtl="0" eaLnBrk="1" fontAlgn="auto" latinLnBrk="0" hangingPunct="1">
              <a:lnSpc>
                <a:spcPct val="125000"/>
              </a:lnSpc>
              <a:spcBef>
                <a:spcPts val="0"/>
              </a:spcBef>
              <a:spcAft>
                <a:spcPts val="0"/>
              </a:spcAft>
              <a:buClrTx/>
              <a:buSzTx/>
              <a:buFontTx/>
              <a:buNone/>
              <a:tabLst/>
              <a:defRPr/>
            </a:pPr>
            <a:endParaRPr lang="en-US" sz="1500">
              <a:solidFill>
                <a:prstClr val="white"/>
              </a:solidFill>
              <a:latin typeface="Segoe UI Semibold" panose="020B0702040204020203" pitchFamily="34" charset="0"/>
              <a:cs typeface="Segoe UI Semibold" panose="020B0702040204020203" pitchFamily="34" charset="0"/>
            </a:endParaRPr>
          </a:p>
          <a:p>
            <a:pPr lvl="0">
              <a:lnSpc>
                <a:spcPct val="125000"/>
              </a:lnSpc>
              <a:defRPr/>
            </a:pPr>
            <a: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t>Storage Spaces Direct</a:t>
            </a:r>
            <a:b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br>
            <a: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t>10 Ways It’s Better in WS 2019</a:t>
            </a:r>
          </a:p>
          <a:p>
            <a:pPr lvl="0">
              <a:lnSpc>
                <a:spcPct val="125000"/>
              </a:lnSpc>
              <a:defRPr/>
            </a:pPr>
            <a:endParaRPr lang="en-US" sz="1500">
              <a:solidFill>
                <a:srgbClr val="ABD5F9"/>
              </a:solidFill>
              <a:latin typeface="Segoe UI Semibold" panose="020B0702040204020203" pitchFamily="34" charset="0"/>
              <a:cs typeface="Segoe UI Semibold" panose="020B0702040204020203" pitchFamily="34" charset="0"/>
            </a:endParaRPr>
          </a:p>
          <a:p>
            <a:pPr>
              <a:lnSpc>
                <a:spcPct val="125000"/>
              </a:lnSpc>
              <a:defRPr/>
            </a:pPr>
            <a:r>
              <a:rPr lang="en-US">
                <a:solidFill>
                  <a:prstClr val="white"/>
                </a:solidFill>
                <a:latin typeface="Segoe UI Semibold" panose="020B0702040204020203" pitchFamily="34" charset="0"/>
                <a:cs typeface="Segoe UI Semibold" panose="020B0702040204020203" pitchFamily="34" charset="0"/>
              </a:rPr>
              <a:t>Software Defined Networking</a:t>
            </a:r>
            <a:br>
              <a:rPr lang="en-US">
                <a:solidFill>
                  <a:prstClr val="white"/>
                </a:solidFill>
                <a:latin typeface="Segoe UI Semibold" panose="020B0702040204020203" pitchFamily="34" charset="0"/>
                <a:cs typeface="Segoe UI Semibold" panose="020B0702040204020203" pitchFamily="34" charset="0"/>
              </a:rPr>
            </a:br>
            <a:r>
              <a:rPr lang="en-US">
                <a:solidFill>
                  <a:srgbClr val="ABD5F9"/>
                </a:solidFill>
                <a:latin typeface="Segoe UI Semibold" panose="020B0702040204020203" pitchFamily="34" charset="0"/>
                <a:cs typeface="Segoe UI Semibold" panose="020B0702040204020203" pitchFamily="34" charset="0"/>
              </a:rPr>
              <a:t>Network Controller and Gateway</a:t>
            </a:r>
          </a:p>
          <a:p>
            <a:pPr>
              <a:lnSpc>
                <a:spcPct val="125000"/>
              </a:lnSpc>
              <a:defRPr/>
            </a:pPr>
            <a:r>
              <a:rPr lang="en-US">
                <a:solidFill>
                  <a:srgbClr val="ABD5F9"/>
                </a:solidFill>
                <a:latin typeface="Segoe UI Semibold" panose="020B0702040204020203" pitchFamily="34" charset="0"/>
                <a:cs typeface="Segoe UI Semibold" panose="020B0702040204020203" pitchFamily="34" charset="0"/>
              </a:rPr>
              <a:t>RDMA</a:t>
            </a:r>
          </a:p>
          <a:p>
            <a:pPr>
              <a:lnSpc>
                <a:spcPct val="125000"/>
              </a:lnSpc>
              <a:defRPr/>
            </a:pPr>
            <a:endParaRPr lang="en-US" sz="1500">
              <a:solidFill>
                <a:srgbClr val="ABD5F9"/>
              </a:solidFill>
              <a:latin typeface="Segoe UI Semibold" panose="020B0702040204020203" pitchFamily="34" charset="0"/>
              <a:cs typeface="Segoe UI Semibold" panose="020B0702040204020203" pitchFamily="34" charset="0"/>
            </a:endParaRPr>
          </a:p>
          <a:p>
            <a:pPr>
              <a:lnSpc>
                <a:spcPct val="125000"/>
              </a:lnSpc>
              <a:defRPr/>
            </a:pPr>
            <a: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t>Cluster Sets</a:t>
            </a:r>
            <a:b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br>
            <a: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t>Scaling Out</a:t>
            </a:r>
          </a:p>
          <a:p>
            <a:pPr>
              <a:lnSpc>
                <a:spcPct val="125000"/>
              </a:lnSpc>
              <a:defRPr/>
            </a:pPr>
            <a:endParaRPr lang="en-US" sz="1500">
              <a:solidFill>
                <a:srgbClr val="ABD5F9"/>
              </a:solidFill>
              <a:latin typeface="Segoe UI Semibold" panose="020B0702040204020203" pitchFamily="34" charset="0"/>
              <a:cs typeface="Segoe UI Semibold" panose="020B0702040204020203" pitchFamily="34" charset="0"/>
            </a:endParaRPr>
          </a:p>
          <a:p>
            <a:pPr lvl="0">
              <a:lnSpc>
                <a:spcPct val="125000"/>
              </a:lnSpc>
              <a:defRPr/>
            </a:pPr>
            <a:endParaRPr lang="en-US" sz="1500">
              <a:solidFill>
                <a:prstClr val="white"/>
              </a:solidFill>
              <a:latin typeface="Segoe UI Semibold" panose="020B0702040204020203" pitchFamily="34" charset="0"/>
              <a:cs typeface="Segoe UI Semibold" panose="020B0702040204020203" pitchFamily="34" charset="0"/>
            </a:endParaRPr>
          </a:p>
        </p:txBody>
      </p:sp>
      <p:cxnSp>
        <p:nvCxnSpPr>
          <p:cNvPr id="12" name="Straight Connector 11">
            <a:extLst>
              <a:ext uri="{FF2B5EF4-FFF2-40B4-BE49-F238E27FC236}">
                <a16:creationId xmlns:a16="http://schemas.microsoft.com/office/drawing/2014/main" id="{7302D45D-DACA-4121-8BF0-F7E4EC8E342A}"/>
              </a:ext>
            </a:extLst>
          </p:cNvPr>
          <p:cNvCxnSpPr/>
          <p:nvPr/>
        </p:nvCxnSpPr>
        <p:spPr>
          <a:xfrm>
            <a:off x="2884278" y="1600200"/>
            <a:ext cx="0" cy="3657600"/>
          </a:xfrm>
          <a:prstGeom prst="line">
            <a:avLst/>
          </a:prstGeom>
          <a:ln w="28575">
            <a:solidFill>
              <a:srgbClr val="5EA6DC"/>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2004F2E-9160-4E66-BF85-6ACBC1A996E1}"/>
              </a:ext>
            </a:extLst>
          </p:cNvPr>
          <p:cNvSpPr txBox="1"/>
          <p:nvPr/>
        </p:nvSpPr>
        <p:spPr>
          <a:xfrm>
            <a:off x="848547" y="3228945"/>
            <a:ext cx="10839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0BCEB"/>
                </a:solidFill>
                <a:effectLst/>
                <a:uLnTx/>
                <a:uFillTx/>
                <a:latin typeface="Segoe UI Semibold" panose="020B0702040204020203" pitchFamily="34" charset="0"/>
                <a:ea typeface="+mn-ea"/>
                <a:cs typeface="Segoe UI Semibold" panose="020B0702040204020203" pitchFamily="34" charset="0"/>
              </a:rPr>
              <a:t>Agenda</a:t>
            </a:r>
          </a:p>
        </p:txBody>
      </p:sp>
    </p:spTree>
    <p:extLst>
      <p:ext uri="{BB962C8B-B14F-4D97-AF65-F5344CB8AC3E}">
        <p14:creationId xmlns:p14="http://schemas.microsoft.com/office/powerpoint/2010/main" val="17302870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A27A08-1877-4D5A-8588-E55EE48956F0}"/>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806219" y="5741019"/>
            <a:ext cx="1804401" cy="808746"/>
          </a:xfrm>
          <a:prstGeom prst="rect">
            <a:avLst/>
          </a:prstGeom>
        </p:spPr>
      </p:pic>
      <p:sp>
        <p:nvSpPr>
          <p:cNvPr id="4" name="TextBox 3">
            <a:extLst>
              <a:ext uri="{FF2B5EF4-FFF2-40B4-BE49-F238E27FC236}">
                <a16:creationId xmlns:a16="http://schemas.microsoft.com/office/drawing/2014/main" id="{1AF34C8C-CE48-427D-AC32-F78EF937FB98}"/>
              </a:ext>
            </a:extLst>
          </p:cNvPr>
          <p:cNvSpPr txBox="1"/>
          <p:nvPr/>
        </p:nvSpPr>
        <p:spPr>
          <a:xfrm>
            <a:off x="3836058" y="1637716"/>
            <a:ext cx="4638863" cy="4218719"/>
          </a:xfrm>
          <a:prstGeom prst="rect">
            <a:avLst/>
          </a:prstGeom>
          <a:noFill/>
        </p:spPr>
        <p:txBody>
          <a:bodyPr wrap="square" rtlCol="0">
            <a:spAutoFit/>
          </a:bodyPr>
          <a:lstStyle/>
          <a:p>
            <a:pPr lvl="0">
              <a:lnSpc>
                <a:spcPct val="125000"/>
              </a:lnSpc>
              <a:defRPr/>
            </a:pPr>
            <a: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t>Hyper-Converged Infrastructure</a:t>
            </a:r>
            <a:b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br>
            <a:r>
              <a:rPr lang="en-US" sz="1500" noProof="0">
                <a:solidFill>
                  <a:schemeClr val="accent1">
                    <a:lumMod val="25000"/>
                    <a:lumOff val="75000"/>
                  </a:schemeClr>
                </a:solidFill>
                <a:latin typeface="Segoe UI Semibold" panose="020B0702040204020203" pitchFamily="34" charset="0"/>
                <a:cs typeface="Segoe UI Semibold" panose="020B0702040204020203" pitchFamily="34" charset="0"/>
              </a:rPr>
              <a:t>Market Opportunity</a:t>
            </a:r>
            <a:endParaRPr kumimoji="0" lang="en-US" sz="1500" b="0" i="0" u="none" strike="noStrike" kern="1200" cap="none" spc="0" normalizeH="0" baseline="0" noProof="0">
              <a:ln>
                <a:noFill/>
              </a:ln>
              <a:solidFill>
                <a:schemeClr val="accent1">
                  <a:lumMod val="25000"/>
                  <a:lumOff val="75000"/>
                </a:schemeClr>
              </a:solidFill>
              <a:effectLst/>
              <a:uLnTx/>
              <a:uFillTx/>
              <a:latin typeface="Segoe UI Semibold" panose="020B0702040204020203" pitchFamily="34" charset="0"/>
              <a:cs typeface="Segoe UI Semibold" panose="020B0702040204020203" pitchFamily="34" charset="0"/>
            </a:endParaRPr>
          </a:p>
          <a:p>
            <a:pPr marL="0" marR="0" lvl="0" indent="0" algn="l" defTabSz="914400" rtl="0" eaLnBrk="1" fontAlgn="auto" latinLnBrk="0" hangingPunct="1">
              <a:lnSpc>
                <a:spcPct val="125000"/>
              </a:lnSpc>
              <a:spcBef>
                <a:spcPts val="0"/>
              </a:spcBef>
              <a:spcAft>
                <a:spcPts val="0"/>
              </a:spcAft>
              <a:buClrTx/>
              <a:buSzTx/>
              <a:buFontTx/>
              <a:buNone/>
              <a:tabLst/>
              <a:defRPr/>
            </a:pPr>
            <a:endParaRPr lang="en-US" sz="1500">
              <a:solidFill>
                <a:schemeClr val="accent1">
                  <a:lumMod val="25000"/>
                  <a:lumOff val="75000"/>
                </a:schemeClr>
              </a:solidFill>
              <a:latin typeface="Segoe UI Semibold" panose="020B0702040204020203" pitchFamily="34" charset="0"/>
              <a:cs typeface="Segoe UI Semibold" panose="020B0702040204020203" pitchFamily="34" charset="0"/>
            </a:endParaRPr>
          </a:p>
          <a:p>
            <a:pPr lvl="0">
              <a:lnSpc>
                <a:spcPct val="125000"/>
              </a:lnSpc>
              <a:defRPr/>
            </a:pPr>
            <a: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t>Storage Spaces Direct</a:t>
            </a:r>
            <a:b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br>
            <a: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t>10 Ways It’s Better in WS 2019</a:t>
            </a:r>
          </a:p>
          <a:p>
            <a:pPr lvl="0">
              <a:lnSpc>
                <a:spcPct val="125000"/>
              </a:lnSpc>
              <a:defRPr/>
            </a:pPr>
            <a:endParaRPr lang="en-US" sz="1500">
              <a:solidFill>
                <a:schemeClr val="accent1">
                  <a:lumMod val="25000"/>
                  <a:lumOff val="75000"/>
                </a:schemeClr>
              </a:solidFill>
              <a:latin typeface="Segoe UI Semibold" panose="020B0702040204020203" pitchFamily="34" charset="0"/>
              <a:cs typeface="Segoe UI Semibold" panose="020B0702040204020203" pitchFamily="34" charset="0"/>
            </a:endParaRPr>
          </a:p>
          <a:p>
            <a:pPr>
              <a:lnSpc>
                <a:spcPct val="125000"/>
              </a:lnSpc>
              <a:defRPr/>
            </a:pPr>
            <a: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t>Software Defined Networking</a:t>
            </a:r>
            <a:b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br>
            <a: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t>Network Controller and Gateway</a:t>
            </a:r>
          </a:p>
          <a:p>
            <a:pPr>
              <a:lnSpc>
                <a:spcPct val="125000"/>
              </a:lnSpc>
              <a:defRPr/>
            </a:pPr>
            <a:r>
              <a:rPr lang="en-US" sz="1500">
                <a:solidFill>
                  <a:schemeClr val="accent1">
                    <a:lumMod val="25000"/>
                    <a:lumOff val="75000"/>
                  </a:schemeClr>
                </a:solidFill>
                <a:latin typeface="Segoe UI Semibold" panose="020B0702040204020203" pitchFamily="34" charset="0"/>
                <a:cs typeface="Segoe UI Semibold" panose="020B0702040204020203" pitchFamily="34" charset="0"/>
              </a:rPr>
              <a:t>RDMA</a:t>
            </a:r>
          </a:p>
          <a:p>
            <a:pPr>
              <a:lnSpc>
                <a:spcPct val="125000"/>
              </a:lnSpc>
              <a:defRPr/>
            </a:pPr>
            <a:endParaRPr lang="en-US" sz="1500">
              <a:solidFill>
                <a:srgbClr val="ABD5F9"/>
              </a:solidFill>
              <a:latin typeface="Segoe UI Semibold" panose="020B0702040204020203" pitchFamily="34" charset="0"/>
              <a:cs typeface="Segoe UI Semibold" panose="020B0702040204020203" pitchFamily="34" charset="0"/>
            </a:endParaRPr>
          </a:p>
          <a:p>
            <a:pPr>
              <a:lnSpc>
                <a:spcPct val="125000"/>
              </a:lnSpc>
              <a:defRPr/>
            </a:pPr>
            <a:r>
              <a:rPr lang="en-US">
                <a:solidFill>
                  <a:prstClr val="white"/>
                </a:solidFill>
                <a:latin typeface="Segoe UI Semibold" panose="020B0702040204020203" pitchFamily="34" charset="0"/>
                <a:cs typeface="Segoe UI Semibold" panose="020B0702040204020203" pitchFamily="34" charset="0"/>
              </a:rPr>
              <a:t>Cluster Sets</a:t>
            </a:r>
            <a:br>
              <a:rPr lang="en-US">
                <a:solidFill>
                  <a:prstClr val="white"/>
                </a:solidFill>
                <a:latin typeface="Segoe UI Semibold" panose="020B0702040204020203" pitchFamily="34" charset="0"/>
                <a:cs typeface="Segoe UI Semibold" panose="020B0702040204020203" pitchFamily="34" charset="0"/>
              </a:rPr>
            </a:br>
            <a:r>
              <a:rPr lang="en-US">
                <a:solidFill>
                  <a:srgbClr val="ABD5F9"/>
                </a:solidFill>
                <a:latin typeface="Segoe UI Semibold" panose="020B0702040204020203" pitchFamily="34" charset="0"/>
                <a:cs typeface="Segoe UI Semibold" panose="020B0702040204020203" pitchFamily="34" charset="0"/>
              </a:rPr>
              <a:t>Scaling out</a:t>
            </a:r>
          </a:p>
          <a:p>
            <a:pPr>
              <a:lnSpc>
                <a:spcPct val="125000"/>
              </a:lnSpc>
              <a:defRPr/>
            </a:pPr>
            <a:endParaRPr lang="en-US" sz="1500">
              <a:solidFill>
                <a:srgbClr val="ABD5F9"/>
              </a:solidFill>
              <a:latin typeface="Segoe UI Semibold" panose="020B0702040204020203" pitchFamily="34" charset="0"/>
              <a:cs typeface="Segoe UI Semibold" panose="020B0702040204020203" pitchFamily="34" charset="0"/>
            </a:endParaRPr>
          </a:p>
          <a:p>
            <a:pPr lvl="0">
              <a:lnSpc>
                <a:spcPct val="125000"/>
              </a:lnSpc>
              <a:defRPr/>
            </a:pPr>
            <a:endParaRPr lang="en-US" sz="1500">
              <a:solidFill>
                <a:prstClr val="white"/>
              </a:solidFill>
              <a:latin typeface="Segoe UI Semibold" panose="020B0702040204020203" pitchFamily="34" charset="0"/>
              <a:cs typeface="Segoe UI Semibold" panose="020B0702040204020203" pitchFamily="34" charset="0"/>
            </a:endParaRPr>
          </a:p>
        </p:txBody>
      </p:sp>
      <p:cxnSp>
        <p:nvCxnSpPr>
          <p:cNvPr id="12" name="Straight Connector 11">
            <a:extLst>
              <a:ext uri="{FF2B5EF4-FFF2-40B4-BE49-F238E27FC236}">
                <a16:creationId xmlns:a16="http://schemas.microsoft.com/office/drawing/2014/main" id="{7302D45D-DACA-4121-8BF0-F7E4EC8E342A}"/>
              </a:ext>
            </a:extLst>
          </p:cNvPr>
          <p:cNvCxnSpPr/>
          <p:nvPr/>
        </p:nvCxnSpPr>
        <p:spPr>
          <a:xfrm>
            <a:off x="2884278" y="1600200"/>
            <a:ext cx="0" cy="3657600"/>
          </a:xfrm>
          <a:prstGeom prst="line">
            <a:avLst/>
          </a:prstGeom>
          <a:ln w="28575">
            <a:solidFill>
              <a:srgbClr val="5EA6DC"/>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2004F2E-9160-4E66-BF85-6ACBC1A996E1}"/>
              </a:ext>
            </a:extLst>
          </p:cNvPr>
          <p:cNvSpPr txBox="1"/>
          <p:nvPr/>
        </p:nvSpPr>
        <p:spPr>
          <a:xfrm>
            <a:off x="848547" y="3228945"/>
            <a:ext cx="10839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0BCEB"/>
                </a:solidFill>
                <a:effectLst/>
                <a:uLnTx/>
                <a:uFillTx/>
                <a:latin typeface="Segoe UI Semibold" panose="020B0702040204020203" pitchFamily="34" charset="0"/>
                <a:ea typeface="+mn-ea"/>
                <a:cs typeface="Segoe UI Semibold" panose="020B0702040204020203" pitchFamily="34" charset="0"/>
              </a:rPr>
              <a:t>Agenda</a:t>
            </a:r>
          </a:p>
        </p:txBody>
      </p:sp>
    </p:spTree>
    <p:extLst>
      <p:ext uri="{BB962C8B-B14F-4D97-AF65-F5344CB8AC3E}">
        <p14:creationId xmlns:p14="http://schemas.microsoft.com/office/powerpoint/2010/main" val="23683106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30E10-9484-4D7B-A0F7-78B673BC65F6}"/>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Scale AND Resiliency</a:t>
            </a:r>
          </a:p>
        </p:txBody>
      </p:sp>
      <p:sp>
        <p:nvSpPr>
          <p:cNvPr id="24" name="Rectangle 23">
            <a:extLst>
              <a:ext uri="{FF2B5EF4-FFF2-40B4-BE49-F238E27FC236}">
                <a16:creationId xmlns:a16="http://schemas.microsoft.com/office/drawing/2014/main" id="{4E2D24A0-8689-4BBE-B990-37CA4B36EB04}"/>
              </a:ext>
            </a:extLst>
          </p:cNvPr>
          <p:cNvSpPr/>
          <p:nvPr/>
        </p:nvSpPr>
        <p:spPr bwMode="auto">
          <a:xfrm>
            <a:off x="5133769" y="1498152"/>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1</a:t>
            </a:r>
          </a:p>
        </p:txBody>
      </p:sp>
      <p:sp>
        <p:nvSpPr>
          <p:cNvPr id="25" name="Freeform 5">
            <a:extLst>
              <a:ext uri="{FF2B5EF4-FFF2-40B4-BE49-F238E27FC236}">
                <a16:creationId xmlns:a16="http://schemas.microsoft.com/office/drawing/2014/main" id="{B5F0303B-F0AC-400D-9A42-48A890846569}"/>
              </a:ext>
            </a:extLst>
          </p:cNvPr>
          <p:cNvSpPr>
            <a:spLocks noChangeAspect="1" noEditPoints="1"/>
          </p:cNvSpPr>
          <p:nvPr/>
        </p:nvSpPr>
        <p:spPr bwMode="auto">
          <a:xfrm>
            <a:off x="5249538" y="1635341"/>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6" name="Freeform 5">
            <a:extLst>
              <a:ext uri="{FF2B5EF4-FFF2-40B4-BE49-F238E27FC236}">
                <a16:creationId xmlns:a16="http://schemas.microsoft.com/office/drawing/2014/main" id="{90870587-2AA7-4942-8B1D-4E56F1EE19C0}"/>
              </a:ext>
            </a:extLst>
          </p:cNvPr>
          <p:cNvSpPr>
            <a:spLocks noChangeAspect="1" noEditPoints="1"/>
          </p:cNvSpPr>
          <p:nvPr/>
        </p:nvSpPr>
        <p:spPr bwMode="auto">
          <a:xfrm>
            <a:off x="5782079" y="1635341"/>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7" name="Freeform 5">
            <a:extLst>
              <a:ext uri="{FF2B5EF4-FFF2-40B4-BE49-F238E27FC236}">
                <a16:creationId xmlns:a16="http://schemas.microsoft.com/office/drawing/2014/main" id="{5DB27B95-FA77-4A0B-AEEF-D31FB1428C3E}"/>
              </a:ext>
            </a:extLst>
          </p:cNvPr>
          <p:cNvSpPr>
            <a:spLocks noChangeAspect="1" noEditPoints="1"/>
          </p:cNvSpPr>
          <p:nvPr/>
        </p:nvSpPr>
        <p:spPr bwMode="auto">
          <a:xfrm>
            <a:off x="6314620" y="1635341"/>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8" name="Freeform 5">
            <a:extLst>
              <a:ext uri="{FF2B5EF4-FFF2-40B4-BE49-F238E27FC236}">
                <a16:creationId xmlns:a16="http://schemas.microsoft.com/office/drawing/2014/main" id="{E51C7981-82DF-4920-8405-1AC1DC357E2B}"/>
              </a:ext>
            </a:extLst>
          </p:cNvPr>
          <p:cNvSpPr>
            <a:spLocks noChangeAspect="1" noEditPoints="1"/>
          </p:cNvSpPr>
          <p:nvPr/>
        </p:nvSpPr>
        <p:spPr bwMode="auto">
          <a:xfrm>
            <a:off x="6847161" y="1635341"/>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9" name="Rectangle 28">
            <a:extLst>
              <a:ext uri="{FF2B5EF4-FFF2-40B4-BE49-F238E27FC236}">
                <a16:creationId xmlns:a16="http://schemas.microsoft.com/office/drawing/2014/main" id="{A314607C-A574-4BDA-9770-506B911160A3}"/>
              </a:ext>
            </a:extLst>
          </p:cNvPr>
          <p:cNvSpPr/>
          <p:nvPr/>
        </p:nvSpPr>
        <p:spPr bwMode="auto">
          <a:xfrm>
            <a:off x="2046686" y="2953194"/>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2</a:t>
            </a:r>
          </a:p>
        </p:txBody>
      </p:sp>
      <p:sp>
        <p:nvSpPr>
          <p:cNvPr id="30" name="Freeform 5">
            <a:extLst>
              <a:ext uri="{FF2B5EF4-FFF2-40B4-BE49-F238E27FC236}">
                <a16:creationId xmlns:a16="http://schemas.microsoft.com/office/drawing/2014/main" id="{454121E8-F6D2-4BB8-8781-B87B930E4996}"/>
              </a:ext>
            </a:extLst>
          </p:cNvPr>
          <p:cNvSpPr>
            <a:spLocks noChangeAspect="1" noEditPoints="1"/>
          </p:cNvSpPr>
          <p:nvPr/>
        </p:nvSpPr>
        <p:spPr bwMode="auto">
          <a:xfrm>
            <a:off x="2162455" y="3090383"/>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1" name="Freeform 5">
            <a:extLst>
              <a:ext uri="{FF2B5EF4-FFF2-40B4-BE49-F238E27FC236}">
                <a16:creationId xmlns:a16="http://schemas.microsoft.com/office/drawing/2014/main" id="{E519BCBB-B1A4-4466-AB7C-D2895CF62857}"/>
              </a:ext>
            </a:extLst>
          </p:cNvPr>
          <p:cNvSpPr>
            <a:spLocks noChangeAspect="1" noEditPoints="1"/>
          </p:cNvSpPr>
          <p:nvPr/>
        </p:nvSpPr>
        <p:spPr bwMode="auto">
          <a:xfrm>
            <a:off x="2694996" y="3090383"/>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2" name="Freeform 5">
            <a:extLst>
              <a:ext uri="{FF2B5EF4-FFF2-40B4-BE49-F238E27FC236}">
                <a16:creationId xmlns:a16="http://schemas.microsoft.com/office/drawing/2014/main" id="{E7C31DF9-7F3F-4A43-B967-322633236713}"/>
              </a:ext>
            </a:extLst>
          </p:cNvPr>
          <p:cNvSpPr>
            <a:spLocks noChangeAspect="1" noEditPoints="1"/>
          </p:cNvSpPr>
          <p:nvPr/>
        </p:nvSpPr>
        <p:spPr bwMode="auto">
          <a:xfrm>
            <a:off x="3227537" y="3090383"/>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3" name="Freeform 5">
            <a:extLst>
              <a:ext uri="{FF2B5EF4-FFF2-40B4-BE49-F238E27FC236}">
                <a16:creationId xmlns:a16="http://schemas.microsoft.com/office/drawing/2014/main" id="{A09EAD9C-7819-4D2E-B74D-E167D4BB327F}"/>
              </a:ext>
            </a:extLst>
          </p:cNvPr>
          <p:cNvSpPr>
            <a:spLocks noChangeAspect="1" noEditPoints="1"/>
          </p:cNvSpPr>
          <p:nvPr/>
        </p:nvSpPr>
        <p:spPr bwMode="auto">
          <a:xfrm>
            <a:off x="3760078" y="3090383"/>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4" name="Rectangle 33">
            <a:extLst>
              <a:ext uri="{FF2B5EF4-FFF2-40B4-BE49-F238E27FC236}">
                <a16:creationId xmlns:a16="http://schemas.microsoft.com/office/drawing/2014/main" id="{4EDA6130-F916-4AF7-ABE3-79D7923F55CA}"/>
              </a:ext>
            </a:extLst>
          </p:cNvPr>
          <p:cNvSpPr/>
          <p:nvPr/>
        </p:nvSpPr>
        <p:spPr bwMode="auto">
          <a:xfrm>
            <a:off x="8371674" y="2953194"/>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4</a:t>
            </a:r>
          </a:p>
        </p:txBody>
      </p:sp>
      <p:sp>
        <p:nvSpPr>
          <p:cNvPr id="35" name="Freeform 5">
            <a:extLst>
              <a:ext uri="{FF2B5EF4-FFF2-40B4-BE49-F238E27FC236}">
                <a16:creationId xmlns:a16="http://schemas.microsoft.com/office/drawing/2014/main" id="{8B1274EE-B6DA-40B1-A7BC-65C41563A8EF}"/>
              </a:ext>
            </a:extLst>
          </p:cNvPr>
          <p:cNvSpPr>
            <a:spLocks noChangeAspect="1" noEditPoints="1"/>
          </p:cNvSpPr>
          <p:nvPr/>
        </p:nvSpPr>
        <p:spPr bwMode="auto">
          <a:xfrm>
            <a:off x="8487443" y="3090383"/>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6" name="Freeform 5">
            <a:extLst>
              <a:ext uri="{FF2B5EF4-FFF2-40B4-BE49-F238E27FC236}">
                <a16:creationId xmlns:a16="http://schemas.microsoft.com/office/drawing/2014/main" id="{F60A0A4C-3710-411F-9C3E-1E01AC6FEFB3}"/>
              </a:ext>
            </a:extLst>
          </p:cNvPr>
          <p:cNvSpPr>
            <a:spLocks noChangeAspect="1" noEditPoints="1"/>
          </p:cNvSpPr>
          <p:nvPr/>
        </p:nvSpPr>
        <p:spPr bwMode="auto">
          <a:xfrm>
            <a:off x="9019984" y="3090383"/>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7" name="Freeform 5">
            <a:extLst>
              <a:ext uri="{FF2B5EF4-FFF2-40B4-BE49-F238E27FC236}">
                <a16:creationId xmlns:a16="http://schemas.microsoft.com/office/drawing/2014/main" id="{08482144-0784-4307-A36B-4F8ADDA35FD1}"/>
              </a:ext>
            </a:extLst>
          </p:cNvPr>
          <p:cNvSpPr>
            <a:spLocks noChangeAspect="1" noEditPoints="1"/>
          </p:cNvSpPr>
          <p:nvPr/>
        </p:nvSpPr>
        <p:spPr bwMode="auto">
          <a:xfrm>
            <a:off x="9552525" y="3090383"/>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8" name="Freeform 5">
            <a:extLst>
              <a:ext uri="{FF2B5EF4-FFF2-40B4-BE49-F238E27FC236}">
                <a16:creationId xmlns:a16="http://schemas.microsoft.com/office/drawing/2014/main" id="{F25EFB8C-7CD4-48E2-BEC8-FEE6397F2586}"/>
              </a:ext>
            </a:extLst>
          </p:cNvPr>
          <p:cNvSpPr>
            <a:spLocks noChangeAspect="1" noEditPoints="1"/>
          </p:cNvSpPr>
          <p:nvPr/>
        </p:nvSpPr>
        <p:spPr bwMode="auto">
          <a:xfrm>
            <a:off x="10085066" y="3090383"/>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9" name="Rectangle 38">
            <a:extLst>
              <a:ext uri="{FF2B5EF4-FFF2-40B4-BE49-F238E27FC236}">
                <a16:creationId xmlns:a16="http://schemas.microsoft.com/office/drawing/2014/main" id="{30789F6B-8B4C-459F-B96B-30529515A4F8}"/>
              </a:ext>
            </a:extLst>
          </p:cNvPr>
          <p:cNvSpPr/>
          <p:nvPr/>
        </p:nvSpPr>
        <p:spPr bwMode="auto">
          <a:xfrm>
            <a:off x="5133769" y="4379611"/>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3</a:t>
            </a:r>
          </a:p>
        </p:txBody>
      </p:sp>
      <p:sp>
        <p:nvSpPr>
          <p:cNvPr id="40" name="Freeform 5">
            <a:extLst>
              <a:ext uri="{FF2B5EF4-FFF2-40B4-BE49-F238E27FC236}">
                <a16:creationId xmlns:a16="http://schemas.microsoft.com/office/drawing/2014/main" id="{514AA281-7B19-4633-947E-6840E77E532E}"/>
              </a:ext>
            </a:extLst>
          </p:cNvPr>
          <p:cNvSpPr>
            <a:spLocks noChangeAspect="1" noEditPoints="1"/>
          </p:cNvSpPr>
          <p:nvPr/>
        </p:nvSpPr>
        <p:spPr bwMode="auto">
          <a:xfrm>
            <a:off x="5249538" y="4516800"/>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1" name="Freeform 5">
            <a:extLst>
              <a:ext uri="{FF2B5EF4-FFF2-40B4-BE49-F238E27FC236}">
                <a16:creationId xmlns:a16="http://schemas.microsoft.com/office/drawing/2014/main" id="{EE1D5CF4-B073-4A25-B506-361A04096783}"/>
              </a:ext>
            </a:extLst>
          </p:cNvPr>
          <p:cNvSpPr>
            <a:spLocks noChangeAspect="1" noEditPoints="1"/>
          </p:cNvSpPr>
          <p:nvPr/>
        </p:nvSpPr>
        <p:spPr bwMode="auto">
          <a:xfrm>
            <a:off x="5782079" y="4516800"/>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2" name="Freeform 5">
            <a:extLst>
              <a:ext uri="{FF2B5EF4-FFF2-40B4-BE49-F238E27FC236}">
                <a16:creationId xmlns:a16="http://schemas.microsoft.com/office/drawing/2014/main" id="{B9F91EF2-C02B-405C-9851-B09A15E76DE6}"/>
              </a:ext>
            </a:extLst>
          </p:cNvPr>
          <p:cNvSpPr>
            <a:spLocks noChangeAspect="1" noEditPoints="1"/>
          </p:cNvSpPr>
          <p:nvPr/>
        </p:nvSpPr>
        <p:spPr bwMode="auto">
          <a:xfrm>
            <a:off x="6314620" y="4516800"/>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3" name="Freeform 5">
            <a:extLst>
              <a:ext uri="{FF2B5EF4-FFF2-40B4-BE49-F238E27FC236}">
                <a16:creationId xmlns:a16="http://schemas.microsoft.com/office/drawing/2014/main" id="{306BBFAD-8B3B-4E81-AEC6-83CDC5E5C50C}"/>
              </a:ext>
            </a:extLst>
          </p:cNvPr>
          <p:cNvSpPr>
            <a:spLocks noChangeAspect="1" noEditPoints="1"/>
          </p:cNvSpPr>
          <p:nvPr/>
        </p:nvSpPr>
        <p:spPr bwMode="auto">
          <a:xfrm>
            <a:off x="6847161" y="4516800"/>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Tree>
    <p:extLst>
      <p:ext uri="{BB962C8B-B14F-4D97-AF65-F5344CB8AC3E}">
        <p14:creationId xmlns:p14="http://schemas.microsoft.com/office/powerpoint/2010/main" val="193585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additive="base">
                                        <p:cTn id="52" dur="500" fill="hold"/>
                                        <p:tgtEl>
                                          <p:spTgt spid="33"/>
                                        </p:tgtEl>
                                        <p:attrNameLst>
                                          <p:attrName>ppt_x</p:attrName>
                                        </p:attrNameLst>
                                      </p:cBhvr>
                                      <p:tavLst>
                                        <p:tav tm="0">
                                          <p:val>
                                            <p:strVal val="#ppt_x"/>
                                          </p:val>
                                        </p:tav>
                                        <p:tav tm="100000">
                                          <p:val>
                                            <p:strVal val="#ppt_x"/>
                                          </p:val>
                                        </p:tav>
                                      </p:tavLst>
                                    </p:anim>
                                    <p:anim calcmode="lin" valueType="num">
                                      <p:cBhvr additive="base">
                                        <p:cTn id="53" dur="500" fill="hold"/>
                                        <p:tgtEl>
                                          <p:spTgt spid="33"/>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ppt_x"/>
                                          </p:val>
                                        </p:tav>
                                        <p:tav tm="100000">
                                          <p:val>
                                            <p:strVal val="#ppt_x"/>
                                          </p:val>
                                        </p:tav>
                                      </p:tavLst>
                                    </p:anim>
                                    <p:anim calcmode="lin" valueType="num">
                                      <p:cBhvr additive="base">
                                        <p:cTn id="58" dur="500" fill="hold"/>
                                        <p:tgtEl>
                                          <p:spTgt spid="34"/>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grpId="0" nodeType="afterEffect">
                                  <p:stCondLst>
                                    <p:cond delay="0"/>
                                  </p:stCondLst>
                                  <p:childTnLst>
                                    <p:set>
                                      <p:cBhvr>
                                        <p:cTn id="61" dur="1" fill="hold">
                                          <p:stCondLst>
                                            <p:cond delay="0"/>
                                          </p:stCondLst>
                                        </p:cTn>
                                        <p:tgtEl>
                                          <p:spTgt spid="35"/>
                                        </p:tgtEl>
                                        <p:attrNameLst>
                                          <p:attrName>style.visibility</p:attrName>
                                        </p:attrNameLst>
                                      </p:cBhvr>
                                      <p:to>
                                        <p:strVal val="visible"/>
                                      </p:to>
                                    </p:set>
                                    <p:anim calcmode="lin" valueType="num">
                                      <p:cBhvr additive="base">
                                        <p:cTn id="62" dur="500" fill="hold"/>
                                        <p:tgtEl>
                                          <p:spTgt spid="35"/>
                                        </p:tgtEl>
                                        <p:attrNameLst>
                                          <p:attrName>ppt_x</p:attrName>
                                        </p:attrNameLst>
                                      </p:cBhvr>
                                      <p:tavLst>
                                        <p:tav tm="0">
                                          <p:val>
                                            <p:strVal val="#ppt_x"/>
                                          </p:val>
                                        </p:tav>
                                        <p:tav tm="100000">
                                          <p:val>
                                            <p:strVal val="#ppt_x"/>
                                          </p:val>
                                        </p:tav>
                                      </p:tavLst>
                                    </p:anim>
                                    <p:anim calcmode="lin" valueType="num">
                                      <p:cBhvr additive="base">
                                        <p:cTn id="63" dur="500" fill="hold"/>
                                        <p:tgtEl>
                                          <p:spTgt spid="35"/>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additive="base">
                                        <p:cTn id="67" dur="500" fill="hold"/>
                                        <p:tgtEl>
                                          <p:spTgt spid="36"/>
                                        </p:tgtEl>
                                        <p:attrNameLst>
                                          <p:attrName>ppt_x</p:attrName>
                                        </p:attrNameLst>
                                      </p:cBhvr>
                                      <p:tavLst>
                                        <p:tav tm="0">
                                          <p:val>
                                            <p:strVal val="#ppt_x"/>
                                          </p:val>
                                        </p:tav>
                                        <p:tav tm="100000">
                                          <p:val>
                                            <p:strVal val="#ppt_x"/>
                                          </p:val>
                                        </p:tav>
                                      </p:tavLst>
                                    </p:anim>
                                    <p:anim calcmode="lin" valueType="num">
                                      <p:cBhvr additive="base">
                                        <p:cTn id="68" dur="500" fill="hold"/>
                                        <p:tgtEl>
                                          <p:spTgt spid="36"/>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additive="base">
                                        <p:cTn id="72" dur="500" fill="hold"/>
                                        <p:tgtEl>
                                          <p:spTgt spid="37"/>
                                        </p:tgtEl>
                                        <p:attrNameLst>
                                          <p:attrName>ppt_x</p:attrName>
                                        </p:attrNameLst>
                                      </p:cBhvr>
                                      <p:tavLst>
                                        <p:tav tm="0">
                                          <p:val>
                                            <p:strVal val="#ppt_x"/>
                                          </p:val>
                                        </p:tav>
                                        <p:tav tm="100000">
                                          <p:val>
                                            <p:strVal val="#ppt_x"/>
                                          </p:val>
                                        </p:tav>
                                      </p:tavLst>
                                    </p:anim>
                                    <p:anim calcmode="lin" valueType="num">
                                      <p:cBhvr additive="base">
                                        <p:cTn id="73" dur="500" fill="hold"/>
                                        <p:tgtEl>
                                          <p:spTgt spid="37"/>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grpId="0" nodeType="after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additive="base">
                                        <p:cTn id="77" dur="500" fill="hold"/>
                                        <p:tgtEl>
                                          <p:spTgt spid="38"/>
                                        </p:tgtEl>
                                        <p:attrNameLst>
                                          <p:attrName>ppt_x</p:attrName>
                                        </p:attrNameLst>
                                      </p:cBhvr>
                                      <p:tavLst>
                                        <p:tav tm="0">
                                          <p:val>
                                            <p:strVal val="#ppt_x"/>
                                          </p:val>
                                        </p:tav>
                                        <p:tav tm="100000">
                                          <p:val>
                                            <p:strVal val="#ppt_x"/>
                                          </p:val>
                                        </p:tav>
                                      </p:tavLst>
                                    </p:anim>
                                    <p:anim calcmode="lin" valueType="num">
                                      <p:cBhvr additive="base">
                                        <p:cTn id="78" dur="500" fill="hold"/>
                                        <p:tgtEl>
                                          <p:spTgt spid="38"/>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fill="hold" grpId="0" nodeType="after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additive="base">
                                        <p:cTn id="82" dur="500" fill="hold"/>
                                        <p:tgtEl>
                                          <p:spTgt spid="39"/>
                                        </p:tgtEl>
                                        <p:attrNameLst>
                                          <p:attrName>ppt_x</p:attrName>
                                        </p:attrNameLst>
                                      </p:cBhvr>
                                      <p:tavLst>
                                        <p:tav tm="0">
                                          <p:val>
                                            <p:strVal val="#ppt_x"/>
                                          </p:val>
                                        </p:tav>
                                        <p:tav tm="100000">
                                          <p:val>
                                            <p:strVal val="#ppt_x"/>
                                          </p:val>
                                        </p:tav>
                                      </p:tavLst>
                                    </p:anim>
                                    <p:anim calcmode="lin" valueType="num">
                                      <p:cBhvr additive="base">
                                        <p:cTn id="83" dur="500" fill="hold"/>
                                        <p:tgtEl>
                                          <p:spTgt spid="39"/>
                                        </p:tgtEl>
                                        <p:attrNameLst>
                                          <p:attrName>ppt_y</p:attrName>
                                        </p:attrNameLst>
                                      </p:cBhvr>
                                      <p:tavLst>
                                        <p:tav tm="0">
                                          <p:val>
                                            <p:strVal val="1+#ppt_h/2"/>
                                          </p:val>
                                        </p:tav>
                                        <p:tav tm="100000">
                                          <p:val>
                                            <p:strVal val="#ppt_y"/>
                                          </p:val>
                                        </p:tav>
                                      </p:tavLst>
                                    </p:anim>
                                  </p:childTnLst>
                                </p:cTn>
                              </p:par>
                            </p:childTnLst>
                          </p:cTn>
                        </p:par>
                        <p:par>
                          <p:cTn id="84" fill="hold">
                            <p:stCondLst>
                              <p:cond delay="8000"/>
                            </p:stCondLst>
                            <p:childTnLst>
                              <p:par>
                                <p:cTn id="85" presetID="2" presetClass="entr" presetSubtype="4" fill="hold" grpId="0" nodeType="afterEffect">
                                  <p:stCondLst>
                                    <p:cond delay="0"/>
                                  </p:stCondLst>
                                  <p:childTnLst>
                                    <p:set>
                                      <p:cBhvr>
                                        <p:cTn id="86" dur="1" fill="hold">
                                          <p:stCondLst>
                                            <p:cond delay="0"/>
                                          </p:stCondLst>
                                        </p:cTn>
                                        <p:tgtEl>
                                          <p:spTgt spid="40"/>
                                        </p:tgtEl>
                                        <p:attrNameLst>
                                          <p:attrName>style.visibility</p:attrName>
                                        </p:attrNameLst>
                                      </p:cBhvr>
                                      <p:to>
                                        <p:strVal val="visible"/>
                                      </p:to>
                                    </p:set>
                                    <p:anim calcmode="lin" valueType="num">
                                      <p:cBhvr additive="base">
                                        <p:cTn id="87" dur="500" fill="hold"/>
                                        <p:tgtEl>
                                          <p:spTgt spid="40"/>
                                        </p:tgtEl>
                                        <p:attrNameLst>
                                          <p:attrName>ppt_x</p:attrName>
                                        </p:attrNameLst>
                                      </p:cBhvr>
                                      <p:tavLst>
                                        <p:tav tm="0">
                                          <p:val>
                                            <p:strVal val="#ppt_x"/>
                                          </p:val>
                                        </p:tav>
                                        <p:tav tm="100000">
                                          <p:val>
                                            <p:strVal val="#ppt_x"/>
                                          </p:val>
                                        </p:tav>
                                      </p:tavLst>
                                    </p:anim>
                                    <p:anim calcmode="lin" valueType="num">
                                      <p:cBhvr additive="base">
                                        <p:cTn id="88" dur="500" fill="hold"/>
                                        <p:tgtEl>
                                          <p:spTgt spid="40"/>
                                        </p:tgtEl>
                                        <p:attrNameLst>
                                          <p:attrName>ppt_y</p:attrName>
                                        </p:attrNameLst>
                                      </p:cBhvr>
                                      <p:tavLst>
                                        <p:tav tm="0">
                                          <p:val>
                                            <p:strVal val="1+#ppt_h/2"/>
                                          </p:val>
                                        </p:tav>
                                        <p:tav tm="100000">
                                          <p:val>
                                            <p:strVal val="#ppt_y"/>
                                          </p:val>
                                        </p:tav>
                                      </p:tavLst>
                                    </p:anim>
                                  </p:childTnLst>
                                </p:cTn>
                              </p:par>
                            </p:childTnLst>
                          </p:cTn>
                        </p:par>
                        <p:par>
                          <p:cTn id="89" fill="hold">
                            <p:stCondLst>
                              <p:cond delay="8500"/>
                            </p:stCondLst>
                            <p:childTnLst>
                              <p:par>
                                <p:cTn id="90" presetID="2" presetClass="entr" presetSubtype="4" fill="hold" grpId="0" nodeType="afterEffect">
                                  <p:stCondLst>
                                    <p:cond delay="0"/>
                                  </p:stCondLst>
                                  <p:childTnLst>
                                    <p:set>
                                      <p:cBhvr>
                                        <p:cTn id="91" dur="1" fill="hold">
                                          <p:stCondLst>
                                            <p:cond delay="0"/>
                                          </p:stCondLst>
                                        </p:cTn>
                                        <p:tgtEl>
                                          <p:spTgt spid="41"/>
                                        </p:tgtEl>
                                        <p:attrNameLst>
                                          <p:attrName>style.visibility</p:attrName>
                                        </p:attrNameLst>
                                      </p:cBhvr>
                                      <p:to>
                                        <p:strVal val="visible"/>
                                      </p:to>
                                    </p:set>
                                    <p:anim calcmode="lin" valueType="num">
                                      <p:cBhvr additive="base">
                                        <p:cTn id="92" dur="500" fill="hold"/>
                                        <p:tgtEl>
                                          <p:spTgt spid="41"/>
                                        </p:tgtEl>
                                        <p:attrNameLst>
                                          <p:attrName>ppt_x</p:attrName>
                                        </p:attrNameLst>
                                      </p:cBhvr>
                                      <p:tavLst>
                                        <p:tav tm="0">
                                          <p:val>
                                            <p:strVal val="#ppt_x"/>
                                          </p:val>
                                        </p:tav>
                                        <p:tav tm="100000">
                                          <p:val>
                                            <p:strVal val="#ppt_x"/>
                                          </p:val>
                                        </p:tav>
                                      </p:tavLst>
                                    </p:anim>
                                    <p:anim calcmode="lin" valueType="num">
                                      <p:cBhvr additive="base">
                                        <p:cTn id="93" dur="500" fill="hold"/>
                                        <p:tgtEl>
                                          <p:spTgt spid="41"/>
                                        </p:tgtEl>
                                        <p:attrNameLst>
                                          <p:attrName>ppt_y</p:attrName>
                                        </p:attrNameLst>
                                      </p:cBhvr>
                                      <p:tavLst>
                                        <p:tav tm="0">
                                          <p:val>
                                            <p:strVal val="1+#ppt_h/2"/>
                                          </p:val>
                                        </p:tav>
                                        <p:tav tm="100000">
                                          <p:val>
                                            <p:strVal val="#ppt_y"/>
                                          </p:val>
                                        </p:tav>
                                      </p:tavLst>
                                    </p:anim>
                                  </p:childTnLst>
                                </p:cTn>
                              </p:par>
                            </p:childTnLst>
                          </p:cTn>
                        </p:par>
                        <p:par>
                          <p:cTn id="94" fill="hold">
                            <p:stCondLst>
                              <p:cond delay="9000"/>
                            </p:stCondLst>
                            <p:childTnLst>
                              <p:par>
                                <p:cTn id="95" presetID="2" presetClass="entr" presetSubtype="4" fill="hold" grpId="0" nodeType="afterEffect">
                                  <p:stCondLst>
                                    <p:cond delay="0"/>
                                  </p:stCondLst>
                                  <p:childTnLst>
                                    <p:set>
                                      <p:cBhvr>
                                        <p:cTn id="96" dur="1" fill="hold">
                                          <p:stCondLst>
                                            <p:cond delay="0"/>
                                          </p:stCondLst>
                                        </p:cTn>
                                        <p:tgtEl>
                                          <p:spTgt spid="42"/>
                                        </p:tgtEl>
                                        <p:attrNameLst>
                                          <p:attrName>style.visibility</p:attrName>
                                        </p:attrNameLst>
                                      </p:cBhvr>
                                      <p:to>
                                        <p:strVal val="visible"/>
                                      </p:to>
                                    </p:set>
                                    <p:anim calcmode="lin" valueType="num">
                                      <p:cBhvr additive="base">
                                        <p:cTn id="97" dur="500" fill="hold"/>
                                        <p:tgtEl>
                                          <p:spTgt spid="42"/>
                                        </p:tgtEl>
                                        <p:attrNameLst>
                                          <p:attrName>ppt_x</p:attrName>
                                        </p:attrNameLst>
                                      </p:cBhvr>
                                      <p:tavLst>
                                        <p:tav tm="0">
                                          <p:val>
                                            <p:strVal val="#ppt_x"/>
                                          </p:val>
                                        </p:tav>
                                        <p:tav tm="100000">
                                          <p:val>
                                            <p:strVal val="#ppt_x"/>
                                          </p:val>
                                        </p:tav>
                                      </p:tavLst>
                                    </p:anim>
                                    <p:anim calcmode="lin" valueType="num">
                                      <p:cBhvr additive="base">
                                        <p:cTn id="98" dur="500" fill="hold"/>
                                        <p:tgtEl>
                                          <p:spTgt spid="42"/>
                                        </p:tgtEl>
                                        <p:attrNameLst>
                                          <p:attrName>ppt_y</p:attrName>
                                        </p:attrNameLst>
                                      </p:cBhvr>
                                      <p:tavLst>
                                        <p:tav tm="0">
                                          <p:val>
                                            <p:strVal val="1+#ppt_h/2"/>
                                          </p:val>
                                        </p:tav>
                                        <p:tav tm="100000">
                                          <p:val>
                                            <p:strVal val="#ppt_y"/>
                                          </p:val>
                                        </p:tav>
                                      </p:tavLst>
                                    </p:anim>
                                  </p:childTnLst>
                                </p:cTn>
                              </p:par>
                            </p:childTnLst>
                          </p:cTn>
                        </p:par>
                        <p:par>
                          <p:cTn id="99" fill="hold">
                            <p:stCondLst>
                              <p:cond delay="9500"/>
                            </p:stCondLst>
                            <p:childTnLst>
                              <p:par>
                                <p:cTn id="100" presetID="2" presetClass="entr" presetSubtype="4" fill="hold" grpId="0" nodeType="afterEffect">
                                  <p:stCondLst>
                                    <p:cond delay="0"/>
                                  </p:stCondLst>
                                  <p:childTnLst>
                                    <p:set>
                                      <p:cBhvr>
                                        <p:cTn id="101" dur="1" fill="hold">
                                          <p:stCondLst>
                                            <p:cond delay="0"/>
                                          </p:stCondLst>
                                        </p:cTn>
                                        <p:tgtEl>
                                          <p:spTgt spid="43"/>
                                        </p:tgtEl>
                                        <p:attrNameLst>
                                          <p:attrName>style.visibility</p:attrName>
                                        </p:attrNameLst>
                                      </p:cBhvr>
                                      <p:to>
                                        <p:strVal val="visible"/>
                                      </p:to>
                                    </p:set>
                                    <p:anim calcmode="lin" valueType="num">
                                      <p:cBhvr additive="base">
                                        <p:cTn id="102" dur="500" fill="hold"/>
                                        <p:tgtEl>
                                          <p:spTgt spid="43"/>
                                        </p:tgtEl>
                                        <p:attrNameLst>
                                          <p:attrName>ppt_x</p:attrName>
                                        </p:attrNameLst>
                                      </p:cBhvr>
                                      <p:tavLst>
                                        <p:tav tm="0">
                                          <p:val>
                                            <p:strVal val="#ppt_x"/>
                                          </p:val>
                                        </p:tav>
                                        <p:tav tm="100000">
                                          <p:val>
                                            <p:strVal val="#ppt_x"/>
                                          </p:val>
                                        </p:tav>
                                      </p:tavLst>
                                    </p:anim>
                                    <p:anim calcmode="lin" valueType="num">
                                      <p:cBhvr additive="base">
                                        <p:cTn id="10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2A236-6648-4379-A656-85E2AB6075DE}"/>
              </a:ext>
            </a:extLst>
          </p:cNvPr>
          <p:cNvSpPr>
            <a:spLocks noGrp="1"/>
          </p:cNvSpPr>
          <p:nvPr>
            <p:ph type="title"/>
          </p:nvPr>
        </p:nvSpPr>
        <p:spPr/>
        <p:txBody>
          <a:bodyPr/>
          <a:lstStyle/>
          <a:p>
            <a:r>
              <a:rPr lang="en-US">
                <a:latin typeface="Calibri Light" panose="020F0302020204030204" pitchFamily="34" charset="0"/>
                <a:cs typeface="Calibri Light" panose="020F0302020204030204" pitchFamily="34" charset="0"/>
              </a:rPr>
              <a:t>Hyperscale for Hyper-converged</a:t>
            </a:r>
          </a:p>
        </p:txBody>
      </p:sp>
      <p:sp>
        <p:nvSpPr>
          <p:cNvPr id="29" name="Rectangle 28">
            <a:extLst>
              <a:ext uri="{FF2B5EF4-FFF2-40B4-BE49-F238E27FC236}">
                <a16:creationId xmlns:a16="http://schemas.microsoft.com/office/drawing/2014/main" id="{7324B778-9E02-4B8B-890D-7B937A1927AC}"/>
              </a:ext>
            </a:extLst>
          </p:cNvPr>
          <p:cNvSpPr/>
          <p:nvPr/>
        </p:nvSpPr>
        <p:spPr bwMode="auto">
          <a:xfrm>
            <a:off x="4970670" y="3771706"/>
            <a:ext cx="2250659" cy="1161599"/>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Set Head</a:t>
            </a:r>
          </a:p>
        </p:txBody>
      </p:sp>
      <p:sp>
        <p:nvSpPr>
          <p:cNvPr id="30" name="Freeform 5">
            <a:extLst>
              <a:ext uri="{FF2B5EF4-FFF2-40B4-BE49-F238E27FC236}">
                <a16:creationId xmlns:a16="http://schemas.microsoft.com/office/drawing/2014/main" id="{5BD2870D-7236-4408-9E3C-0E99253871D2}"/>
              </a:ext>
            </a:extLst>
          </p:cNvPr>
          <p:cNvSpPr>
            <a:spLocks noChangeAspect="1" noEditPoints="1"/>
          </p:cNvSpPr>
          <p:nvPr/>
        </p:nvSpPr>
        <p:spPr bwMode="auto">
          <a:xfrm>
            <a:off x="5618980" y="3908895"/>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31" name="Freeform 5">
            <a:extLst>
              <a:ext uri="{FF2B5EF4-FFF2-40B4-BE49-F238E27FC236}">
                <a16:creationId xmlns:a16="http://schemas.microsoft.com/office/drawing/2014/main" id="{5C1E3945-E200-4957-92B7-D7A70B96D280}"/>
              </a:ext>
            </a:extLst>
          </p:cNvPr>
          <p:cNvSpPr>
            <a:spLocks noChangeAspect="1" noEditPoints="1"/>
          </p:cNvSpPr>
          <p:nvPr/>
        </p:nvSpPr>
        <p:spPr bwMode="auto">
          <a:xfrm>
            <a:off x="6151521" y="3908895"/>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32" name="Rectangle 31">
            <a:extLst>
              <a:ext uri="{FF2B5EF4-FFF2-40B4-BE49-F238E27FC236}">
                <a16:creationId xmlns:a16="http://schemas.microsoft.com/office/drawing/2014/main" id="{0A9DD7DD-3C39-4CF7-8A0F-C7F32D69F7BD}"/>
              </a:ext>
            </a:extLst>
          </p:cNvPr>
          <p:cNvSpPr/>
          <p:nvPr/>
        </p:nvSpPr>
        <p:spPr>
          <a:xfrm>
            <a:off x="2504289" y="4960092"/>
            <a:ext cx="7469669" cy="552313"/>
          </a:xfrm>
          <a:prstGeom prst="rect">
            <a:avLst/>
          </a:prstGeom>
          <a:solidFill>
            <a:srgbClr val="00B0F0"/>
          </a:solidFill>
        </p:spPr>
        <p:txBody>
          <a:bodyPr wrap="square" anchor="t">
            <a:noAutofit/>
          </a:bodyPr>
          <a:lstStyle/>
          <a:p>
            <a:pPr algn="ctr" defTabSz="914400"/>
            <a:r>
              <a:rPr lang="en-US" sz="1200">
                <a:solidFill>
                  <a:prstClr val="white"/>
                </a:solidFill>
                <a:latin typeface="Calibri" panose="020F0502020204030204"/>
              </a:rPr>
              <a:t>Centralized Cluster Set Management</a:t>
            </a:r>
          </a:p>
        </p:txBody>
      </p:sp>
      <p:sp>
        <p:nvSpPr>
          <p:cNvPr id="33" name="Rectangle 32">
            <a:extLst>
              <a:ext uri="{FF2B5EF4-FFF2-40B4-BE49-F238E27FC236}">
                <a16:creationId xmlns:a16="http://schemas.microsoft.com/office/drawing/2014/main" id="{1BC216BA-5F4F-46BF-B777-DE06B87E8964}"/>
              </a:ext>
            </a:extLst>
          </p:cNvPr>
          <p:cNvSpPr/>
          <p:nvPr/>
        </p:nvSpPr>
        <p:spPr>
          <a:xfrm>
            <a:off x="3798363" y="5250832"/>
            <a:ext cx="4968852" cy="264972"/>
          </a:xfrm>
          <a:prstGeom prst="rect">
            <a:avLst/>
          </a:prstGeom>
          <a:solidFill>
            <a:sysClr val="window" lastClr="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latin typeface="Calibri" panose="020F0502020204030204"/>
              </a:rPr>
              <a:t>Unified Namespace  \\ClusterSet\Share1 </a:t>
            </a:r>
          </a:p>
        </p:txBody>
      </p:sp>
      <p:sp>
        <p:nvSpPr>
          <p:cNvPr id="34" name="Rectangle 33">
            <a:extLst>
              <a:ext uri="{FF2B5EF4-FFF2-40B4-BE49-F238E27FC236}">
                <a16:creationId xmlns:a16="http://schemas.microsoft.com/office/drawing/2014/main" id="{38CA52D3-81B6-48C8-AB09-41A33E081C19}"/>
              </a:ext>
            </a:extLst>
          </p:cNvPr>
          <p:cNvSpPr/>
          <p:nvPr/>
        </p:nvSpPr>
        <p:spPr bwMode="auto">
          <a:xfrm>
            <a:off x="1323438" y="5591805"/>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1</a:t>
            </a:r>
          </a:p>
        </p:txBody>
      </p:sp>
      <p:sp>
        <p:nvSpPr>
          <p:cNvPr id="35" name="Freeform 5">
            <a:extLst>
              <a:ext uri="{FF2B5EF4-FFF2-40B4-BE49-F238E27FC236}">
                <a16:creationId xmlns:a16="http://schemas.microsoft.com/office/drawing/2014/main" id="{130A43CE-54D6-4B29-BF8E-34CD3CEBF94D}"/>
              </a:ext>
            </a:extLst>
          </p:cNvPr>
          <p:cNvSpPr>
            <a:spLocks noChangeAspect="1" noEditPoints="1"/>
          </p:cNvSpPr>
          <p:nvPr/>
        </p:nvSpPr>
        <p:spPr bwMode="auto">
          <a:xfrm>
            <a:off x="1439207"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6" name="Freeform 5">
            <a:extLst>
              <a:ext uri="{FF2B5EF4-FFF2-40B4-BE49-F238E27FC236}">
                <a16:creationId xmlns:a16="http://schemas.microsoft.com/office/drawing/2014/main" id="{18A33C87-462B-4404-A37E-60A62CCC2899}"/>
              </a:ext>
            </a:extLst>
          </p:cNvPr>
          <p:cNvSpPr>
            <a:spLocks noChangeAspect="1" noEditPoints="1"/>
          </p:cNvSpPr>
          <p:nvPr/>
        </p:nvSpPr>
        <p:spPr bwMode="auto">
          <a:xfrm>
            <a:off x="1971748"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7" name="Freeform 5">
            <a:extLst>
              <a:ext uri="{FF2B5EF4-FFF2-40B4-BE49-F238E27FC236}">
                <a16:creationId xmlns:a16="http://schemas.microsoft.com/office/drawing/2014/main" id="{1EEEEF6D-F73C-44A4-A585-4FEFFF7AF49F}"/>
              </a:ext>
            </a:extLst>
          </p:cNvPr>
          <p:cNvSpPr>
            <a:spLocks noChangeAspect="1" noEditPoints="1"/>
          </p:cNvSpPr>
          <p:nvPr/>
        </p:nvSpPr>
        <p:spPr bwMode="auto">
          <a:xfrm>
            <a:off x="2504289"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8" name="Freeform 5">
            <a:extLst>
              <a:ext uri="{FF2B5EF4-FFF2-40B4-BE49-F238E27FC236}">
                <a16:creationId xmlns:a16="http://schemas.microsoft.com/office/drawing/2014/main" id="{EE7758B2-AFB7-4343-A04D-AA244D1C0A54}"/>
              </a:ext>
            </a:extLst>
          </p:cNvPr>
          <p:cNvSpPr>
            <a:spLocks noChangeAspect="1" noEditPoints="1"/>
          </p:cNvSpPr>
          <p:nvPr/>
        </p:nvSpPr>
        <p:spPr bwMode="auto">
          <a:xfrm>
            <a:off x="3036830"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9" name="Rectangle 38">
            <a:extLst>
              <a:ext uri="{FF2B5EF4-FFF2-40B4-BE49-F238E27FC236}">
                <a16:creationId xmlns:a16="http://schemas.microsoft.com/office/drawing/2014/main" id="{A75CBEBE-EC90-4F4F-83B7-6BA2D0456527}"/>
              </a:ext>
            </a:extLst>
          </p:cNvPr>
          <p:cNvSpPr/>
          <p:nvPr/>
        </p:nvSpPr>
        <p:spPr bwMode="auto">
          <a:xfrm>
            <a:off x="3845341" y="5591805"/>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2</a:t>
            </a:r>
          </a:p>
        </p:txBody>
      </p:sp>
      <p:sp>
        <p:nvSpPr>
          <p:cNvPr id="40" name="Freeform 5">
            <a:extLst>
              <a:ext uri="{FF2B5EF4-FFF2-40B4-BE49-F238E27FC236}">
                <a16:creationId xmlns:a16="http://schemas.microsoft.com/office/drawing/2014/main" id="{D36A8D67-FB7C-42B4-84F4-6725134BB67C}"/>
              </a:ext>
            </a:extLst>
          </p:cNvPr>
          <p:cNvSpPr>
            <a:spLocks noChangeAspect="1" noEditPoints="1"/>
          </p:cNvSpPr>
          <p:nvPr/>
        </p:nvSpPr>
        <p:spPr bwMode="auto">
          <a:xfrm>
            <a:off x="3961110"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1" name="Freeform 5">
            <a:extLst>
              <a:ext uri="{FF2B5EF4-FFF2-40B4-BE49-F238E27FC236}">
                <a16:creationId xmlns:a16="http://schemas.microsoft.com/office/drawing/2014/main" id="{50E011FD-AD02-4183-B2FA-95B6C9B34D11}"/>
              </a:ext>
            </a:extLst>
          </p:cNvPr>
          <p:cNvSpPr>
            <a:spLocks noChangeAspect="1" noEditPoints="1"/>
          </p:cNvSpPr>
          <p:nvPr/>
        </p:nvSpPr>
        <p:spPr bwMode="auto">
          <a:xfrm>
            <a:off x="4493651"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2" name="Freeform 5">
            <a:extLst>
              <a:ext uri="{FF2B5EF4-FFF2-40B4-BE49-F238E27FC236}">
                <a16:creationId xmlns:a16="http://schemas.microsoft.com/office/drawing/2014/main" id="{7F5A29DD-E58D-40F5-9203-541E7DC078D5}"/>
              </a:ext>
            </a:extLst>
          </p:cNvPr>
          <p:cNvSpPr>
            <a:spLocks noChangeAspect="1" noEditPoints="1"/>
          </p:cNvSpPr>
          <p:nvPr/>
        </p:nvSpPr>
        <p:spPr bwMode="auto">
          <a:xfrm>
            <a:off x="5026192"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3" name="Freeform 5">
            <a:extLst>
              <a:ext uri="{FF2B5EF4-FFF2-40B4-BE49-F238E27FC236}">
                <a16:creationId xmlns:a16="http://schemas.microsoft.com/office/drawing/2014/main" id="{8EDBD95B-C2CA-439E-9345-1CB4D00DB166}"/>
              </a:ext>
            </a:extLst>
          </p:cNvPr>
          <p:cNvSpPr>
            <a:spLocks noChangeAspect="1" noEditPoints="1"/>
          </p:cNvSpPr>
          <p:nvPr/>
        </p:nvSpPr>
        <p:spPr bwMode="auto">
          <a:xfrm>
            <a:off x="5558733"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4" name="Rectangle 43">
            <a:extLst>
              <a:ext uri="{FF2B5EF4-FFF2-40B4-BE49-F238E27FC236}">
                <a16:creationId xmlns:a16="http://schemas.microsoft.com/office/drawing/2014/main" id="{C0AB2020-4BDD-4682-9835-2B3FF4524378}"/>
              </a:ext>
            </a:extLst>
          </p:cNvPr>
          <p:cNvSpPr/>
          <p:nvPr/>
        </p:nvSpPr>
        <p:spPr bwMode="auto">
          <a:xfrm>
            <a:off x="6367244" y="5591805"/>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3</a:t>
            </a:r>
          </a:p>
        </p:txBody>
      </p:sp>
      <p:sp>
        <p:nvSpPr>
          <p:cNvPr id="45" name="Freeform 5">
            <a:extLst>
              <a:ext uri="{FF2B5EF4-FFF2-40B4-BE49-F238E27FC236}">
                <a16:creationId xmlns:a16="http://schemas.microsoft.com/office/drawing/2014/main" id="{1E26158B-4E90-40CA-8C6C-1381DA0CB4B1}"/>
              </a:ext>
            </a:extLst>
          </p:cNvPr>
          <p:cNvSpPr>
            <a:spLocks noChangeAspect="1" noEditPoints="1"/>
          </p:cNvSpPr>
          <p:nvPr/>
        </p:nvSpPr>
        <p:spPr bwMode="auto">
          <a:xfrm>
            <a:off x="6483013"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6" name="Freeform 5">
            <a:extLst>
              <a:ext uri="{FF2B5EF4-FFF2-40B4-BE49-F238E27FC236}">
                <a16:creationId xmlns:a16="http://schemas.microsoft.com/office/drawing/2014/main" id="{0D86530D-E465-48A8-B9FA-EC4B88A3D4D3}"/>
              </a:ext>
            </a:extLst>
          </p:cNvPr>
          <p:cNvSpPr>
            <a:spLocks noChangeAspect="1" noEditPoints="1"/>
          </p:cNvSpPr>
          <p:nvPr/>
        </p:nvSpPr>
        <p:spPr bwMode="auto">
          <a:xfrm>
            <a:off x="7015554"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7" name="Freeform 5">
            <a:extLst>
              <a:ext uri="{FF2B5EF4-FFF2-40B4-BE49-F238E27FC236}">
                <a16:creationId xmlns:a16="http://schemas.microsoft.com/office/drawing/2014/main" id="{610AA3B4-4151-40B1-81CF-D467FDA3E233}"/>
              </a:ext>
            </a:extLst>
          </p:cNvPr>
          <p:cNvSpPr>
            <a:spLocks noChangeAspect="1" noEditPoints="1"/>
          </p:cNvSpPr>
          <p:nvPr/>
        </p:nvSpPr>
        <p:spPr bwMode="auto">
          <a:xfrm>
            <a:off x="7548095"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8" name="Freeform 5">
            <a:extLst>
              <a:ext uri="{FF2B5EF4-FFF2-40B4-BE49-F238E27FC236}">
                <a16:creationId xmlns:a16="http://schemas.microsoft.com/office/drawing/2014/main" id="{5F84C8A2-0427-46AB-AE54-B859183E37FB}"/>
              </a:ext>
            </a:extLst>
          </p:cNvPr>
          <p:cNvSpPr>
            <a:spLocks noChangeAspect="1" noEditPoints="1"/>
          </p:cNvSpPr>
          <p:nvPr/>
        </p:nvSpPr>
        <p:spPr bwMode="auto">
          <a:xfrm>
            <a:off x="8080636"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9" name="Rectangle 48">
            <a:extLst>
              <a:ext uri="{FF2B5EF4-FFF2-40B4-BE49-F238E27FC236}">
                <a16:creationId xmlns:a16="http://schemas.microsoft.com/office/drawing/2014/main" id="{DEEB7343-2C9D-43FC-B88B-94C622D9C150}"/>
              </a:ext>
            </a:extLst>
          </p:cNvPr>
          <p:cNvSpPr/>
          <p:nvPr/>
        </p:nvSpPr>
        <p:spPr bwMode="auto">
          <a:xfrm>
            <a:off x="8889147" y="5591805"/>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4</a:t>
            </a:r>
          </a:p>
        </p:txBody>
      </p:sp>
      <p:sp>
        <p:nvSpPr>
          <p:cNvPr id="50" name="Freeform 5">
            <a:extLst>
              <a:ext uri="{FF2B5EF4-FFF2-40B4-BE49-F238E27FC236}">
                <a16:creationId xmlns:a16="http://schemas.microsoft.com/office/drawing/2014/main" id="{F246A52F-E230-40FA-B66F-79BB7E85C2C3}"/>
              </a:ext>
            </a:extLst>
          </p:cNvPr>
          <p:cNvSpPr>
            <a:spLocks noChangeAspect="1" noEditPoints="1"/>
          </p:cNvSpPr>
          <p:nvPr/>
        </p:nvSpPr>
        <p:spPr bwMode="auto">
          <a:xfrm>
            <a:off x="9004916"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51" name="Freeform 5">
            <a:extLst>
              <a:ext uri="{FF2B5EF4-FFF2-40B4-BE49-F238E27FC236}">
                <a16:creationId xmlns:a16="http://schemas.microsoft.com/office/drawing/2014/main" id="{BF295CD7-D048-46A4-AB2C-1E47CEA3F8B0}"/>
              </a:ext>
            </a:extLst>
          </p:cNvPr>
          <p:cNvSpPr>
            <a:spLocks noChangeAspect="1" noEditPoints="1"/>
          </p:cNvSpPr>
          <p:nvPr/>
        </p:nvSpPr>
        <p:spPr bwMode="auto">
          <a:xfrm>
            <a:off x="9537457"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52" name="Freeform 5">
            <a:extLst>
              <a:ext uri="{FF2B5EF4-FFF2-40B4-BE49-F238E27FC236}">
                <a16:creationId xmlns:a16="http://schemas.microsoft.com/office/drawing/2014/main" id="{C786FB70-5E36-4660-8315-D46446EA2D9F}"/>
              </a:ext>
            </a:extLst>
          </p:cNvPr>
          <p:cNvSpPr>
            <a:spLocks noChangeAspect="1" noEditPoints="1"/>
          </p:cNvSpPr>
          <p:nvPr/>
        </p:nvSpPr>
        <p:spPr bwMode="auto">
          <a:xfrm>
            <a:off x="10069998"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53" name="Freeform 5">
            <a:extLst>
              <a:ext uri="{FF2B5EF4-FFF2-40B4-BE49-F238E27FC236}">
                <a16:creationId xmlns:a16="http://schemas.microsoft.com/office/drawing/2014/main" id="{A9266FE8-1F66-495E-BB37-6768A48AC622}"/>
              </a:ext>
            </a:extLst>
          </p:cNvPr>
          <p:cNvSpPr>
            <a:spLocks noChangeAspect="1" noEditPoints="1"/>
          </p:cNvSpPr>
          <p:nvPr/>
        </p:nvSpPr>
        <p:spPr bwMode="auto">
          <a:xfrm>
            <a:off x="10602539"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Tree>
    <p:extLst>
      <p:ext uri="{BB962C8B-B14F-4D97-AF65-F5344CB8AC3E}">
        <p14:creationId xmlns:p14="http://schemas.microsoft.com/office/powerpoint/2010/main" val="3561322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a:xfrm>
            <a:off x="381000" y="457200"/>
            <a:ext cx="11430000" cy="461665"/>
          </a:xfrm>
        </p:spPr>
        <p:txBody>
          <a:bodyPr/>
          <a:lstStyle/>
          <a:p>
            <a:pPr algn="ctr"/>
            <a:r>
              <a:rPr lang="en-US" sz="3000">
                <a:solidFill>
                  <a:schemeClr val="tx1">
                    <a:lumMod val="50000"/>
                    <a:lumOff val="50000"/>
                  </a:schemeClr>
                </a:solidFill>
              </a:rPr>
              <a:t>Learn more at </a:t>
            </a:r>
            <a:r>
              <a:rPr lang="en-US" sz="3000">
                <a:solidFill>
                  <a:schemeClr val="tx1">
                    <a:lumMod val="90000"/>
                    <a:lumOff val="10000"/>
                  </a:schemeClr>
                </a:solidFill>
              </a:rPr>
              <a:t>microsoft.com/wssd</a:t>
            </a:r>
          </a:p>
        </p:txBody>
      </p:sp>
      <p:pic>
        <p:nvPicPr>
          <p:cNvPr id="2" name="Picture 1">
            <a:extLst>
              <a:ext uri="{FF2B5EF4-FFF2-40B4-BE49-F238E27FC236}">
                <a16:creationId xmlns:a16="http://schemas.microsoft.com/office/drawing/2014/main" id="{9892FA52-0E84-4976-A4A8-D2E45CE5A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19" y="1271978"/>
            <a:ext cx="5890696" cy="4499336"/>
          </a:xfrm>
          <a:prstGeom prst="rect">
            <a:avLst/>
          </a:prstGeom>
          <a:ln>
            <a:solidFill>
              <a:srgbClr val="0070C0"/>
            </a:solidFill>
          </a:ln>
          <a:effectLst>
            <a:outerShdw dist="38100" dir="2700000" algn="tl" rotWithShape="0">
              <a:prstClr val="black">
                <a:alpha val="20000"/>
              </a:prstClr>
            </a:outerShdw>
          </a:effectLst>
        </p:spPr>
      </p:pic>
      <p:pic>
        <p:nvPicPr>
          <p:cNvPr id="3" name="Picture 2">
            <a:extLst>
              <a:ext uri="{FF2B5EF4-FFF2-40B4-BE49-F238E27FC236}">
                <a16:creationId xmlns:a16="http://schemas.microsoft.com/office/drawing/2014/main" id="{D15F51D7-0B25-4E3E-9BE8-D7F4332AA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0193" y="1906203"/>
            <a:ext cx="5878589" cy="4494597"/>
          </a:xfrm>
          <a:prstGeom prst="rect">
            <a:avLst/>
          </a:prstGeom>
          <a:ln>
            <a:solidFill>
              <a:srgbClr val="0070C0"/>
            </a:solidFill>
          </a:ln>
          <a:effectLst>
            <a:outerShdw dist="38100" dir="2700000" algn="tl" rotWithShape="0">
              <a:prstClr val="black">
                <a:alpha val="20000"/>
              </a:prstClr>
            </a:outerShdw>
          </a:effectLst>
        </p:spPr>
      </p:pic>
    </p:spTree>
    <p:extLst>
      <p:ext uri="{BB962C8B-B14F-4D97-AF65-F5344CB8AC3E}">
        <p14:creationId xmlns:p14="http://schemas.microsoft.com/office/powerpoint/2010/main" val="472741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2A236-6648-4379-A656-85E2AB6075DE}"/>
              </a:ext>
            </a:extLst>
          </p:cNvPr>
          <p:cNvSpPr>
            <a:spLocks noGrp="1"/>
          </p:cNvSpPr>
          <p:nvPr>
            <p:ph type="title"/>
          </p:nvPr>
        </p:nvSpPr>
        <p:spPr/>
        <p:txBody>
          <a:bodyPr/>
          <a:lstStyle/>
          <a:p>
            <a:r>
              <a:rPr lang="en-US">
                <a:latin typeface="Calibri Light" panose="020F0302020204030204" pitchFamily="34" charset="0"/>
                <a:cs typeface="Calibri Light" panose="020F0302020204030204" pitchFamily="34" charset="0"/>
              </a:rPr>
              <a:t>Hyperscale for Hyper-converged</a:t>
            </a:r>
          </a:p>
        </p:txBody>
      </p:sp>
      <p:sp>
        <p:nvSpPr>
          <p:cNvPr id="3" name="Content Placeholder 2">
            <a:extLst>
              <a:ext uri="{FF2B5EF4-FFF2-40B4-BE49-F238E27FC236}">
                <a16:creationId xmlns:a16="http://schemas.microsoft.com/office/drawing/2014/main" id="{BF592F83-67CA-4687-8E06-41F94B6F7232}"/>
              </a:ext>
            </a:extLst>
          </p:cNvPr>
          <p:cNvSpPr>
            <a:spLocks noGrp="1"/>
          </p:cNvSpPr>
          <p:nvPr>
            <p:ph idx="1"/>
          </p:nvPr>
        </p:nvSpPr>
        <p:spPr/>
        <p:txBody>
          <a:bodyPr/>
          <a:lstStyle/>
          <a:p>
            <a:r>
              <a:rPr lang="en-US">
                <a:latin typeface="Calibri" panose="020F0502020204030204" pitchFamily="34" charset="0"/>
                <a:cs typeface="Calibri" panose="020F0502020204030204" pitchFamily="34" charset="0"/>
              </a:rPr>
              <a:t>Loosely couples a grouping of multiple clusters</a:t>
            </a:r>
            <a:r>
              <a:rPr lang="en-US" i="1">
                <a:latin typeface="Calibri" panose="020F0502020204030204" pitchFamily="34" charset="0"/>
                <a:cs typeface="Calibri" panose="020F0502020204030204" pitchFamily="34" charset="0"/>
              </a:rPr>
              <a:t> (think clustering clusters)</a:t>
            </a:r>
          </a:p>
        </p:txBody>
      </p:sp>
      <p:sp>
        <p:nvSpPr>
          <p:cNvPr id="29" name="Rectangle 28">
            <a:extLst>
              <a:ext uri="{FF2B5EF4-FFF2-40B4-BE49-F238E27FC236}">
                <a16:creationId xmlns:a16="http://schemas.microsoft.com/office/drawing/2014/main" id="{7324B778-9E02-4B8B-890D-7B937A1927AC}"/>
              </a:ext>
            </a:extLst>
          </p:cNvPr>
          <p:cNvSpPr/>
          <p:nvPr/>
        </p:nvSpPr>
        <p:spPr bwMode="auto">
          <a:xfrm>
            <a:off x="4970670" y="3771706"/>
            <a:ext cx="2250659" cy="1161599"/>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Set Head</a:t>
            </a:r>
          </a:p>
        </p:txBody>
      </p:sp>
      <p:sp>
        <p:nvSpPr>
          <p:cNvPr id="30" name="Freeform 5">
            <a:extLst>
              <a:ext uri="{FF2B5EF4-FFF2-40B4-BE49-F238E27FC236}">
                <a16:creationId xmlns:a16="http://schemas.microsoft.com/office/drawing/2014/main" id="{5BD2870D-7236-4408-9E3C-0E99253871D2}"/>
              </a:ext>
            </a:extLst>
          </p:cNvPr>
          <p:cNvSpPr>
            <a:spLocks noChangeAspect="1" noEditPoints="1"/>
          </p:cNvSpPr>
          <p:nvPr/>
        </p:nvSpPr>
        <p:spPr bwMode="auto">
          <a:xfrm>
            <a:off x="5618980" y="3908895"/>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31" name="Freeform 5">
            <a:extLst>
              <a:ext uri="{FF2B5EF4-FFF2-40B4-BE49-F238E27FC236}">
                <a16:creationId xmlns:a16="http://schemas.microsoft.com/office/drawing/2014/main" id="{5C1E3945-E200-4957-92B7-D7A70B96D280}"/>
              </a:ext>
            </a:extLst>
          </p:cNvPr>
          <p:cNvSpPr>
            <a:spLocks noChangeAspect="1" noEditPoints="1"/>
          </p:cNvSpPr>
          <p:nvPr/>
        </p:nvSpPr>
        <p:spPr bwMode="auto">
          <a:xfrm>
            <a:off x="6151521" y="3908895"/>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32" name="Rectangle 31">
            <a:extLst>
              <a:ext uri="{FF2B5EF4-FFF2-40B4-BE49-F238E27FC236}">
                <a16:creationId xmlns:a16="http://schemas.microsoft.com/office/drawing/2014/main" id="{0A9DD7DD-3C39-4CF7-8A0F-C7F32D69F7BD}"/>
              </a:ext>
            </a:extLst>
          </p:cNvPr>
          <p:cNvSpPr/>
          <p:nvPr/>
        </p:nvSpPr>
        <p:spPr>
          <a:xfrm>
            <a:off x="2504289" y="4960092"/>
            <a:ext cx="7469669" cy="552313"/>
          </a:xfrm>
          <a:prstGeom prst="rect">
            <a:avLst/>
          </a:prstGeom>
          <a:solidFill>
            <a:srgbClr val="00B0F0"/>
          </a:solidFill>
        </p:spPr>
        <p:txBody>
          <a:bodyPr wrap="square" anchor="t">
            <a:noAutofit/>
          </a:bodyPr>
          <a:lstStyle/>
          <a:p>
            <a:pPr algn="ctr" defTabSz="914400"/>
            <a:r>
              <a:rPr lang="en-US" sz="1200">
                <a:solidFill>
                  <a:prstClr val="white"/>
                </a:solidFill>
                <a:latin typeface="Calibri" panose="020F0502020204030204"/>
              </a:rPr>
              <a:t>Centralized Cluster Set Management</a:t>
            </a:r>
          </a:p>
        </p:txBody>
      </p:sp>
      <p:sp>
        <p:nvSpPr>
          <p:cNvPr id="33" name="Rectangle 32">
            <a:extLst>
              <a:ext uri="{FF2B5EF4-FFF2-40B4-BE49-F238E27FC236}">
                <a16:creationId xmlns:a16="http://schemas.microsoft.com/office/drawing/2014/main" id="{1BC216BA-5F4F-46BF-B777-DE06B87E8964}"/>
              </a:ext>
            </a:extLst>
          </p:cNvPr>
          <p:cNvSpPr/>
          <p:nvPr/>
        </p:nvSpPr>
        <p:spPr>
          <a:xfrm>
            <a:off x="3798363" y="5250832"/>
            <a:ext cx="4968852" cy="264972"/>
          </a:xfrm>
          <a:prstGeom prst="rect">
            <a:avLst/>
          </a:prstGeom>
          <a:solidFill>
            <a:sysClr val="window" lastClr="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latin typeface="Calibri" panose="020F0502020204030204"/>
              </a:rPr>
              <a:t>Unified Namespace  \\ClusterSet\Share1 </a:t>
            </a:r>
          </a:p>
        </p:txBody>
      </p:sp>
      <p:sp>
        <p:nvSpPr>
          <p:cNvPr id="34" name="Rectangle 33">
            <a:extLst>
              <a:ext uri="{FF2B5EF4-FFF2-40B4-BE49-F238E27FC236}">
                <a16:creationId xmlns:a16="http://schemas.microsoft.com/office/drawing/2014/main" id="{38CA52D3-81B6-48C8-AB09-41A33E081C19}"/>
              </a:ext>
            </a:extLst>
          </p:cNvPr>
          <p:cNvSpPr/>
          <p:nvPr/>
        </p:nvSpPr>
        <p:spPr bwMode="auto">
          <a:xfrm>
            <a:off x="1323438" y="5591805"/>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1</a:t>
            </a:r>
          </a:p>
        </p:txBody>
      </p:sp>
      <p:sp>
        <p:nvSpPr>
          <p:cNvPr id="35" name="Freeform 5">
            <a:extLst>
              <a:ext uri="{FF2B5EF4-FFF2-40B4-BE49-F238E27FC236}">
                <a16:creationId xmlns:a16="http://schemas.microsoft.com/office/drawing/2014/main" id="{130A43CE-54D6-4B29-BF8E-34CD3CEBF94D}"/>
              </a:ext>
            </a:extLst>
          </p:cNvPr>
          <p:cNvSpPr>
            <a:spLocks noChangeAspect="1" noEditPoints="1"/>
          </p:cNvSpPr>
          <p:nvPr/>
        </p:nvSpPr>
        <p:spPr bwMode="auto">
          <a:xfrm>
            <a:off x="1439207"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6" name="Freeform 5">
            <a:extLst>
              <a:ext uri="{FF2B5EF4-FFF2-40B4-BE49-F238E27FC236}">
                <a16:creationId xmlns:a16="http://schemas.microsoft.com/office/drawing/2014/main" id="{18A33C87-462B-4404-A37E-60A62CCC2899}"/>
              </a:ext>
            </a:extLst>
          </p:cNvPr>
          <p:cNvSpPr>
            <a:spLocks noChangeAspect="1" noEditPoints="1"/>
          </p:cNvSpPr>
          <p:nvPr/>
        </p:nvSpPr>
        <p:spPr bwMode="auto">
          <a:xfrm>
            <a:off x="1971748"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7" name="Freeform 5">
            <a:extLst>
              <a:ext uri="{FF2B5EF4-FFF2-40B4-BE49-F238E27FC236}">
                <a16:creationId xmlns:a16="http://schemas.microsoft.com/office/drawing/2014/main" id="{1EEEEF6D-F73C-44A4-A585-4FEFFF7AF49F}"/>
              </a:ext>
            </a:extLst>
          </p:cNvPr>
          <p:cNvSpPr>
            <a:spLocks noChangeAspect="1" noEditPoints="1"/>
          </p:cNvSpPr>
          <p:nvPr/>
        </p:nvSpPr>
        <p:spPr bwMode="auto">
          <a:xfrm>
            <a:off x="2504289"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8" name="Freeform 5">
            <a:extLst>
              <a:ext uri="{FF2B5EF4-FFF2-40B4-BE49-F238E27FC236}">
                <a16:creationId xmlns:a16="http://schemas.microsoft.com/office/drawing/2014/main" id="{EE7758B2-AFB7-4343-A04D-AA244D1C0A54}"/>
              </a:ext>
            </a:extLst>
          </p:cNvPr>
          <p:cNvSpPr>
            <a:spLocks noChangeAspect="1" noEditPoints="1"/>
          </p:cNvSpPr>
          <p:nvPr/>
        </p:nvSpPr>
        <p:spPr bwMode="auto">
          <a:xfrm>
            <a:off x="3036830"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9" name="Rectangle 38">
            <a:extLst>
              <a:ext uri="{FF2B5EF4-FFF2-40B4-BE49-F238E27FC236}">
                <a16:creationId xmlns:a16="http://schemas.microsoft.com/office/drawing/2014/main" id="{A75CBEBE-EC90-4F4F-83B7-6BA2D0456527}"/>
              </a:ext>
            </a:extLst>
          </p:cNvPr>
          <p:cNvSpPr/>
          <p:nvPr/>
        </p:nvSpPr>
        <p:spPr bwMode="auto">
          <a:xfrm>
            <a:off x="3845341" y="5591805"/>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2</a:t>
            </a:r>
          </a:p>
        </p:txBody>
      </p:sp>
      <p:sp>
        <p:nvSpPr>
          <p:cNvPr id="40" name="Freeform 5">
            <a:extLst>
              <a:ext uri="{FF2B5EF4-FFF2-40B4-BE49-F238E27FC236}">
                <a16:creationId xmlns:a16="http://schemas.microsoft.com/office/drawing/2014/main" id="{D36A8D67-FB7C-42B4-84F4-6725134BB67C}"/>
              </a:ext>
            </a:extLst>
          </p:cNvPr>
          <p:cNvSpPr>
            <a:spLocks noChangeAspect="1" noEditPoints="1"/>
          </p:cNvSpPr>
          <p:nvPr/>
        </p:nvSpPr>
        <p:spPr bwMode="auto">
          <a:xfrm>
            <a:off x="3961110"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1" name="Freeform 5">
            <a:extLst>
              <a:ext uri="{FF2B5EF4-FFF2-40B4-BE49-F238E27FC236}">
                <a16:creationId xmlns:a16="http://schemas.microsoft.com/office/drawing/2014/main" id="{50E011FD-AD02-4183-B2FA-95B6C9B34D11}"/>
              </a:ext>
            </a:extLst>
          </p:cNvPr>
          <p:cNvSpPr>
            <a:spLocks noChangeAspect="1" noEditPoints="1"/>
          </p:cNvSpPr>
          <p:nvPr/>
        </p:nvSpPr>
        <p:spPr bwMode="auto">
          <a:xfrm>
            <a:off x="4493651"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2" name="Freeform 5">
            <a:extLst>
              <a:ext uri="{FF2B5EF4-FFF2-40B4-BE49-F238E27FC236}">
                <a16:creationId xmlns:a16="http://schemas.microsoft.com/office/drawing/2014/main" id="{7F5A29DD-E58D-40F5-9203-541E7DC078D5}"/>
              </a:ext>
            </a:extLst>
          </p:cNvPr>
          <p:cNvSpPr>
            <a:spLocks noChangeAspect="1" noEditPoints="1"/>
          </p:cNvSpPr>
          <p:nvPr/>
        </p:nvSpPr>
        <p:spPr bwMode="auto">
          <a:xfrm>
            <a:off x="5026192"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3" name="Freeform 5">
            <a:extLst>
              <a:ext uri="{FF2B5EF4-FFF2-40B4-BE49-F238E27FC236}">
                <a16:creationId xmlns:a16="http://schemas.microsoft.com/office/drawing/2014/main" id="{8EDBD95B-C2CA-439E-9345-1CB4D00DB166}"/>
              </a:ext>
            </a:extLst>
          </p:cNvPr>
          <p:cNvSpPr>
            <a:spLocks noChangeAspect="1" noEditPoints="1"/>
          </p:cNvSpPr>
          <p:nvPr/>
        </p:nvSpPr>
        <p:spPr bwMode="auto">
          <a:xfrm>
            <a:off x="5558733"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4" name="Rectangle 43">
            <a:extLst>
              <a:ext uri="{FF2B5EF4-FFF2-40B4-BE49-F238E27FC236}">
                <a16:creationId xmlns:a16="http://schemas.microsoft.com/office/drawing/2014/main" id="{C0AB2020-4BDD-4682-9835-2B3FF4524378}"/>
              </a:ext>
            </a:extLst>
          </p:cNvPr>
          <p:cNvSpPr/>
          <p:nvPr/>
        </p:nvSpPr>
        <p:spPr bwMode="auto">
          <a:xfrm>
            <a:off x="6367244" y="5591805"/>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3</a:t>
            </a:r>
          </a:p>
        </p:txBody>
      </p:sp>
      <p:sp>
        <p:nvSpPr>
          <p:cNvPr id="45" name="Freeform 5">
            <a:extLst>
              <a:ext uri="{FF2B5EF4-FFF2-40B4-BE49-F238E27FC236}">
                <a16:creationId xmlns:a16="http://schemas.microsoft.com/office/drawing/2014/main" id="{1E26158B-4E90-40CA-8C6C-1381DA0CB4B1}"/>
              </a:ext>
            </a:extLst>
          </p:cNvPr>
          <p:cNvSpPr>
            <a:spLocks noChangeAspect="1" noEditPoints="1"/>
          </p:cNvSpPr>
          <p:nvPr/>
        </p:nvSpPr>
        <p:spPr bwMode="auto">
          <a:xfrm>
            <a:off x="6483013"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6" name="Freeform 5">
            <a:extLst>
              <a:ext uri="{FF2B5EF4-FFF2-40B4-BE49-F238E27FC236}">
                <a16:creationId xmlns:a16="http://schemas.microsoft.com/office/drawing/2014/main" id="{0D86530D-E465-48A8-B9FA-EC4B88A3D4D3}"/>
              </a:ext>
            </a:extLst>
          </p:cNvPr>
          <p:cNvSpPr>
            <a:spLocks noChangeAspect="1" noEditPoints="1"/>
          </p:cNvSpPr>
          <p:nvPr/>
        </p:nvSpPr>
        <p:spPr bwMode="auto">
          <a:xfrm>
            <a:off x="7015554"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7" name="Freeform 5">
            <a:extLst>
              <a:ext uri="{FF2B5EF4-FFF2-40B4-BE49-F238E27FC236}">
                <a16:creationId xmlns:a16="http://schemas.microsoft.com/office/drawing/2014/main" id="{610AA3B4-4151-40B1-81CF-D467FDA3E233}"/>
              </a:ext>
            </a:extLst>
          </p:cNvPr>
          <p:cNvSpPr>
            <a:spLocks noChangeAspect="1" noEditPoints="1"/>
          </p:cNvSpPr>
          <p:nvPr/>
        </p:nvSpPr>
        <p:spPr bwMode="auto">
          <a:xfrm>
            <a:off x="7548095"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8" name="Freeform 5">
            <a:extLst>
              <a:ext uri="{FF2B5EF4-FFF2-40B4-BE49-F238E27FC236}">
                <a16:creationId xmlns:a16="http://schemas.microsoft.com/office/drawing/2014/main" id="{5F84C8A2-0427-46AB-AE54-B859183E37FB}"/>
              </a:ext>
            </a:extLst>
          </p:cNvPr>
          <p:cNvSpPr>
            <a:spLocks noChangeAspect="1" noEditPoints="1"/>
          </p:cNvSpPr>
          <p:nvPr/>
        </p:nvSpPr>
        <p:spPr bwMode="auto">
          <a:xfrm>
            <a:off x="8080636"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9" name="Rectangle 48">
            <a:extLst>
              <a:ext uri="{FF2B5EF4-FFF2-40B4-BE49-F238E27FC236}">
                <a16:creationId xmlns:a16="http://schemas.microsoft.com/office/drawing/2014/main" id="{DEEB7343-2C9D-43FC-B88B-94C622D9C150}"/>
              </a:ext>
            </a:extLst>
          </p:cNvPr>
          <p:cNvSpPr/>
          <p:nvPr/>
        </p:nvSpPr>
        <p:spPr bwMode="auto">
          <a:xfrm>
            <a:off x="8889147" y="5591805"/>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4</a:t>
            </a:r>
          </a:p>
        </p:txBody>
      </p:sp>
      <p:sp>
        <p:nvSpPr>
          <p:cNvPr id="50" name="Freeform 5">
            <a:extLst>
              <a:ext uri="{FF2B5EF4-FFF2-40B4-BE49-F238E27FC236}">
                <a16:creationId xmlns:a16="http://schemas.microsoft.com/office/drawing/2014/main" id="{F246A52F-E230-40FA-B66F-79BB7E85C2C3}"/>
              </a:ext>
            </a:extLst>
          </p:cNvPr>
          <p:cNvSpPr>
            <a:spLocks noChangeAspect="1" noEditPoints="1"/>
          </p:cNvSpPr>
          <p:nvPr/>
        </p:nvSpPr>
        <p:spPr bwMode="auto">
          <a:xfrm>
            <a:off x="9004916"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51" name="Freeform 5">
            <a:extLst>
              <a:ext uri="{FF2B5EF4-FFF2-40B4-BE49-F238E27FC236}">
                <a16:creationId xmlns:a16="http://schemas.microsoft.com/office/drawing/2014/main" id="{BF295CD7-D048-46A4-AB2C-1E47CEA3F8B0}"/>
              </a:ext>
            </a:extLst>
          </p:cNvPr>
          <p:cNvSpPr>
            <a:spLocks noChangeAspect="1" noEditPoints="1"/>
          </p:cNvSpPr>
          <p:nvPr/>
        </p:nvSpPr>
        <p:spPr bwMode="auto">
          <a:xfrm>
            <a:off x="9537457"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52" name="Freeform 5">
            <a:extLst>
              <a:ext uri="{FF2B5EF4-FFF2-40B4-BE49-F238E27FC236}">
                <a16:creationId xmlns:a16="http://schemas.microsoft.com/office/drawing/2014/main" id="{C786FB70-5E36-4660-8315-D46446EA2D9F}"/>
              </a:ext>
            </a:extLst>
          </p:cNvPr>
          <p:cNvSpPr>
            <a:spLocks noChangeAspect="1" noEditPoints="1"/>
          </p:cNvSpPr>
          <p:nvPr/>
        </p:nvSpPr>
        <p:spPr bwMode="auto">
          <a:xfrm>
            <a:off x="10069998"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53" name="Freeform 5">
            <a:extLst>
              <a:ext uri="{FF2B5EF4-FFF2-40B4-BE49-F238E27FC236}">
                <a16:creationId xmlns:a16="http://schemas.microsoft.com/office/drawing/2014/main" id="{A9266FE8-1F66-495E-BB37-6768A48AC622}"/>
              </a:ext>
            </a:extLst>
          </p:cNvPr>
          <p:cNvSpPr>
            <a:spLocks noChangeAspect="1" noEditPoints="1"/>
          </p:cNvSpPr>
          <p:nvPr/>
        </p:nvSpPr>
        <p:spPr bwMode="auto">
          <a:xfrm>
            <a:off x="10602539"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54" name="Rectangle: Rounded Corners 53">
            <a:extLst>
              <a:ext uri="{FF2B5EF4-FFF2-40B4-BE49-F238E27FC236}">
                <a16:creationId xmlns:a16="http://schemas.microsoft.com/office/drawing/2014/main" id="{B3150F40-FBD0-43D1-A4A0-C034B105B958}"/>
              </a:ext>
            </a:extLst>
          </p:cNvPr>
          <p:cNvSpPr/>
          <p:nvPr/>
        </p:nvSpPr>
        <p:spPr>
          <a:xfrm>
            <a:off x="2218041" y="3771706"/>
            <a:ext cx="8038767" cy="178039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427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2A236-6648-4379-A656-85E2AB6075DE}"/>
              </a:ext>
            </a:extLst>
          </p:cNvPr>
          <p:cNvSpPr>
            <a:spLocks noGrp="1"/>
          </p:cNvSpPr>
          <p:nvPr>
            <p:ph type="title"/>
          </p:nvPr>
        </p:nvSpPr>
        <p:spPr/>
        <p:txBody>
          <a:bodyPr/>
          <a:lstStyle/>
          <a:p>
            <a:r>
              <a:rPr lang="en-US">
                <a:latin typeface="Calibri Light" panose="020F0302020204030204" pitchFamily="34" charset="0"/>
                <a:cs typeface="Calibri Light" panose="020F0302020204030204" pitchFamily="34" charset="0"/>
              </a:rPr>
              <a:t>Hyperscale for Hyper-converged</a:t>
            </a:r>
          </a:p>
        </p:txBody>
      </p:sp>
      <p:sp>
        <p:nvSpPr>
          <p:cNvPr id="3" name="Content Placeholder 2">
            <a:extLst>
              <a:ext uri="{FF2B5EF4-FFF2-40B4-BE49-F238E27FC236}">
                <a16:creationId xmlns:a16="http://schemas.microsoft.com/office/drawing/2014/main" id="{BF592F83-67CA-4687-8E06-41F94B6F7232}"/>
              </a:ext>
            </a:extLst>
          </p:cNvPr>
          <p:cNvSpPr>
            <a:spLocks noGrp="1"/>
          </p:cNvSpPr>
          <p:nvPr>
            <p:ph idx="1"/>
          </p:nvPr>
        </p:nvSpPr>
        <p:spPr/>
        <p:txBody>
          <a:bodyPr/>
          <a:lstStyle/>
          <a:p>
            <a:r>
              <a:rPr lang="en-US">
                <a:solidFill>
                  <a:schemeClr val="bg2">
                    <a:lumMod val="75000"/>
                    <a:lumOff val="25000"/>
                  </a:schemeClr>
                </a:solidFill>
                <a:latin typeface="Calibri" panose="020F0502020204030204" pitchFamily="34" charset="0"/>
                <a:cs typeface="Calibri" panose="020F0502020204030204" pitchFamily="34" charset="0"/>
              </a:rPr>
              <a:t>Loosely couples a grouping of multiple clusters</a:t>
            </a:r>
            <a:r>
              <a:rPr lang="en-US" i="1">
                <a:solidFill>
                  <a:schemeClr val="bg2">
                    <a:lumMod val="75000"/>
                    <a:lumOff val="25000"/>
                  </a:schemeClr>
                </a:solidFill>
                <a:latin typeface="Calibri" panose="020F0502020204030204" pitchFamily="34" charset="0"/>
                <a:cs typeface="Calibri" panose="020F0502020204030204" pitchFamily="34" charset="0"/>
              </a:rPr>
              <a:t> (think clustering clusters)</a:t>
            </a:r>
          </a:p>
          <a:p>
            <a:r>
              <a:rPr lang="en-US">
                <a:latin typeface="Calibri" panose="020F0502020204030204" pitchFamily="34" charset="0"/>
                <a:cs typeface="Calibri" panose="020F0502020204030204" pitchFamily="34" charset="0"/>
              </a:rPr>
              <a:t>Increases cluster nodes and storage</a:t>
            </a:r>
          </a:p>
        </p:txBody>
      </p:sp>
      <p:sp>
        <p:nvSpPr>
          <p:cNvPr id="29" name="Rectangle 28">
            <a:extLst>
              <a:ext uri="{FF2B5EF4-FFF2-40B4-BE49-F238E27FC236}">
                <a16:creationId xmlns:a16="http://schemas.microsoft.com/office/drawing/2014/main" id="{7324B778-9E02-4B8B-890D-7B937A1927AC}"/>
              </a:ext>
            </a:extLst>
          </p:cNvPr>
          <p:cNvSpPr/>
          <p:nvPr/>
        </p:nvSpPr>
        <p:spPr bwMode="auto">
          <a:xfrm>
            <a:off x="4970670" y="3771706"/>
            <a:ext cx="2250659" cy="1161599"/>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Set Head</a:t>
            </a:r>
          </a:p>
        </p:txBody>
      </p:sp>
      <p:sp>
        <p:nvSpPr>
          <p:cNvPr id="30" name="Freeform 5">
            <a:extLst>
              <a:ext uri="{FF2B5EF4-FFF2-40B4-BE49-F238E27FC236}">
                <a16:creationId xmlns:a16="http://schemas.microsoft.com/office/drawing/2014/main" id="{5BD2870D-7236-4408-9E3C-0E99253871D2}"/>
              </a:ext>
            </a:extLst>
          </p:cNvPr>
          <p:cNvSpPr>
            <a:spLocks noChangeAspect="1" noEditPoints="1"/>
          </p:cNvSpPr>
          <p:nvPr/>
        </p:nvSpPr>
        <p:spPr bwMode="auto">
          <a:xfrm>
            <a:off x="5618980" y="3908895"/>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31" name="Freeform 5">
            <a:extLst>
              <a:ext uri="{FF2B5EF4-FFF2-40B4-BE49-F238E27FC236}">
                <a16:creationId xmlns:a16="http://schemas.microsoft.com/office/drawing/2014/main" id="{5C1E3945-E200-4957-92B7-D7A70B96D280}"/>
              </a:ext>
            </a:extLst>
          </p:cNvPr>
          <p:cNvSpPr>
            <a:spLocks noChangeAspect="1" noEditPoints="1"/>
          </p:cNvSpPr>
          <p:nvPr/>
        </p:nvSpPr>
        <p:spPr bwMode="auto">
          <a:xfrm>
            <a:off x="6151521" y="3908895"/>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32" name="Rectangle 31">
            <a:extLst>
              <a:ext uri="{FF2B5EF4-FFF2-40B4-BE49-F238E27FC236}">
                <a16:creationId xmlns:a16="http://schemas.microsoft.com/office/drawing/2014/main" id="{0A9DD7DD-3C39-4CF7-8A0F-C7F32D69F7BD}"/>
              </a:ext>
            </a:extLst>
          </p:cNvPr>
          <p:cNvSpPr/>
          <p:nvPr/>
        </p:nvSpPr>
        <p:spPr>
          <a:xfrm>
            <a:off x="2504289" y="4960092"/>
            <a:ext cx="7469669" cy="552313"/>
          </a:xfrm>
          <a:prstGeom prst="rect">
            <a:avLst/>
          </a:prstGeom>
          <a:solidFill>
            <a:srgbClr val="00B0F0"/>
          </a:solidFill>
        </p:spPr>
        <p:txBody>
          <a:bodyPr wrap="square" anchor="t">
            <a:noAutofit/>
          </a:bodyPr>
          <a:lstStyle/>
          <a:p>
            <a:pPr algn="ctr" defTabSz="914400"/>
            <a:r>
              <a:rPr lang="en-US" sz="1200">
                <a:solidFill>
                  <a:prstClr val="white"/>
                </a:solidFill>
                <a:latin typeface="Calibri" panose="020F0502020204030204"/>
              </a:rPr>
              <a:t>Centralized Cluster Set Management</a:t>
            </a:r>
          </a:p>
        </p:txBody>
      </p:sp>
      <p:sp>
        <p:nvSpPr>
          <p:cNvPr id="33" name="Rectangle 32">
            <a:extLst>
              <a:ext uri="{FF2B5EF4-FFF2-40B4-BE49-F238E27FC236}">
                <a16:creationId xmlns:a16="http://schemas.microsoft.com/office/drawing/2014/main" id="{1BC216BA-5F4F-46BF-B777-DE06B87E8964}"/>
              </a:ext>
            </a:extLst>
          </p:cNvPr>
          <p:cNvSpPr/>
          <p:nvPr/>
        </p:nvSpPr>
        <p:spPr>
          <a:xfrm>
            <a:off x="3798363" y="5250832"/>
            <a:ext cx="4968852" cy="264972"/>
          </a:xfrm>
          <a:prstGeom prst="rect">
            <a:avLst/>
          </a:prstGeom>
          <a:solidFill>
            <a:sysClr val="window" lastClr="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latin typeface="Calibri" panose="020F0502020204030204"/>
              </a:rPr>
              <a:t>Unified Namespace  \\ClusterSet\Share1 </a:t>
            </a:r>
          </a:p>
        </p:txBody>
      </p:sp>
      <p:sp>
        <p:nvSpPr>
          <p:cNvPr id="34" name="Rectangle 33">
            <a:extLst>
              <a:ext uri="{FF2B5EF4-FFF2-40B4-BE49-F238E27FC236}">
                <a16:creationId xmlns:a16="http://schemas.microsoft.com/office/drawing/2014/main" id="{38CA52D3-81B6-48C8-AB09-41A33E081C19}"/>
              </a:ext>
            </a:extLst>
          </p:cNvPr>
          <p:cNvSpPr/>
          <p:nvPr/>
        </p:nvSpPr>
        <p:spPr bwMode="auto">
          <a:xfrm>
            <a:off x="1323438" y="5591805"/>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1</a:t>
            </a:r>
          </a:p>
        </p:txBody>
      </p:sp>
      <p:sp>
        <p:nvSpPr>
          <p:cNvPr id="35" name="Freeform 5">
            <a:extLst>
              <a:ext uri="{FF2B5EF4-FFF2-40B4-BE49-F238E27FC236}">
                <a16:creationId xmlns:a16="http://schemas.microsoft.com/office/drawing/2014/main" id="{130A43CE-54D6-4B29-BF8E-34CD3CEBF94D}"/>
              </a:ext>
            </a:extLst>
          </p:cNvPr>
          <p:cNvSpPr>
            <a:spLocks noChangeAspect="1" noEditPoints="1"/>
          </p:cNvSpPr>
          <p:nvPr/>
        </p:nvSpPr>
        <p:spPr bwMode="auto">
          <a:xfrm>
            <a:off x="1439207"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6" name="Freeform 5">
            <a:extLst>
              <a:ext uri="{FF2B5EF4-FFF2-40B4-BE49-F238E27FC236}">
                <a16:creationId xmlns:a16="http://schemas.microsoft.com/office/drawing/2014/main" id="{18A33C87-462B-4404-A37E-60A62CCC2899}"/>
              </a:ext>
            </a:extLst>
          </p:cNvPr>
          <p:cNvSpPr>
            <a:spLocks noChangeAspect="1" noEditPoints="1"/>
          </p:cNvSpPr>
          <p:nvPr/>
        </p:nvSpPr>
        <p:spPr bwMode="auto">
          <a:xfrm>
            <a:off x="1971748"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7" name="Freeform 5">
            <a:extLst>
              <a:ext uri="{FF2B5EF4-FFF2-40B4-BE49-F238E27FC236}">
                <a16:creationId xmlns:a16="http://schemas.microsoft.com/office/drawing/2014/main" id="{1EEEEF6D-F73C-44A4-A585-4FEFFF7AF49F}"/>
              </a:ext>
            </a:extLst>
          </p:cNvPr>
          <p:cNvSpPr>
            <a:spLocks noChangeAspect="1" noEditPoints="1"/>
          </p:cNvSpPr>
          <p:nvPr/>
        </p:nvSpPr>
        <p:spPr bwMode="auto">
          <a:xfrm>
            <a:off x="2504289"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8" name="Freeform 5">
            <a:extLst>
              <a:ext uri="{FF2B5EF4-FFF2-40B4-BE49-F238E27FC236}">
                <a16:creationId xmlns:a16="http://schemas.microsoft.com/office/drawing/2014/main" id="{EE7758B2-AFB7-4343-A04D-AA244D1C0A54}"/>
              </a:ext>
            </a:extLst>
          </p:cNvPr>
          <p:cNvSpPr>
            <a:spLocks noChangeAspect="1" noEditPoints="1"/>
          </p:cNvSpPr>
          <p:nvPr/>
        </p:nvSpPr>
        <p:spPr bwMode="auto">
          <a:xfrm>
            <a:off x="3036830"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9" name="Rectangle 38">
            <a:extLst>
              <a:ext uri="{FF2B5EF4-FFF2-40B4-BE49-F238E27FC236}">
                <a16:creationId xmlns:a16="http://schemas.microsoft.com/office/drawing/2014/main" id="{A75CBEBE-EC90-4F4F-83B7-6BA2D0456527}"/>
              </a:ext>
            </a:extLst>
          </p:cNvPr>
          <p:cNvSpPr/>
          <p:nvPr/>
        </p:nvSpPr>
        <p:spPr bwMode="auto">
          <a:xfrm>
            <a:off x="3845341" y="5591805"/>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2</a:t>
            </a:r>
          </a:p>
        </p:txBody>
      </p:sp>
      <p:sp>
        <p:nvSpPr>
          <p:cNvPr id="40" name="Freeform 5">
            <a:extLst>
              <a:ext uri="{FF2B5EF4-FFF2-40B4-BE49-F238E27FC236}">
                <a16:creationId xmlns:a16="http://schemas.microsoft.com/office/drawing/2014/main" id="{D36A8D67-FB7C-42B4-84F4-6725134BB67C}"/>
              </a:ext>
            </a:extLst>
          </p:cNvPr>
          <p:cNvSpPr>
            <a:spLocks noChangeAspect="1" noEditPoints="1"/>
          </p:cNvSpPr>
          <p:nvPr/>
        </p:nvSpPr>
        <p:spPr bwMode="auto">
          <a:xfrm>
            <a:off x="3961110"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1" name="Freeform 5">
            <a:extLst>
              <a:ext uri="{FF2B5EF4-FFF2-40B4-BE49-F238E27FC236}">
                <a16:creationId xmlns:a16="http://schemas.microsoft.com/office/drawing/2014/main" id="{50E011FD-AD02-4183-B2FA-95B6C9B34D11}"/>
              </a:ext>
            </a:extLst>
          </p:cNvPr>
          <p:cNvSpPr>
            <a:spLocks noChangeAspect="1" noEditPoints="1"/>
          </p:cNvSpPr>
          <p:nvPr/>
        </p:nvSpPr>
        <p:spPr bwMode="auto">
          <a:xfrm>
            <a:off x="4493651"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2" name="Freeform 5">
            <a:extLst>
              <a:ext uri="{FF2B5EF4-FFF2-40B4-BE49-F238E27FC236}">
                <a16:creationId xmlns:a16="http://schemas.microsoft.com/office/drawing/2014/main" id="{7F5A29DD-E58D-40F5-9203-541E7DC078D5}"/>
              </a:ext>
            </a:extLst>
          </p:cNvPr>
          <p:cNvSpPr>
            <a:spLocks noChangeAspect="1" noEditPoints="1"/>
          </p:cNvSpPr>
          <p:nvPr/>
        </p:nvSpPr>
        <p:spPr bwMode="auto">
          <a:xfrm>
            <a:off x="5026192"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3" name="Freeform 5">
            <a:extLst>
              <a:ext uri="{FF2B5EF4-FFF2-40B4-BE49-F238E27FC236}">
                <a16:creationId xmlns:a16="http://schemas.microsoft.com/office/drawing/2014/main" id="{8EDBD95B-C2CA-439E-9345-1CB4D00DB166}"/>
              </a:ext>
            </a:extLst>
          </p:cNvPr>
          <p:cNvSpPr>
            <a:spLocks noChangeAspect="1" noEditPoints="1"/>
          </p:cNvSpPr>
          <p:nvPr/>
        </p:nvSpPr>
        <p:spPr bwMode="auto">
          <a:xfrm>
            <a:off x="5558733"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4" name="Rectangle 43">
            <a:extLst>
              <a:ext uri="{FF2B5EF4-FFF2-40B4-BE49-F238E27FC236}">
                <a16:creationId xmlns:a16="http://schemas.microsoft.com/office/drawing/2014/main" id="{C0AB2020-4BDD-4682-9835-2B3FF4524378}"/>
              </a:ext>
            </a:extLst>
          </p:cNvPr>
          <p:cNvSpPr/>
          <p:nvPr/>
        </p:nvSpPr>
        <p:spPr bwMode="auto">
          <a:xfrm>
            <a:off x="6367244" y="5591805"/>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3</a:t>
            </a:r>
          </a:p>
        </p:txBody>
      </p:sp>
      <p:sp>
        <p:nvSpPr>
          <p:cNvPr id="45" name="Freeform 5">
            <a:extLst>
              <a:ext uri="{FF2B5EF4-FFF2-40B4-BE49-F238E27FC236}">
                <a16:creationId xmlns:a16="http://schemas.microsoft.com/office/drawing/2014/main" id="{1E26158B-4E90-40CA-8C6C-1381DA0CB4B1}"/>
              </a:ext>
            </a:extLst>
          </p:cNvPr>
          <p:cNvSpPr>
            <a:spLocks noChangeAspect="1" noEditPoints="1"/>
          </p:cNvSpPr>
          <p:nvPr/>
        </p:nvSpPr>
        <p:spPr bwMode="auto">
          <a:xfrm>
            <a:off x="6483013"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6" name="Freeform 5">
            <a:extLst>
              <a:ext uri="{FF2B5EF4-FFF2-40B4-BE49-F238E27FC236}">
                <a16:creationId xmlns:a16="http://schemas.microsoft.com/office/drawing/2014/main" id="{0D86530D-E465-48A8-B9FA-EC4B88A3D4D3}"/>
              </a:ext>
            </a:extLst>
          </p:cNvPr>
          <p:cNvSpPr>
            <a:spLocks noChangeAspect="1" noEditPoints="1"/>
          </p:cNvSpPr>
          <p:nvPr/>
        </p:nvSpPr>
        <p:spPr bwMode="auto">
          <a:xfrm>
            <a:off x="7015554"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7" name="Freeform 5">
            <a:extLst>
              <a:ext uri="{FF2B5EF4-FFF2-40B4-BE49-F238E27FC236}">
                <a16:creationId xmlns:a16="http://schemas.microsoft.com/office/drawing/2014/main" id="{610AA3B4-4151-40B1-81CF-D467FDA3E233}"/>
              </a:ext>
            </a:extLst>
          </p:cNvPr>
          <p:cNvSpPr>
            <a:spLocks noChangeAspect="1" noEditPoints="1"/>
          </p:cNvSpPr>
          <p:nvPr/>
        </p:nvSpPr>
        <p:spPr bwMode="auto">
          <a:xfrm>
            <a:off x="7548095"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8" name="Freeform 5">
            <a:extLst>
              <a:ext uri="{FF2B5EF4-FFF2-40B4-BE49-F238E27FC236}">
                <a16:creationId xmlns:a16="http://schemas.microsoft.com/office/drawing/2014/main" id="{5F84C8A2-0427-46AB-AE54-B859183E37FB}"/>
              </a:ext>
            </a:extLst>
          </p:cNvPr>
          <p:cNvSpPr>
            <a:spLocks noChangeAspect="1" noEditPoints="1"/>
          </p:cNvSpPr>
          <p:nvPr/>
        </p:nvSpPr>
        <p:spPr bwMode="auto">
          <a:xfrm>
            <a:off x="8080636"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9" name="Rectangle 48">
            <a:extLst>
              <a:ext uri="{FF2B5EF4-FFF2-40B4-BE49-F238E27FC236}">
                <a16:creationId xmlns:a16="http://schemas.microsoft.com/office/drawing/2014/main" id="{DEEB7343-2C9D-43FC-B88B-94C622D9C150}"/>
              </a:ext>
            </a:extLst>
          </p:cNvPr>
          <p:cNvSpPr/>
          <p:nvPr/>
        </p:nvSpPr>
        <p:spPr bwMode="auto">
          <a:xfrm>
            <a:off x="8889147" y="5591805"/>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4</a:t>
            </a:r>
          </a:p>
        </p:txBody>
      </p:sp>
      <p:sp>
        <p:nvSpPr>
          <p:cNvPr id="50" name="Freeform 5">
            <a:extLst>
              <a:ext uri="{FF2B5EF4-FFF2-40B4-BE49-F238E27FC236}">
                <a16:creationId xmlns:a16="http://schemas.microsoft.com/office/drawing/2014/main" id="{F246A52F-E230-40FA-B66F-79BB7E85C2C3}"/>
              </a:ext>
            </a:extLst>
          </p:cNvPr>
          <p:cNvSpPr>
            <a:spLocks noChangeAspect="1" noEditPoints="1"/>
          </p:cNvSpPr>
          <p:nvPr/>
        </p:nvSpPr>
        <p:spPr bwMode="auto">
          <a:xfrm>
            <a:off x="9004916"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51" name="Freeform 5">
            <a:extLst>
              <a:ext uri="{FF2B5EF4-FFF2-40B4-BE49-F238E27FC236}">
                <a16:creationId xmlns:a16="http://schemas.microsoft.com/office/drawing/2014/main" id="{BF295CD7-D048-46A4-AB2C-1E47CEA3F8B0}"/>
              </a:ext>
            </a:extLst>
          </p:cNvPr>
          <p:cNvSpPr>
            <a:spLocks noChangeAspect="1" noEditPoints="1"/>
          </p:cNvSpPr>
          <p:nvPr/>
        </p:nvSpPr>
        <p:spPr bwMode="auto">
          <a:xfrm>
            <a:off x="9537457"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52" name="Freeform 5">
            <a:extLst>
              <a:ext uri="{FF2B5EF4-FFF2-40B4-BE49-F238E27FC236}">
                <a16:creationId xmlns:a16="http://schemas.microsoft.com/office/drawing/2014/main" id="{C786FB70-5E36-4660-8315-D46446EA2D9F}"/>
              </a:ext>
            </a:extLst>
          </p:cNvPr>
          <p:cNvSpPr>
            <a:spLocks noChangeAspect="1" noEditPoints="1"/>
          </p:cNvSpPr>
          <p:nvPr/>
        </p:nvSpPr>
        <p:spPr bwMode="auto">
          <a:xfrm>
            <a:off x="10069998"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53" name="Freeform 5">
            <a:extLst>
              <a:ext uri="{FF2B5EF4-FFF2-40B4-BE49-F238E27FC236}">
                <a16:creationId xmlns:a16="http://schemas.microsoft.com/office/drawing/2014/main" id="{A9266FE8-1F66-495E-BB37-6768A48AC622}"/>
              </a:ext>
            </a:extLst>
          </p:cNvPr>
          <p:cNvSpPr>
            <a:spLocks noChangeAspect="1" noEditPoints="1"/>
          </p:cNvSpPr>
          <p:nvPr/>
        </p:nvSpPr>
        <p:spPr bwMode="auto">
          <a:xfrm>
            <a:off x="10602539"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 name="Rectangle: Rounded Corners 3">
            <a:extLst>
              <a:ext uri="{FF2B5EF4-FFF2-40B4-BE49-F238E27FC236}">
                <a16:creationId xmlns:a16="http://schemas.microsoft.com/office/drawing/2014/main" id="{0FEB570D-DBA3-483E-80DE-740496E7ABAD}"/>
              </a:ext>
            </a:extLst>
          </p:cNvPr>
          <p:cNvSpPr/>
          <p:nvPr/>
        </p:nvSpPr>
        <p:spPr>
          <a:xfrm>
            <a:off x="1216325" y="5512405"/>
            <a:ext cx="10051232" cy="134559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148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2A236-6648-4379-A656-85E2AB6075DE}"/>
              </a:ext>
            </a:extLst>
          </p:cNvPr>
          <p:cNvSpPr>
            <a:spLocks noGrp="1"/>
          </p:cNvSpPr>
          <p:nvPr>
            <p:ph type="title"/>
          </p:nvPr>
        </p:nvSpPr>
        <p:spPr/>
        <p:txBody>
          <a:bodyPr/>
          <a:lstStyle/>
          <a:p>
            <a:r>
              <a:rPr lang="en-US">
                <a:latin typeface="Calibri Light" panose="020F0302020204030204" pitchFamily="34" charset="0"/>
                <a:cs typeface="Calibri Light" panose="020F0302020204030204" pitchFamily="34" charset="0"/>
              </a:rPr>
              <a:t>Hyperscale for Hyper-converged</a:t>
            </a:r>
          </a:p>
        </p:txBody>
      </p:sp>
      <p:sp>
        <p:nvSpPr>
          <p:cNvPr id="3" name="Content Placeholder 2">
            <a:extLst>
              <a:ext uri="{FF2B5EF4-FFF2-40B4-BE49-F238E27FC236}">
                <a16:creationId xmlns:a16="http://schemas.microsoft.com/office/drawing/2014/main" id="{BF592F83-67CA-4687-8E06-41F94B6F7232}"/>
              </a:ext>
            </a:extLst>
          </p:cNvPr>
          <p:cNvSpPr>
            <a:spLocks noGrp="1"/>
          </p:cNvSpPr>
          <p:nvPr>
            <p:ph idx="1"/>
          </p:nvPr>
        </p:nvSpPr>
        <p:spPr/>
        <p:txBody>
          <a:bodyPr/>
          <a:lstStyle/>
          <a:p>
            <a:r>
              <a:rPr lang="en-US">
                <a:solidFill>
                  <a:schemeClr val="bg2">
                    <a:lumMod val="75000"/>
                    <a:lumOff val="25000"/>
                  </a:schemeClr>
                </a:solidFill>
                <a:latin typeface="Calibri" panose="020F0502020204030204" pitchFamily="34" charset="0"/>
                <a:cs typeface="Calibri" panose="020F0502020204030204" pitchFamily="34" charset="0"/>
              </a:rPr>
              <a:t>Loosely couples a grouping of multiple clusters</a:t>
            </a:r>
            <a:r>
              <a:rPr lang="en-US" i="1">
                <a:solidFill>
                  <a:schemeClr val="bg2">
                    <a:lumMod val="75000"/>
                    <a:lumOff val="25000"/>
                  </a:schemeClr>
                </a:solidFill>
                <a:latin typeface="Calibri" panose="020F0502020204030204" pitchFamily="34" charset="0"/>
                <a:cs typeface="Calibri" panose="020F0502020204030204" pitchFamily="34" charset="0"/>
              </a:rPr>
              <a:t> (think clustering clusters)</a:t>
            </a:r>
          </a:p>
          <a:p>
            <a:r>
              <a:rPr lang="en-US">
                <a:solidFill>
                  <a:schemeClr val="bg2">
                    <a:lumMod val="75000"/>
                    <a:lumOff val="25000"/>
                  </a:schemeClr>
                </a:solidFill>
                <a:latin typeface="Calibri" panose="020F0502020204030204" pitchFamily="34" charset="0"/>
                <a:cs typeface="Calibri" panose="020F0502020204030204" pitchFamily="34" charset="0"/>
              </a:rPr>
              <a:t>Increases cluster nodes and storage</a:t>
            </a:r>
          </a:p>
          <a:p>
            <a:r>
              <a:rPr lang="en-US">
                <a:latin typeface="Calibri" panose="020F0502020204030204" pitchFamily="34" charset="0"/>
                <a:cs typeface="Calibri" panose="020F0502020204030204" pitchFamily="34" charset="0"/>
              </a:rPr>
              <a:t>Utilizes a self-managed namespace</a:t>
            </a:r>
          </a:p>
        </p:txBody>
      </p:sp>
      <p:sp>
        <p:nvSpPr>
          <p:cNvPr id="29" name="Rectangle 28">
            <a:extLst>
              <a:ext uri="{FF2B5EF4-FFF2-40B4-BE49-F238E27FC236}">
                <a16:creationId xmlns:a16="http://schemas.microsoft.com/office/drawing/2014/main" id="{7324B778-9E02-4B8B-890D-7B937A1927AC}"/>
              </a:ext>
            </a:extLst>
          </p:cNvPr>
          <p:cNvSpPr/>
          <p:nvPr/>
        </p:nvSpPr>
        <p:spPr bwMode="auto">
          <a:xfrm>
            <a:off x="4970670" y="3771706"/>
            <a:ext cx="2250659" cy="1161599"/>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Set Head</a:t>
            </a:r>
          </a:p>
        </p:txBody>
      </p:sp>
      <p:sp>
        <p:nvSpPr>
          <p:cNvPr id="30" name="Freeform 5">
            <a:extLst>
              <a:ext uri="{FF2B5EF4-FFF2-40B4-BE49-F238E27FC236}">
                <a16:creationId xmlns:a16="http://schemas.microsoft.com/office/drawing/2014/main" id="{5BD2870D-7236-4408-9E3C-0E99253871D2}"/>
              </a:ext>
            </a:extLst>
          </p:cNvPr>
          <p:cNvSpPr>
            <a:spLocks noChangeAspect="1" noEditPoints="1"/>
          </p:cNvSpPr>
          <p:nvPr/>
        </p:nvSpPr>
        <p:spPr bwMode="auto">
          <a:xfrm>
            <a:off x="5618980" y="3908895"/>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31" name="Freeform 5">
            <a:extLst>
              <a:ext uri="{FF2B5EF4-FFF2-40B4-BE49-F238E27FC236}">
                <a16:creationId xmlns:a16="http://schemas.microsoft.com/office/drawing/2014/main" id="{5C1E3945-E200-4957-92B7-D7A70B96D280}"/>
              </a:ext>
            </a:extLst>
          </p:cNvPr>
          <p:cNvSpPr>
            <a:spLocks noChangeAspect="1" noEditPoints="1"/>
          </p:cNvSpPr>
          <p:nvPr/>
        </p:nvSpPr>
        <p:spPr bwMode="auto">
          <a:xfrm>
            <a:off x="6151521" y="3908895"/>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32" name="Rectangle 31">
            <a:extLst>
              <a:ext uri="{FF2B5EF4-FFF2-40B4-BE49-F238E27FC236}">
                <a16:creationId xmlns:a16="http://schemas.microsoft.com/office/drawing/2014/main" id="{0A9DD7DD-3C39-4CF7-8A0F-C7F32D69F7BD}"/>
              </a:ext>
            </a:extLst>
          </p:cNvPr>
          <p:cNvSpPr/>
          <p:nvPr/>
        </p:nvSpPr>
        <p:spPr>
          <a:xfrm>
            <a:off x="2504289" y="4960092"/>
            <a:ext cx="7469669" cy="552313"/>
          </a:xfrm>
          <a:prstGeom prst="rect">
            <a:avLst/>
          </a:prstGeom>
          <a:solidFill>
            <a:srgbClr val="00B0F0"/>
          </a:solidFill>
        </p:spPr>
        <p:txBody>
          <a:bodyPr wrap="square" anchor="t">
            <a:noAutofit/>
          </a:bodyPr>
          <a:lstStyle/>
          <a:p>
            <a:pPr algn="ctr" defTabSz="914400"/>
            <a:r>
              <a:rPr lang="en-US" sz="1200">
                <a:solidFill>
                  <a:prstClr val="white"/>
                </a:solidFill>
                <a:latin typeface="Calibri" panose="020F0502020204030204"/>
              </a:rPr>
              <a:t>Centralized Cluster Set Management</a:t>
            </a:r>
          </a:p>
        </p:txBody>
      </p:sp>
      <p:sp>
        <p:nvSpPr>
          <p:cNvPr id="33" name="Rectangle 32">
            <a:extLst>
              <a:ext uri="{FF2B5EF4-FFF2-40B4-BE49-F238E27FC236}">
                <a16:creationId xmlns:a16="http://schemas.microsoft.com/office/drawing/2014/main" id="{1BC216BA-5F4F-46BF-B777-DE06B87E8964}"/>
              </a:ext>
            </a:extLst>
          </p:cNvPr>
          <p:cNvSpPr/>
          <p:nvPr/>
        </p:nvSpPr>
        <p:spPr>
          <a:xfrm>
            <a:off x="3798363" y="5250832"/>
            <a:ext cx="4968852" cy="264972"/>
          </a:xfrm>
          <a:prstGeom prst="rect">
            <a:avLst/>
          </a:prstGeom>
          <a:solidFill>
            <a:sysClr val="window" lastClr="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latin typeface="Calibri" panose="020F0502020204030204"/>
              </a:rPr>
              <a:t>Unified Namespace  \\ClusterSet\Share1 </a:t>
            </a:r>
          </a:p>
        </p:txBody>
      </p:sp>
      <p:sp>
        <p:nvSpPr>
          <p:cNvPr id="34" name="Rectangle 33">
            <a:extLst>
              <a:ext uri="{FF2B5EF4-FFF2-40B4-BE49-F238E27FC236}">
                <a16:creationId xmlns:a16="http://schemas.microsoft.com/office/drawing/2014/main" id="{38CA52D3-81B6-48C8-AB09-41A33E081C19}"/>
              </a:ext>
            </a:extLst>
          </p:cNvPr>
          <p:cNvSpPr/>
          <p:nvPr/>
        </p:nvSpPr>
        <p:spPr bwMode="auto">
          <a:xfrm>
            <a:off x="1323438" y="5591805"/>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1</a:t>
            </a:r>
          </a:p>
        </p:txBody>
      </p:sp>
      <p:sp>
        <p:nvSpPr>
          <p:cNvPr id="35" name="Freeform 5">
            <a:extLst>
              <a:ext uri="{FF2B5EF4-FFF2-40B4-BE49-F238E27FC236}">
                <a16:creationId xmlns:a16="http://schemas.microsoft.com/office/drawing/2014/main" id="{130A43CE-54D6-4B29-BF8E-34CD3CEBF94D}"/>
              </a:ext>
            </a:extLst>
          </p:cNvPr>
          <p:cNvSpPr>
            <a:spLocks noChangeAspect="1" noEditPoints="1"/>
          </p:cNvSpPr>
          <p:nvPr/>
        </p:nvSpPr>
        <p:spPr bwMode="auto">
          <a:xfrm>
            <a:off x="1439207"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6" name="Freeform 5">
            <a:extLst>
              <a:ext uri="{FF2B5EF4-FFF2-40B4-BE49-F238E27FC236}">
                <a16:creationId xmlns:a16="http://schemas.microsoft.com/office/drawing/2014/main" id="{18A33C87-462B-4404-A37E-60A62CCC2899}"/>
              </a:ext>
            </a:extLst>
          </p:cNvPr>
          <p:cNvSpPr>
            <a:spLocks noChangeAspect="1" noEditPoints="1"/>
          </p:cNvSpPr>
          <p:nvPr/>
        </p:nvSpPr>
        <p:spPr bwMode="auto">
          <a:xfrm>
            <a:off x="1971748"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7" name="Freeform 5">
            <a:extLst>
              <a:ext uri="{FF2B5EF4-FFF2-40B4-BE49-F238E27FC236}">
                <a16:creationId xmlns:a16="http://schemas.microsoft.com/office/drawing/2014/main" id="{1EEEEF6D-F73C-44A4-A585-4FEFFF7AF49F}"/>
              </a:ext>
            </a:extLst>
          </p:cNvPr>
          <p:cNvSpPr>
            <a:spLocks noChangeAspect="1" noEditPoints="1"/>
          </p:cNvSpPr>
          <p:nvPr/>
        </p:nvSpPr>
        <p:spPr bwMode="auto">
          <a:xfrm>
            <a:off x="2504289"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8" name="Freeform 5">
            <a:extLst>
              <a:ext uri="{FF2B5EF4-FFF2-40B4-BE49-F238E27FC236}">
                <a16:creationId xmlns:a16="http://schemas.microsoft.com/office/drawing/2014/main" id="{EE7758B2-AFB7-4343-A04D-AA244D1C0A54}"/>
              </a:ext>
            </a:extLst>
          </p:cNvPr>
          <p:cNvSpPr>
            <a:spLocks noChangeAspect="1" noEditPoints="1"/>
          </p:cNvSpPr>
          <p:nvPr/>
        </p:nvSpPr>
        <p:spPr bwMode="auto">
          <a:xfrm>
            <a:off x="3036830"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9" name="Rectangle 38">
            <a:extLst>
              <a:ext uri="{FF2B5EF4-FFF2-40B4-BE49-F238E27FC236}">
                <a16:creationId xmlns:a16="http://schemas.microsoft.com/office/drawing/2014/main" id="{A75CBEBE-EC90-4F4F-83B7-6BA2D0456527}"/>
              </a:ext>
            </a:extLst>
          </p:cNvPr>
          <p:cNvSpPr/>
          <p:nvPr/>
        </p:nvSpPr>
        <p:spPr bwMode="auto">
          <a:xfrm>
            <a:off x="3845341" y="5591805"/>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2</a:t>
            </a:r>
          </a:p>
        </p:txBody>
      </p:sp>
      <p:sp>
        <p:nvSpPr>
          <p:cNvPr id="40" name="Freeform 5">
            <a:extLst>
              <a:ext uri="{FF2B5EF4-FFF2-40B4-BE49-F238E27FC236}">
                <a16:creationId xmlns:a16="http://schemas.microsoft.com/office/drawing/2014/main" id="{D36A8D67-FB7C-42B4-84F4-6725134BB67C}"/>
              </a:ext>
            </a:extLst>
          </p:cNvPr>
          <p:cNvSpPr>
            <a:spLocks noChangeAspect="1" noEditPoints="1"/>
          </p:cNvSpPr>
          <p:nvPr/>
        </p:nvSpPr>
        <p:spPr bwMode="auto">
          <a:xfrm>
            <a:off x="3961110"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1" name="Freeform 5">
            <a:extLst>
              <a:ext uri="{FF2B5EF4-FFF2-40B4-BE49-F238E27FC236}">
                <a16:creationId xmlns:a16="http://schemas.microsoft.com/office/drawing/2014/main" id="{50E011FD-AD02-4183-B2FA-95B6C9B34D11}"/>
              </a:ext>
            </a:extLst>
          </p:cNvPr>
          <p:cNvSpPr>
            <a:spLocks noChangeAspect="1" noEditPoints="1"/>
          </p:cNvSpPr>
          <p:nvPr/>
        </p:nvSpPr>
        <p:spPr bwMode="auto">
          <a:xfrm>
            <a:off x="4493651"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2" name="Freeform 5">
            <a:extLst>
              <a:ext uri="{FF2B5EF4-FFF2-40B4-BE49-F238E27FC236}">
                <a16:creationId xmlns:a16="http://schemas.microsoft.com/office/drawing/2014/main" id="{7F5A29DD-E58D-40F5-9203-541E7DC078D5}"/>
              </a:ext>
            </a:extLst>
          </p:cNvPr>
          <p:cNvSpPr>
            <a:spLocks noChangeAspect="1" noEditPoints="1"/>
          </p:cNvSpPr>
          <p:nvPr/>
        </p:nvSpPr>
        <p:spPr bwMode="auto">
          <a:xfrm>
            <a:off x="5026192"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3" name="Freeform 5">
            <a:extLst>
              <a:ext uri="{FF2B5EF4-FFF2-40B4-BE49-F238E27FC236}">
                <a16:creationId xmlns:a16="http://schemas.microsoft.com/office/drawing/2014/main" id="{8EDBD95B-C2CA-439E-9345-1CB4D00DB166}"/>
              </a:ext>
            </a:extLst>
          </p:cNvPr>
          <p:cNvSpPr>
            <a:spLocks noChangeAspect="1" noEditPoints="1"/>
          </p:cNvSpPr>
          <p:nvPr/>
        </p:nvSpPr>
        <p:spPr bwMode="auto">
          <a:xfrm>
            <a:off x="5558733"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4" name="Rectangle 43">
            <a:extLst>
              <a:ext uri="{FF2B5EF4-FFF2-40B4-BE49-F238E27FC236}">
                <a16:creationId xmlns:a16="http://schemas.microsoft.com/office/drawing/2014/main" id="{C0AB2020-4BDD-4682-9835-2B3FF4524378}"/>
              </a:ext>
            </a:extLst>
          </p:cNvPr>
          <p:cNvSpPr/>
          <p:nvPr/>
        </p:nvSpPr>
        <p:spPr bwMode="auto">
          <a:xfrm>
            <a:off x="6367244" y="5591805"/>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3</a:t>
            </a:r>
          </a:p>
        </p:txBody>
      </p:sp>
      <p:sp>
        <p:nvSpPr>
          <p:cNvPr id="45" name="Freeform 5">
            <a:extLst>
              <a:ext uri="{FF2B5EF4-FFF2-40B4-BE49-F238E27FC236}">
                <a16:creationId xmlns:a16="http://schemas.microsoft.com/office/drawing/2014/main" id="{1E26158B-4E90-40CA-8C6C-1381DA0CB4B1}"/>
              </a:ext>
            </a:extLst>
          </p:cNvPr>
          <p:cNvSpPr>
            <a:spLocks noChangeAspect="1" noEditPoints="1"/>
          </p:cNvSpPr>
          <p:nvPr/>
        </p:nvSpPr>
        <p:spPr bwMode="auto">
          <a:xfrm>
            <a:off x="6483013"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6" name="Freeform 5">
            <a:extLst>
              <a:ext uri="{FF2B5EF4-FFF2-40B4-BE49-F238E27FC236}">
                <a16:creationId xmlns:a16="http://schemas.microsoft.com/office/drawing/2014/main" id="{0D86530D-E465-48A8-B9FA-EC4B88A3D4D3}"/>
              </a:ext>
            </a:extLst>
          </p:cNvPr>
          <p:cNvSpPr>
            <a:spLocks noChangeAspect="1" noEditPoints="1"/>
          </p:cNvSpPr>
          <p:nvPr/>
        </p:nvSpPr>
        <p:spPr bwMode="auto">
          <a:xfrm>
            <a:off x="7015554"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7" name="Freeform 5">
            <a:extLst>
              <a:ext uri="{FF2B5EF4-FFF2-40B4-BE49-F238E27FC236}">
                <a16:creationId xmlns:a16="http://schemas.microsoft.com/office/drawing/2014/main" id="{610AA3B4-4151-40B1-81CF-D467FDA3E233}"/>
              </a:ext>
            </a:extLst>
          </p:cNvPr>
          <p:cNvSpPr>
            <a:spLocks noChangeAspect="1" noEditPoints="1"/>
          </p:cNvSpPr>
          <p:nvPr/>
        </p:nvSpPr>
        <p:spPr bwMode="auto">
          <a:xfrm>
            <a:off x="7548095"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8" name="Freeform 5">
            <a:extLst>
              <a:ext uri="{FF2B5EF4-FFF2-40B4-BE49-F238E27FC236}">
                <a16:creationId xmlns:a16="http://schemas.microsoft.com/office/drawing/2014/main" id="{5F84C8A2-0427-46AB-AE54-B859183E37FB}"/>
              </a:ext>
            </a:extLst>
          </p:cNvPr>
          <p:cNvSpPr>
            <a:spLocks noChangeAspect="1" noEditPoints="1"/>
          </p:cNvSpPr>
          <p:nvPr/>
        </p:nvSpPr>
        <p:spPr bwMode="auto">
          <a:xfrm>
            <a:off x="8080636"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9" name="Rectangle 48">
            <a:extLst>
              <a:ext uri="{FF2B5EF4-FFF2-40B4-BE49-F238E27FC236}">
                <a16:creationId xmlns:a16="http://schemas.microsoft.com/office/drawing/2014/main" id="{DEEB7343-2C9D-43FC-B88B-94C622D9C150}"/>
              </a:ext>
            </a:extLst>
          </p:cNvPr>
          <p:cNvSpPr/>
          <p:nvPr/>
        </p:nvSpPr>
        <p:spPr bwMode="auto">
          <a:xfrm>
            <a:off x="8889147" y="5591805"/>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4</a:t>
            </a:r>
          </a:p>
        </p:txBody>
      </p:sp>
      <p:sp>
        <p:nvSpPr>
          <p:cNvPr id="50" name="Freeform 5">
            <a:extLst>
              <a:ext uri="{FF2B5EF4-FFF2-40B4-BE49-F238E27FC236}">
                <a16:creationId xmlns:a16="http://schemas.microsoft.com/office/drawing/2014/main" id="{F246A52F-E230-40FA-B66F-79BB7E85C2C3}"/>
              </a:ext>
            </a:extLst>
          </p:cNvPr>
          <p:cNvSpPr>
            <a:spLocks noChangeAspect="1" noEditPoints="1"/>
          </p:cNvSpPr>
          <p:nvPr/>
        </p:nvSpPr>
        <p:spPr bwMode="auto">
          <a:xfrm>
            <a:off x="9004916"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51" name="Freeform 5">
            <a:extLst>
              <a:ext uri="{FF2B5EF4-FFF2-40B4-BE49-F238E27FC236}">
                <a16:creationId xmlns:a16="http://schemas.microsoft.com/office/drawing/2014/main" id="{BF295CD7-D048-46A4-AB2C-1E47CEA3F8B0}"/>
              </a:ext>
            </a:extLst>
          </p:cNvPr>
          <p:cNvSpPr>
            <a:spLocks noChangeAspect="1" noEditPoints="1"/>
          </p:cNvSpPr>
          <p:nvPr/>
        </p:nvSpPr>
        <p:spPr bwMode="auto">
          <a:xfrm>
            <a:off x="9537457"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52" name="Freeform 5">
            <a:extLst>
              <a:ext uri="{FF2B5EF4-FFF2-40B4-BE49-F238E27FC236}">
                <a16:creationId xmlns:a16="http://schemas.microsoft.com/office/drawing/2014/main" id="{C786FB70-5E36-4660-8315-D46446EA2D9F}"/>
              </a:ext>
            </a:extLst>
          </p:cNvPr>
          <p:cNvSpPr>
            <a:spLocks noChangeAspect="1" noEditPoints="1"/>
          </p:cNvSpPr>
          <p:nvPr/>
        </p:nvSpPr>
        <p:spPr bwMode="auto">
          <a:xfrm>
            <a:off x="10069998"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53" name="Freeform 5">
            <a:extLst>
              <a:ext uri="{FF2B5EF4-FFF2-40B4-BE49-F238E27FC236}">
                <a16:creationId xmlns:a16="http://schemas.microsoft.com/office/drawing/2014/main" id="{A9266FE8-1F66-495E-BB37-6768A48AC622}"/>
              </a:ext>
            </a:extLst>
          </p:cNvPr>
          <p:cNvSpPr>
            <a:spLocks noChangeAspect="1" noEditPoints="1"/>
          </p:cNvSpPr>
          <p:nvPr/>
        </p:nvSpPr>
        <p:spPr bwMode="auto">
          <a:xfrm>
            <a:off x="10602539"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54" name="Rectangle: Rounded Corners 53">
            <a:extLst>
              <a:ext uri="{FF2B5EF4-FFF2-40B4-BE49-F238E27FC236}">
                <a16:creationId xmlns:a16="http://schemas.microsoft.com/office/drawing/2014/main" id="{78687714-C264-4976-8BF9-6B59B2CEE197}"/>
              </a:ext>
            </a:extLst>
          </p:cNvPr>
          <p:cNvSpPr/>
          <p:nvPr/>
        </p:nvSpPr>
        <p:spPr>
          <a:xfrm>
            <a:off x="4970669" y="5174831"/>
            <a:ext cx="2577425" cy="41357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804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2A236-6648-4379-A656-85E2AB6075DE}"/>
              </a:ext>
            </a:extLst>
          </p:cNvPr>
          <p:cNvSpPr>
            <a:spLocks noGrp="1"/>
          </p:cNvSpPr>
          <p:nvPr>
            <p:ph type="title"/>
          </p:nvPr>
        </p:nvSpPr>
        <p:spPr/>
        <p:txBody>
          <a:bodyPr/>
          <a:lstStyle/>
          <a:p>
            <a:r>
              <a:rPr lang="en-US">
                <a:latin typeface="Calibri Light" panose="020F0302020204030204" pitchFamily="34" charset="0"/>
                <a:cs typeface="Calibri Light" panose="020F0302020204030204" pitchFamily="34" charset="0"/>
              </a:rPr>
              <a:t>Hyperscale for Hyper-converged</a:t>
            </a:r>
          </a:p>
        </p:txBody>
      </p:sp>
      <p:sp>
        <p:nvSpPr>
          <p:cNvPr id="3" name="Content Placeholder 2">
            <a:extLst>
              <a:ext uri="{FF2B5EF4-FFF2-40B4-BE49-F238E27FC236}">
                <a16:creationId xmlns:a16="http://schemas.microsoft.com/office/drawing/2014/main" id="{BF592F83-67CA-4687-8E06-41F94B6F7232}"/>
              </a:ext>
            </a:extLst>
          </p:cNvPr>
          <p:cNvSpPr>
            <a:spLocks noGrp="1"/>
          </p:cNvSpPr>
          <p:nvPr>
            <p:ph idx="1"/>
          </p:nvPr>
        </p:nvSpPr>
        <p:spPr/>
        <p:txBody>
          <a:bodyPr/>
          <a:lstStyle/>
          <a:p>
            <a:r>
              <a:rPr lang="en-US">
                <a:solidFill>
                  <a:schemeClr val="bg2">
                    <a:lumMod val="75000"/>
                    <a:lumOff val="25000"/>
                  </a:schemeClr>
                </a:solidFill>
                <a:latin typeface="Calibri" panose="020F0502020204030204" pitchFamily="34" charset="0"/>
                <a:cs typeface="Calibri" panose="020F0502020204030204" pitchFamily="34" charset="0"/>
              </a:rPr>
              <a:t>Loosely couples a grouping of multiple clusters</a:t>
            </a:r>
            <a:r>
              <a:rPr lang="en-US" i="1">
                <a:solidFill>
                  <a:schemeClr val="bg2">
                    <a:lumMod val="75000"/>
                    <a:lumOff val="25000"/>
                  </a:schemeClr>
                </a:solidFill>
                <a:latin typeface="Calibri" panose="020F0502020204030204" pitchFamily="34" charset="0"/>
                <a:cs typeface="Calibri" panose="020F0502020204030204" pitchFamily="34" charset="0"/>
              </a:rPr>
              <a:t> (think clustering clusters)</a:t>
            </a:r>
          </a:p>
          <a:p>
            <a:r>
              <a:rPr lang="en-US">
                <a:solidFill>
                  <a:schemeClr val="bg2">
                    <a:lumMod val="75000"/>
                    <a:lumOff val="25000"/>
                  </a:schemeClr>
                </a:solidFill>
                <a:latin typeface="Calibri" panose="020F0502020204030204" pitchFamily="34" charset="0"/>
                <a:cs typeface="Calibri" panose="020F0502020204030204" pitchFamily="34" charset="0"/>
              </a:rPr>
              <a:t>Increases cluster nodes and storage</a:t>
            </a:r>
          </a:p>
          <a:p>
            <a:r>
              <a:rPr lang="en-US">
                <a:solidFill>
                  <a:schemeClr val="bg2">
                    <a:lumMod val="75000"/>
                    <a:lumOff val="25000"/>
                  </a:schemeClr>
                </a:solidFill>
                <a:latin typeface="Calibri" panose="020F0502020204030204" pitchFamily="34" charset="0"/>
                <a:cs typeface="Calibri" panose="020F0502020204030204" pitchFamily="34" charset="0"/>
              </a:rPr>
              <a:t>Utilizes a self-managed namespace</a:t>
            </a:r>
          </a:p>
          <a:p>
            <a:r>
              <a:rPr lang="en-US">
                <a:latin typeface="Calibri" panose="020F0502020204030204" pitchFamily="34" charset="0"/>
                <a:cs typeface="Calibri" panose="020F0502020204030204" pitchFamily="34" charset="0"/>
              </a:rPr>
              <a:t>Have your scale and keep your resiliency too</a:t>
            </a:r>
          </a:p>
        </p:txBody>
      </p:sp>
      <p:sp>
        <p:nvSpPr>
          <p:cNvPr id="29" name="Rectangle 28">
            <a:extLst>
              <a:ext uri="{FF2B5EF4-FFF2-40B4-BE49-F238E27FC236}">
                <a16:creationId xmlns:a16="http://schemas.microsoft.com/office/drawing/2014/main" id="{7324B778-9E02-4B8B-890D-7B937A1927AC}"/>
              </a:ext>
            </a:extLst>
          </p:cNvPr>
          <p:cNvSpPr/>
          <p:nvPr/>
        </p:nvSpPr>
        <p:spPr bwMode="auto">
          <a:xfrm>
            <a:off x="4970670" y="3771706"/>
            <a:ext cx="2250659" cy="1161599"/>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Set Head</a:t>
            </a:r>
          </a:p>
        </p:txBody>
      </p:sp>
      <p:sp>
        <p:nvSpPr>
          <p:cNvPr id="30" name="Freeform 5">
            <a:extLst>
              <a:ext uri="{FF2B5EF4-FFF2-40B4-BE49-F238E27FC236}">
                <a16:creationId xmlns:a16="http://schemas.microsoft.com/office/drawing/2014/main" id="{5BD2870D-7236-4408-9E3C-0E99253871D2}"/>
              </a:ext>
            </a:extLst>
          </p:cNvPr>
          <p:cNvSpPr>
            <a:spLocks noChangeAspect="1" noEditPoints="1"/>
          </p:cNvSpPr>
          <p:nvPr/>
        </p:nvSpPr>
        <p:spPr bwMode="auto">
          <a:xfrm>
            <a:off x="5618980" y="3908895"/>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31" name="Freeform 5">
            <a:extLst>
              <a:ext uri="{FF2B5EF4-FFF2-40B4-BE49-F238E27FC236}">
                <a16:creationId xmlns:a16="http://schemas.microsoft.com/office/drawing/2014/main" id="{5C1E3945-E200-4957-92B7-D7A70B96D280}"/>
              </a:ext>
            </a:extLst>
          </p:cNvPr>
          <p:cNvSpPr>
            <a:spLocks noChangeAspect="1" noEditPoints="1"/>
          </p:cNvSpPr>
          <p:nvPr/>
        </p:nvSpPr>
        <p:spPr bwMode="auto">
          <a:xfrm>
            <a:off x="6151521" y="3908895"/>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32" name="Rectangle 31">
            <a:extLst>
              <a:ext uri="{FF2B5EF4-FFF2-40B4-BE49-F238E27FC236}">
                <a16:creationId xmlns:a16="http://schemas.microsoft.com/office/drawing/2014/main" id="{0A9DD7DD-3C39-4CF7-8A0F-C7F32D69F7BD}"/>
              </a:ext>
            </a:extLst>
          </p:cNvPr>
          <p:cNvSpPr/>
          <p:nvPr/>
        </p:nvSpPr>
        <p:spPr>
          <a:xfrm>
            <a:off x="2504289" y="4960092"/>
            <a:ext cx="7469669" cy="552313"/>
          </a:xfrm>
          <a:prstGeom prst="rect">
            <a:avLst/>
          </a:prstGeom>
          <a:solidFill>
            <a:srgbClr val="00B0F0"/>
          </a:solidFill>
        </p:spPr>
        <p:txBody>
          <a:bodyPr wrap="square" anchor="t">
            <a:noAutofit/>
          </a:bodyPr>
          <a:lstStyle/>
          <a:p>
            <a:pPr algn="ctr" defTabSz="914400"/>
            <a:r>
              <a:rPr lang="en-US" sz="1200">
                <a:solidFill>
                  <a:prstClr val="white"/>
                </a:solidFill>
                <a:latin typeface="Calibri" panose="020F0502020204030204"/>
              </a:rPr>
              <a:t>Centralized Cluster Set Management</a:t>
            </a:r>
          </a:p>
        </p:txBody>
      </p:sp>
      <p:sp>
        <p:nvSpPr>
          <p:cNvPr id="33" name="Rectangle 32">
            <a:extLst>
              <a:ext uri="{FF2B5EF4-FFF2-40B4-BE49-F238E27FC236}">
                <a16:creationId xmlns:a16="http://schemas.microsoft.com/office/drawing/2014/main" id="{1BC216BA-5F4F-46BF-B777-DE06B87E8964}"/>
              </a:ext>
            </a:extLst>
          </p:cNvPr>
          <p:cNvSpPr/>
          <p:nvPr/>
        </p:nvSpPr>
        <p:spPr>
          <a:xfrm>
            <a:off x="3798363" y="5250832"/>
            <a:ext cx="4968852" cy="264972"/>
          </a:xfrm>
          <a:prstGeom prst="rect">
            <a:avLst/>
          </a:prstGeom>
          <a:solidFill>
            <a:sysClr val="window" lastClr="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latin typeface="Calibri" panose="020F0502020204030204"/>
              </a:rPr>
              <a:t>Unified Namespace  \\ClusterSet\Share1 </a:t>
            </a:r>
          </a:p>
        </p:txBody>
      </p:sp>
      <p:sp>
        <p:nvSpPr>
          <p:cNvPr id="34" name="Rectangle 33">
            <a:extLst>
              <a:ext uri="{FF2B5EF4-FFF2-40B4-BE49-F238E27FC236}">
                <a16:creationId xmlns:a16="http://schemas.microsoft.com/office/drawing/2014/main" id="{38CA52D3-81B6-48C8-AB09-41A33E081C19}"/>
              </a:ext>
            </a:extLst>
          </p:cNvPr>
          <p:cNvSpPr/>
          <p:nvPr/>
        </p:nvSpPr>
        <p:spPr bwMode="auto">
          <a:xfrm>
            <a:off x="1323438" y="5591805"/>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1</a:t>
            </a:r>
          </a:p>
        </p:txBody>
      </p:sp>
      <p:sp>
        <p:nvSpPr>
          <p:cNvPr id="35" name="Freeform 5">
            <a:extLst>
              <a:ext uri="{FF2B5EF4-FFF2-40B4-BE49-F238E27FC236}">
                <a16:creationId xmlns:a16="http://schemas.microsoft.com/office/drawing/2014/main" id="{130A43CE-54D6-4B29-BF8E-34CD3CEBF94D}"/>
              </a:ext>
            </a:extLst>
          </p:cNvPr>
          <p:cNvSpPr>
            <a:spLocks noChangeAspect="1" noEditPoints="1"/>
          </p:cNvSpPr>
          <p:nvPr/>
        </p:nvSpPr>
        <p:spPr bwMode="auto">
          <a:xfrm>
            <a:off x="1439207"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6" name="Freeform 5">
            <a:extLst>
              <a:ext uri="{FF2B5EF4-FFF2-40B4-BE49-F238E27FC236}">
                <a16:creationId xmlns:a16="http://schemas.microsoft.com/office/drawing/2014/main" id="{18A33C87-462B-4404-A37E-60A62CCC2899}"/>
              </a:ext>
            </a:extLst>
          </p:cNvPr>
          <p:cNvSpPr>
            <a:spLocks noChangeAspect="1" noEditPoints="1"/>
          </p:cNvSpPr>
          <p:nvPr/>
        </p:nvSpPr>
        <p:spPr bwMode="auto">
          <a:xfrm>
            <a:off x="1971748"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7" name="Freeform 5">
            <a:extLst>
              <a:ext uri="{FF2B5EF4-FFF2-40B4-BE49-F238E27FC236}">
                <a16:creationId xmlns:a16="http://schemas.microsoft.com/office/drawing/2014/main" id="{1EEEEF6D-F73C-44A4-A585-4FEFFF7AF49F}"/>
              </a:ext>
            </a:extLst>
          </p:cNvPr>
          <p:cNvSpPr>
            <a:spLocks noChangeAspect="1" noEditPoints="1"/>
          </p:cNvSpPr>
          <p:nvPr/>
        </p:nvSpPr>
        <p:spPr bwMode="auto">
          <a:xfrm>
            <a:off x="2504289"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8" name="Freeform 5">
            <a:extLst>
              <a:ext uri="{FF2B5EF4-FFF2-40B4-BE49-F238E27FC236}">
                <a16:creationId xmlns:a16="http://schemas.microsoft.com/office/drawing/2014/main" id="{EE7758B2-AFB7-4343-A04D-AA244D1C0A54}"/>
              </a:ext>
            </a:extLst>
          </p:cNvPr>
          <p:cNvSpPr>
            <a:spLocks noChangeAspect="1" noEditPoints="1"/>
          </p:cNvSpPr>
          <p:nvPr/>
        </p:nvSpPr>
        <p:spPr bwMode="auto">
          <a:xfrm>
            <a:off x="3036830"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39" name="Rectangle 38">
            <a:extLst>
              <a:ext uri="{FF2B5EF4-FFF2-40B4-BE49-F238E27FC236}">
                <a16:creationId xmlns:a16="http://schemas.microsoft.com/office/drawing/2014/main" id="{A75CBEBE-EC90-4F4F-83B7-6BA2D0456527}"/>
              </a:ext>
            </a:extLst>
          </p:cNvPr>
          <p:cNvSpPr/>
          <p:nvPr/>
        </p:nvSpPr>
        <p:spPr bwMode="auto">
          <a:xfrm>
            <a:off x="3845341" y="5591805"/>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2</a:t>
            </a:r>
          </a:p>
        </p:txBody>
      </p:sp>
      <p:sp>
        <p:nvSpPr>
          <p:cNvPr id="40" name="Freeform 5">
            <a:extLst>
              <a:ext uri="{FF2B5EF4-FFF2-40B4-BE49-F238E27FC236}">
                <a16:creationId xmlns:a16="http://schemas.microsoft.com/office/drawing/2014/main" id="{D36A8D67-FB7C-42B4-84F4-6725134BB67C}"/>
              </a:ext>
            </a:extLst>
          </p:cNvPr>
          <p:cNvSpPr>
            <a:spLocks noChangeAspect="1" noEditPoints="1"/>
          </p:cNvSpPr>
          <p:nvPr/>
        </p:nvSpPr>
        <p:spPr bwMode="auto">
          <a:xfrm>
            <a:off x="3961110"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1" name="Freeform 5">
            <a:extLst>
              <a:ext uri="{FF2B5EF4-FFF2-40B4-BE49-F238E27FC236}">
                <a16:creationId xmlns:a16="http://schemas.microsoft.com/office/drawing/2014/main" id="{50E011FD-AD02-4183-B2FA-95B6C9B34D11}"/>
              </a:ext>
            </a:extLst>
          </p:cNvPr>
          <p:cNvSpPr>
            <a:spLocks noChangeAspect="1" noEditPoints="1"/>
          </p:cNvSpPr>
          <p:nvPr/>
        </p:nvSpPr>
        <p:spPr bwMode="auto">
          <a:xfrm>
            <a:off x="4493651"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2" name="Freeform 5">
            <a:extLst>
              <a:ext uri="{FF2B5EF4-FFF2-40B4-BE49-F238E27FC236}">
                <a16:creationId xmlns:a16="http://schemas.microsoft.com/office/drawing/2014/main" id="{7F5A29DD-E58D-40F5-9203-541E7DC078D5}"/>
              </a:ext>
            </a:extLst>
          </p:cNvPr>
          <p:cNvSpPr>
            <a:spLocks noChangeAspect="1" noEditPoints="1"/>
          </p:cNvSpPr>
          <p:nvPr/>
        </p:nvSpPr>
        <p:spPr bwMode="auto">
          <a:xfrm>
            <a:off x="5026192"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3" name="Freeform 5">
            <a:extLst>
              <a:ext uri="{FF2B5EF4-FFF2-40B4-BE49-F238E27FC236}">
                <a16:creationId xmlns:a16="http://schemas.microsoft.com/office/drawing/2014/main" id="{8EDBD95B-C2CA-439E-9345-1CB4D00DB166}"/>
              </a:ext>
            </a:extLst>
          </p:cNvPr>
          <p:cNvSpPr>
            <a:spLocks noChangeAspect="1" noEditPoints="1"/>
          </p:cNvSpPr>
          <p:nvPr/>
        </p:nvSpPr>
        <p:spPr bwMode="auto">
          <a:xfrm>
            <a:off x="5558733"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44" name="Rectangle 43">
            <a:extLst>
              <a:ext uri="{FF2B5EF4-FFF2-40B4-BE49-F238E27FC236}">
                <a16:creationId xmlns:a16="http://schemas.microsoft.com/office/drawing/2014/main" id="{C0AB2020-4BDD-4682-9835-2B3FF4524378}"/>
              </a:ext>
            </a:extLst>
          </p:cNvPr>
          <p:cNvSpPr/>
          <p:nvPr/>
        </p:nvSpPr>
        <p:spPr bwMode="auto">
          <a:xfrm>
            <a:off x="6367244" y="5591805"/>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3</a:t>
            </a:r>
          </a:p>
        </p:txBody>
      </p:sp>
      <p:sp>
        <p:nvSpPr>
          <p:cNvPr id="45" name="Freeform 5">
            <a:extLst>
              <a:ext uri="{FF2B5EF4-FFF2-40B4-BE49-F238E27FC236}">
                <a16:creationId xmlns:a16="http://schemas.microsoft.com/office/drawing/2014/main" id="{1E26158B-4E90-40CA-8C6C-1381DA0CB4B1}"/>
              </a:ext>
            </a:extLst>
          </p:cNvPr>
          <p:cNvSpPr>
            <a:spLocks noChangeAspect="1" noEditPoints="1"/>
          </p:cNvSpPr>
          <p:nvPr/>
        </p:nvSpPr>
        <p:spPr bwMode="auto">
          <a:xfrm>
            <a:off x="6483013"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6" name="Freeform 5">
            <a:extLst>
              <a:ext uri="{FF2B5EF4-FFF2-40B4-BE49-F238E27FC236}">
                <a16:creationId xmlns:a16="http://schemas.microsoft.com/office/drawing/2014/main" id="{0D86530D-E465-48A8-B9FA-EC4B88A3D4D3}"/>
              </a:ext>
            </a:extLst>
          </p:cNvPr>
          <p:cNvSpPr>
            <a:spLocks noChangeAspect="1" noEditPoints="1"/>
          </p:cNvSpPr>
          <p:nvPr/>
        </p:nvSpPr>
        <p:spPr bwMode="auto">
          <a:xfrm>
            <a:off x="7015554"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7" name="Freeform 5">
            <a:extLst>
              <a:ext uri="{FF2B5EF4-FFF2-40B4-BE49-F238E27FC236}">
                <a16:creationId xmlns:a16="http://schemas.microsoft.com/office/drawing/2014/main" id="{610AA3B4-4151-40B1-81CF-D467FDA3E233}"/>
              </a:ext>
            </a:extLst>
          </p:cNvPr>
          <p:cNvSpPr>
            <a:spLocks noChangeAspect="1" noEditPoints="1"/>
          </p:cNvSpPr>
          <p:nvPr/>
        </p:nvSpPr>
        <p:spPr bwMode="auto">
          <a:xfrm>
            <a:off x="7548095"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8" name="Freeform 5">
            <a:extLst>
              <a:ext uri="{FF2B5EF4-FFF2-40B4-BE49-F238E27FC236}">
                <a16:creationId xmlns:a16="http://schemas.microsoft.com/office/drawing/2014/main" id="{5F84C8A2-0427-46AB-AE54-B859183E37FB}"/>
              </a:ext>
            </a:extLst>
          </p:cNvPr>
          <p:cNvSpPr>
            <a:spLocks noChangeAspect="1" noEditPoints="1"/>
          </p:cNvSpPr>
          <p:nvPr/>
        </p:nvSpPr>
        <p:spPr bwMode="auto">
          <a:xfrm>
            <a:off x="8080636"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49" name="Rectangle 48">
            <a:extLst>
              <a:ext uri="{FF2B5EF4-FFF2-40B4-BE49-F238E27FC236}">
                <a16:creationId xmlns:a16="http://schemas.microsoft.com/office/drawing/2014/main" id="{DEEB7343-2C9D-43FC-B88B-94C622D9C150}"/>
              </a:ext>
            </a:extLst>
          </p:cNvPr>
          <p:cNvSpPr/>
          <p:nvPr/>
        </p:nvSpPr>
        <p:spPr bwMode="auto">
          <a:xfrm>
            <a:off x="8889147" y="5591805"/>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4</a:t>
            </a:r>
          </a:p>
        </p:txBody>
      </p:sp>
      <p:sp>
        <p:nvSpPr>
          <p:cNvPr id="50" name="Freeform 5">
            <a:extLst>
              <a:ext uri="{FF2B5EF4-FFF2-40B4-BE49-F238E27FC236}">
                <a16:creationId xmlns:a16="http://schemas.microsoft.com/office/drawing/2014/main" id="{F246A52F-E230-40FA-B66F-79BB7E85C2C3}"/>
              </a:ext>
            </a:extLst>
          </p:cNvPr>
          <p:cNvSpPr>
            <a:spLocks noChangeAspect="1" noEditPoints="1"/>
          </p:cNvSpPr>
          <p:nvPr/>
        </p:nvSpPr>
        <p:spPr bwMode="auto">
          <a:xfrm>
            <a:off x="9004916"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51" name="Freeform 5">
            <a:extLst>
              <a:ext uri="{FF2B5EF4-FFF2-40B4-BE49-F238E27FC236}">
                <a16:creationId xmlns:a16="http://schemas.microsoft.com/office/drawing/2014/main" id="{BF295CD7-D048-46A4-AB2C-1E47CEA3F8B0}"/>
              </a:ext>
            </a:extLst>
          </p:cNvPr>
          <p:cNvSpPr>
            <a:spLocks noChangeAspect="1" noEditPoints="1"/>
          </p:cNvSpPr>
          <p:nvPr/>
        </p:nvSpPr>
        <p:spPr bwMode="auto">
          <a:xfrm>
            <a:off x="9537457"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52" name="Freeform 5">
            <a:extLst>
              <a:ext uri="{FF2B5EF4-FFF2-40B4-BE49-F238E27FC236}">
                <a16:creationId xmlns:a16="http://schemas.microsoft.com/office/drawing/2014/main" id="{C786FB70-5E36-4660-8315-D46446EA2D9F}"/>
              </a:ext>
            </a:extLst>
          </p:cNvPr>
          <p:cNvSpPr>
            <a:spLocks noChangeAspect="1" noEditPoints="1"/>
          </p:cNvSpPr>
          <p:nvPr/>
        </p:nvSpPr>
        <p:spPr bwMode="auto">
          <a:xfrm>
            <a:off x="10069998"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53" name="Freeform 5">
            <a:extLst>
              <a:ext uri="{FF2B5EF4-FFF2-40B4-BE49-F238E27FC236}">
                <a16:creationId xmlns:a16="http://schemas.microsoft.com/office/drawing/2014/main" id="{A9266FE8-1F66-495E-BB37-6768A48AC622}"/>
              </a:ext>
            </a:extLst>
          </p:cNvPr>
          <p:cNvSpPr>
            <a:spLocks noChangeAspect="1" noEditPoints="1"/>
          </p:cNvSpPr>
          <p:nvPr/>
        </p:nvSpPr>
        <p:spPr bwMode="auto">
          <a:xfrm>
            <a:off x="10602539" y="5728994"/>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54" name="Rectangle: Rounded Corners 53">
            <a:extLst>
              <a:ext uri="{FF2B5EF4-FFF2-40B4-BE49-F238E27FC236}">
                <a16:creationId xmlns:a16="http://schemas.microsoft.com/office/drawing/2014/main" id="{6AB33311-B2CD-4E6E-BC63-669A1A1D0D21}"/>
              </a:ext>
            </a:extLst>
          </p:cNvPr>
          <p:cNvSpPr/>
          <p:nvPr/>
        </p:nvSpPr>
        <p:spPr>
          <a:xfrm>
            <a:off x="924444" y="3700733"/>
            <a:ext cx="10645642" cy="315726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7116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30CB-DCA7-4F40-992C-80CB9AA46A0F}"/>
              </a:ext>
            </a:extLst>
          </p:cNvPr>
          <p:cNvSpPr>
            <a:spLocks noGrp="1"/>
          </p:cNvSpPr>
          <p:nvPr>
            <p:ph type="title"/>
          </p:nvPr>
        </p:nvSpPr>
        <p:spPr/>
        <p:txBody>
          <a:bodyPr/>
          <a:lstStyle/>
          <a:p>
            <a:r>
              <a:rPr lang="en-US">
                <a:latin typeface="Calibri Light" panose="020F0302020204030204" pitchFamily="34" charset="0"/>
                <a:cs typeface="Calibri Light" panose="020F0302020204030204" pitchFamily="34" charset="0"/>
              </a:rPr>
              <a:t>What does Cluster Sets do?</a:t>
            </a:r>
          </a:p>
        </p:txBody>
      </p:sp>
      <p:sp>
        <p:nvSpPr>
          <p:cNvPr id="4" name="Rectangle 3">
            <a:extLst>
              <a:ext uri="{FF2B5EF4-FFF2-40B4-BE49-F238E27FC236}">
                <a16:creationId xmlns:a16="http://schemas.microsoft.com/office/drawing/2014/main" id="{652785AA-FCB6-44A5-962B-68B8A72A3352}"/>
              </a:ext>
            </a:extLst>
          </p:cNvPr>
          <p:cNvSpPr/>
          <p:nvPr/>
        </p:nvSpPr>
        <p:spPr bwMode="auto">
          <a:xfrm>
            <a:off x="4970670" y="3783898"/>
            <a:ext cx="2250659" cy="1161599"/>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Set Head</a:t>
            </a:r>
          </a:p>
        </p:txBody>
      </p:sp>
      <p:sp>
        <p:nvSpPr>
          <p:cNvPr id="5" name="Freeform 5">
            <a:extLst>
              <a:ext uri="{FF2B5EF4-FFF2-40B4-BE49-F238E27FC236}">
                <a16:creationId xmlns:a16="http://schemas.microsoft.com/office/drawing/2014/main" id="{4209206A-533D-4704-97F0-AB24AE8EC005}"/>
              </a:ext>
            </a:extLst>
          </p:cNvPr>
          <p:cNvSpPr>
            <a:spLocks noChangeAspect="1" noEditPoints="1"/>
          </p:cNvSpPr>
          <p:nvPr/>
        </p:nvSpPr>
        <p:spPr bwMode="auto">
          <a:xfrm>
            <a:off x="5618980" y="3921087"/>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6" name="Freeform 5">
            <a:extLst>
              <a:ext uri="{FF2B5EF4-FFF2-40B4-BE49-F238E27FC236}">
                <a16:creationId xmlns:a16="http://schemas.microsoft.com/office/drawing/2014/main" id="{93D2126F-F83C-4FEC-87E0-F0F0B16D73D2}"/>
              </a:ext>
            </a:extLst>
          </p:cNvPr>
          <p:cNvSpPr>
            <a:spLocks noChangeAspect="1" noEditPoints="1"/>
          </p:cNvSpPr>
          <p:nvPr/>
        </p:nvSpPr>
        <p:spPr bwMode="auto">
          <a:xfrm>
            <a:off x="6151521" y="3921087"/>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7" name="Rectangle 6">
            <a:extLst>
              <a:ext uri="{FF2B5EF4-FFF2-40B4-BE49-F238E27FC236}">
                <a16:creationId xmlns:a16="http://schemas.microsoft.com/office/drawing/2014/main" id="{E5480152-C0F6-4B02-BF95-57062CA7CEA6}"/>
              </a:ext>
            </a:extLst>
          </p:cNvPr>
          <p:cNvSpPr/>
          <p:nvPr/>
        </p:nvSpPr>
        <p:spPr>
          <a:xfrm>
            <a:off x="2504289" y="4972284"/>
            <a:ext cx="7469669" cy="552313"/>
          </a:xfrm>
          <a:prstGeom prst="rect">
            <a:avLst/>
          </a:prstGeom>
          <a:solidFill>
            <a:srgbClr val="00B0F0"/>
          </a:solidFill>
        </p:spPr>
        <p:txBody>
          <a:bodyPr wrap="square" anchor="t">
            <a:noAutofit/>
          </a:bodyPr>
          <a:lstStyle/>
          <a:p>
            <a:pPr algn="ctr" defTabSz="914400"/>
            <a:r>
              <a:rPr lang="en-US" sz="1200">
                <a:solidFill>
                  <a:prstClr val="white"/>
                </a:solidFill>
                <a:latin typeface="Calibri" panose="020F0502020204030204"/>
              </a:rPr>
              <a:t>Centralized Cluster Set Management</a:t>
            </a:r>
          </a:p>
        </p:txBody>
      </p:sp>
      <p:sp>
        <p:nvSpPr>
          <p:cNvPr id="8" name="Rectangle 7">
            <a:extLst>
              <a:ext uri="{FF2B5EF4-FFF2-40B4-BE49-F238E27FC236}">
                <a16:creationId xmlns:a16="http://schemas.microsoft.com/office/drawing/2014/main" id="{7914E2AB-9D7F-408C-B896-94DCE5C976B9}"/>
              </a:ext>
            </a:extLst>
          </p:cNvPr>
          <p:cNvSpPr/>
          <p:nvPr/>
        </p:nvSpPr>
        <p:spPr>
          <a:xfrm>
            <a:off x="3798363" y="5263024"/>
            <a:ext cx="4968852" cy="264972"/>
          </a:xfrm>
          <a:prstGeom prst="rect">
            <a:avLst/>
          </a:prstGeom>
          <a:solidFill>
            <a:sysClr val="window" lastClr="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latin typeface="Calibri" panose="020F0502020204030204"/>
              </a:rPr>
              <a:t>Unified Namespace  \\ClusterSet\Share1 </a:t>
            </a:r>
          </a:p>
        </p:txBody>
      </p:sp>
      <p:sp>
        <p:nvSpPr>
          <p:cNvPr id="9" name="Rectangle 8">
            <a:extLst>
              <a:ext uri="{FF2B5EF4-FFF2-40B4-BE49-F238E27FC236}">
                <a16:creationId xmlns:a16="http://schemas.microsoft.com/office/drawing/2014/main" id="{AECB1173-1D7B-46C0-9275-A2E696039198}"/>
              </a:ext>
            </a:extLst>
          </p:cNvPr>
          <p:cNvSpPr/>
          <p:nvPr/>
        </p:nvSpPr>
        <p:spPr bwMode="auto">
          <a:xfrm>
            <a:off x="1323438"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1</a:t>
            </a:r>
          </a:p>
        </p:txBody>
      </p:sp>
      <p:sp>
        <p:nvSpPr>
          <p:cNvPr id="10" name="Freeform 5">
            <a:extLst>
              <a:ext uri="{FF2B5EF4-FFF2-40B4-BE49-F238E27FC236}">
                <a16:creationId xmlns:a16="http://schemas.microsoft.com/office/drawing/2014/main" id="{A3170682-3218-4521-9E24-9C6DB8755E3E}"/>
              </a:ext>
            </a:extLst>
          </p:cNvPr>
          <p:cNvSpPr>
            <a:spLocks noChangeAspect="1" noEditPoints="1"/>
          </p:cNvSpPr>
          <p:nvPr/>
        </p:nvSpPr>
        <p:spPr bwMode="auto">
          <a:xfrm>
            <a:off x="1439207"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1" name="Freeform 5">
            <a:extLst>
              <a:ext uri="{FF2B5EF4-FFF2-40B4-BE49-F238E27FC236}">
                <a16:creationId xmlns:a16="http://schemas.microsoft.com/office/drawing/2014/main" id="{61C55545-97FE-40CC-AA06-BA32E1FDB3D6}"/>
              </a:ext>
            </a:extLst>
          </p:cNvPr>
          <p:cNvSpPr>
            <a:spLocks noChangeAspect="1" noEditPoints="1"/>
          </p:cNvSpPr>
          <p:nvPr/>
        </p:nvSpPr>
        <p:spPr bwMode="auto">
          <a:xfrm>
            <a:off x="1971748"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2" name="Freeform 5">
            <a:extLst>
              <a:ext uri="{FF2B5EF4-FFF2-40B4-BE49-F238E27FC236}">
                <a16:creationId xmlns:a16="http://schemas.microsoft.com/office/drawing/2014/main" id="{A4B8323B-C12E-442A-BF47-83B6B3F11560}"/>
              </a:ext>
            </a:extLst>
          </p:cNvPr>
          <p:cNvSpPr>
            <a:spLocks noChangeAspect="1" noEditPoints="1"/>
          </p:cNvSpPr>
          <p:nvPr/>
        </p:nvSpPr>
        <p:spPr bwMode="auto">
          <a:xfrm>
            <a:off x="2504289"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3" name="Freeform 5">
            <a:extLst>
              <a:ext uri="{FF2B5EF4-FFF2-40B4-BE49-F238E27FC236}">
                <a16:creationId xmlns:a16="http://schemas.microsoft.com/office/drawing/2014/main" id="{15D5C61F-2550-40BD-B572-53E72D6E5486}"/>
              </a:ext>
            </a:extLst>
          </p:cNvPr>
          <p:cNvSpPr>
            <a:spLocks noChangeAspect="1" noEditPoints="1"/>
          </p:cNvSpPr>
          <p:nvPr/>
        </p:nvSpPr>
        <p:spPr bwMode="auto">
          <a:xfrm>
            <a:off x="3036830"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4" name="Rectangle 13">
            <a:extLst>
              <a:ext uri="{FF2B5EF4-FFF2-40B4-BE49-F238E27FC236}">
                <a16:creationId xmlns:a16="http://schemas.microsoft.com/office/drawing/2014/main" id="{E4C38D8A-AE97-4689-99A3-91E2F11AB906}"/>
              </a:ext>
            </a:extLst>
          </p:cNvPr>
          <p:cNvSpPr/>
          <p:nvPr/>
        </p:nvSpPr>
        <p:spPr bwMode="auto">
          <a:xfrm>
            <a:off x="3845341"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2</a:t>
            </a:r>
          </a:p>
        </p:txBody>
      </p:sp>
      <p:sp>
        <p:nvSpPr>
          <p:cNvPr id="15" name="Freeform 5">
            <a:extLst>
              <a:ext uri="{FF2B5EF4-FFF2-40B4-BE49-F238E27FC236}">
                <a16:creationId xmlns:a16="http://schemas.microsoft.com/office/drawing/2014/main" id="{75EC66B4-1323-4773-B77D-4DB844C0E4B8}"/>
              </a:ext>
            </a:extLst>
          </p:cNvPr>
          <p:cNvSpPr>
            <a:spLocks noChangeAspect="1" noEditPoints="1"/>
          </p:cNvSpPr>
          <p:nvPr/>
        </p:nvSpPr>
        <p:spPr bwMode="auto">
          <a:xfrm>
            <a:off x="3961110"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6" name="Freeform 5">
            <a:extLst>
              <a:ext uri="{FF2B5EF4-FFF2-40B4-BE49-F238E27FC236}">
                <a16:creationId xmlns:a16="http://schemas.microsoft.com/office/drawing/2014/main" id="{AF3068A2-B4AC-4952-9835-C5618C009533}"/>
              </a:ext>
            </a:extLst>
          </p:cNvPr>
          <p:cNvSpPr>
            <a:spLocks noChangeAspect="1" noEditPoints="1"/>
          </p:cNvSpPr>
          <p:nvPr/>
        </p:nvSpPr>
        <p:spPr bwMode="auto">
          <a:xfrm>
            <a:off x="4493651"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7" name="Freeform 5">
            <a:extLst>
              <a:ext uri="{FF2B5EF4-FFF2-40B4-BE49-F238E27FC236}">
                <a16:creationId xmlns:a16="http://schemas.microsoft.com/office/drawing/2014/main" id="{0D90E114-4C56-4C81-9A1D-87025CB97D03}"/>
              </a:ext>
            </a:extLst>
          </p:cNvPr>
          <p:cNvSpPr>
            <a:spLocks noChangeAspect="1" noEditPoints="1"/>
          </p:cNvSpPr>
          <p:nvPr/>
        </p:nvSpPr>
        <p:spPr bwMode="auto">
          <a:xfrm>
            <a:off x="5026192"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8" name="Freeform 5">
            <a:extLst>
              <a:ext uri="{FF2B5EF4-FFF2-40B4-BE49-F238E27FC236}">
                <a16:creationId xmlns:a16="http://schemas.microsoft.com/office/drawing/2014/main" id="{205074CE-F73F-4D39-BB9F-3127B791058C}"/>
              </a:ext>
            </a:extLst>
          </p:cNvPr>
          <p:cNvSpPr>
            <a:spLocks noChangeAspect="1" noEditPoints="1"/>
          </p:cNvSpPr>
          <p:nvPr/>
        </p:nvSpPr>
        <p:spPr bwMode="auto">
          <a:xfrm>
            <a:off x="5558733"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9" name="Rectangle 18">
            <a:extLst>
              <a:ext uri="{FF2B5EF4-FFF2-40B4-BE49-F238E27FC236}">
                <a16:creationId xmlns:a16="http://schemas.microsoft.com/office/drawing/2014/main" id="{3255EA95-BD2B-4E52-80DE-2786743B51E7}"/>
              </a:ext>
            </a:extLst>
          </p:cNvPr>
          <p:cNvSpPr/>
          <p:nvPr/>
        </p:nvSpPr>
        <p:spPr bwMode="auto">
          <a:xfrm>
            <a:off x="6367244"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3</a:t>
            </a:r>
          </a:p>
        </p:txBody>
      </p:sp>
      <p:sp>
        <p:nvSpPr>
          <p:cNvPr id="20" name="Freeform 5">
            <a:extLst>
              <a:ext uri="{FF2B5EF4-FFF2-40B4-BE49-F238E27FC236}">
                <a16:creationId xmlns:a16="http://schemas.microsoft.com/office/drawing/2014/main" id="{48A51F53-8338-40BA-803B-4AF07B41E691}"/>
              </a:ext>
            </a:extLst>
          </p:cNvPr>
          <p:cNvSpPr>
            <a:spLocks noChangeAspect="1" noEditPoints="1"/>
          </p:cNvSpPr>
          <p:nvPr/>
        </p:nvSpPr>
        <p:spPr bwMode="auto">
          <a:xfrm>
            <a:off x="6483013"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1" name="Freeform 5">
            <a:extLst>
              <a:ext uri="{FF2B5EF4-FFF2-40B4-BE49-F238E27FC236}">
                <a16:creationId xmlns:a16="http://schemas.microsoft.com/office/drawing/2014/main" id="{9D8E7C58-D030-45A9-953F-DE106DE19F89}"/>
              </a:ext>
            </a:extLst>
          </p:cNvPr>
          <p:cNvSpPr>
            <a:spLocks noChangeAspect="1" noEditPoints="1"/>
          </p:cNvSpPr>
          <p:nvPr/>
        </p:nvSpPr>
        <p:spPr bwMode="auto">
          <a:xfrm>
            <a:off x="7015554"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2" name="Freeform 5">
            <a:extLst>
              <a:ext uri="{FF2B5EF4-FFF2-40B4-BE49-F238E27FC236}">
                <a16:creationId xmlns:a16="http://schemas.microsoft.com/office/drawing/2014/main" id="{179C5EF5-91AF-49C5-A63F-04B43A57801B}"/>
              </a:ext>
            </a:extLst>
          </p:cNvPr>
          <p:cNvSpPr>
            <a:spLocks noChangeAspect="1" noEditPoints="1"/>
          </p:cNvSpPr>
          <p:nvPr/>
        </p:nvSpPr>
        <p:spPr bwMode="auto">
          <a:xfrm>
            <a:off x="7548095"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3" name="Freeform 5">
            <a:extLst>
              <a:ext uri="{FF2B5EF4-FFF2-40B4-BE49-F238E27FC236}">
                <a16:creationId xmlns:a16="http://schemas.microsoft.com/office/drawing/2014/main" id="{690F2386-A1DC-40F6-9E0C-4C6ED08E15A1}"/>
              </a:ext>
            </a:extLst>
          </p:cNvPr>
          <p:cNvSpPr>
            <a:spLocks noChangeAspect="1" noEditPoints="1"/>
          </p:cNvSpPr>
          <p:nvPr/>
        </p:nvSpPr>
        <p:spPr bwMode="auto">
          <a:xfrm>
            <a:off x="8080636"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4" name="Rectangle 23">
            <a:extLst>
              <a:ext uri="{FF2B5EF4-FFF2-40B4-BE49-F238E27FC236}">
                <a16:creationId xmlns:a16="http://schemas.microsoft.com/office/drawing/2014/main" id="{B1673C1D-CDE0-4A56-B9AC-8704DFC071CB}"/>
              </a:ext>
            </a:extLst>
          </p:cNvPr>
          <p:cNvSpPr/>
          <p:nvPr/>
        </p:nvSpPr>
        <p:spPr bwMode="auto">
          <a:xfrm>
            <a:off x="8889147"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4</a:t>
            </a:r>
          </a:p>
        </p:txBody>
      </p:sp>
      <p:sp>
        <p:nvSpPr>
          <p:cNvPr id="25" name="Freeform 5">
            <a:extLst>
              <a:ext uri="{FF2B5EF4-FFF2-40B4-BE49-F238E27FC236}">
                <a16:creationId xmlns:a16="http://schemas.microsoft.com/office/drawing/2014/main" id="{56CC98C2-1F80-4812-92E3-D7CF5CEC3CE2}"/>
              </a:ext>
            </a:extLst>
          </p:cNvPr>
          <p:cNvSpPr>
            <a:spLocks noChangeAspect="1" noEditPoints="1"/>
          </p:cNvSpPr>
          <p:nvPr/>
        </p:nvSpPr>
        <p:spPr bwMode="auto">
          <a:xfrm>
            <a:off x="9004916"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6" name="Freeform 5">
            <a:extLst>
              <a:ext uri="{FF2B5EF4-FFF2-40B4-BE49-F238E27FC236}">
                <a16:creationId xmlns:a16="http://schemas.microsoft.com/office/drawing/2014/main" id="{923B2C0B-2F47-47C9-BDDD-2A5BB3FCD7E1}"/>
              </a:ext>
            </a:extLst>
          </p:cNvPr>
          <p:cNvSpPr>
            <a:spLocks noChangeAspect="1" noEditPoints="1"/>
          </p:cNvSpPr>
          <p:nvPr/>
        </p:nvSpPr>
        <p:spPr bwMode="auto">
          <a:xfrm>
            <a:off x="9537457"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7" name="Freeform 5">
            <a:extLst>
              <a:ext uri="{FF2B5EF4-FFF2-40B4-BE49-F238E27FC236}">
                <a16:creationId xmlns:a16="http://schemas.microsoft.com/office/drawing/2014/main" id="{A2880B33-1949-4BDD-990A-B7C00CE1FFA5}"/>
              </a:ext>
            </a:extLst>
          </p:cNvPr>
          <p:cNvSpPr>
            <a:spLocks noChangeAspect="1" noEditPoints="1"/>
          </p:cNvSpPr>
          <p:nvPr/>
        </p:nvSpPr>
        <p:spPr bwMode="auto">
          <a:xfrm>
            <a:off x="10069998"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8" name="Freeform 5">
            <a:extLst>
              <a:ext uri="{FF2B5EF4-FFF2-40B4-BE49-F238E27FC236}">
                <a16:creationId xmlns:a16="http://schemas.microsoft.com/office/drawing/2014/main" id="{571C8ABC-FC0B-4331-8C00-9FB053CBEC64}"/>
              </a:ext>
            </a:extLst>
          </p:cNvPr>
          <p:cNvSpPr>
            <a:spLocks noChangeAspect="1" noEditPoints="1"/>
          </p:cNvSpPr>
          <p:nvPr/>
        </p:nvSpPr>
        <p:spPr bwMode="auto">
          <a:xfrm>
            <a:off x="10602539"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Tree>
    <p:extLst>
      <p:ext uri="{BB962C8B-B14F-4D97-AF65-F5344CB8AC3E}">
        <p14:creationId xmlns:p14="http://schemas.microsoft.com/office/powerpoint/2010/main" val="787425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30CB-DCA7-4F40-992C-80CB9AA46A0F}"/>
              </a:ext>
            </a:extLst>
          </p:cNvPr>
          <p:cNvSpPr>
            <a:spLocks noGrp="1"/>
          </p:cNvSpPr>
          <p:nvPr>
            <p:ph type="title"/>
          </p:nvPr>
        </p:nvSpPr>
        <p:spPr/>
        <p:txBody>
          <a:bodyPr/>
          <a:lstStyle/>
          <a:p>
            <a:r>
              <a:rPr lang="en-US">
                <a:latin typeface="Calibri Light" panose="020F0302020204030204" pitchFamily="34" charset="0"/>
                <a:cs typeface="Calibri Light" panose="020F0302020204030204" pitchFamily="34" charset="0"/>
              </a:rPr>
              <a:t>What does Cluster Sets do?</a:t>
            </a:r>
          </a:p>
        </p:txBody>
      </p:sp>
      <p:sp>
        <p:nvSpPr>
          <p:cNvPr id="3" name="Content Placeholder 2">
            <a:extLst>
              <a:ext uri="{FF2B5EF4-FFF2-40B4-BE49-F238E27FC236}">
                <a16:creationId xmlns:a16="http://schemas.microsoft.com/office/drawing/2014/main" id="{A0F8D01B-435A-42CD-B935-5CE00E31F0FC}"/>
              </a:ext>
            </a:extLst>
          </p:cNvPr>
          <p:cNvSpPr>
            <a:spLocks noGrp="1"/>
          </p:cNvSpPr>
          <p:nvPr>
            <p:ph idx="1"/>
          </p:nvPr>
        </p:nvSpPr>
        <p:spPr/>
        <p:txBody>
          <a:bodyPr/>
          <a:lstStyle/>
          <a:p>
            <a:r>
              <a:rPr lang="en-US">
                <a:latin typeface="Calibri" panose="020F0502020204030204" pitchFamily="34" charset="0"/>
                <a:cs typeface="Calibri" panose="020F0502020204030204" pitchFamily="34" charset="0"/>
              </a:rPr>
              <a:t>Allows for virtual machine fluidity</a:t>
            </a:r>
          </a:p>
        </p:txBody>
      </p:sp>
      <p:sp>
        <p:nvSpPr>
          <p:cNvPr id="4" name="Rectangle 3">
            <a:extLst>
              <a:ext uri="{FF2B5EF4-FFF2-40B4-BE49-F238E27FC236}">
                <a16:creationId xmlns:a16="http://schemas.microsoft.com/office/drawing/2014/main" id="{652785AA-FCB6-44A5-962B-68B8A72A3352}"/>
              </a:ext>
            </a:extLst>
          </p:cNvPr>
          <p:cNvSpPr/>
          <p:nvPr/>
        </p:nvSpPr>
        <p:spPr bwMode="auto">
          <a:xfrm>
            <a:off x="4970670" y="3783898"/>
            <a:ext cx="2250659" cy="1161599"/>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Set Head</a:t>
            </a:r>
          </a:p>
        </p:txBody>
      </p:sp>
      <p:sp>
        <p:nvSpPr>
          <p:cNvPr id="5" name="Freeform 5">
            <a:extLst>
              <a:ext uri="{FF2B5EF4-FFF2-40B4-BE49-F238E27FC236}">
                <a16:creationId xmlns:a16="http://schemas.microsoft.com/office/drawing/2014/main" id="{4209206A-533D-4704-97F0-AB24AE8EC005}"/>
              </a:ext>
            </a:extLst>
          </p:cNvPr>
          <p:cNvSpPr>
            <a:spLocks noChangeAspect="1" noEditPoints="1"/>
          </p:cNvSpPr>
          <p:nvPr/>
        </p:nvSpPr>
        <p:spPr bwMode="auto">
          <a:xfrm>
            <a:off x="5618980" y="3921087"/>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6" name="Freeform 5">
            <a:extLst>
              <a:ext uri="{FF2B5EF4-FFF2-40B4-BE49-F238E27FC236}">
                <a16:creationId xmlns:a16="http://schemas.microsoft.com/office/drawing/2014/main" id="{93D2126F-F83C-4FEC-87E0-F0F0B16D73D2}"/>
              </a:ext>
            </a:extLst>
          </p:cNvPr>
          <p:cNvSpPr>
            <a:spLocks noChangeAspect="1" noEditPoints="1"/>
          </p:cNvSpPr>
          <p:nvPr/>
        </p:nvSpPr>
        <p:spPr bwMode="auto">
          <a:xfrm>
            <a:off x="6151521" y="3921087"/>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7" name="Rectangle 6">
            <a:extLst>
              <a:ext uri="{FF2B5EF4-FFF2-40B4-BE49-F238E27FC236}">
                <a16:creationId xmlns:a16="http://schemas.microsoft.com/office/drawing/2014/main" id="{E5480152-C0F6-4B02-BF95-57062CA7CEA6}"/>
              </a:ext>
            </a:extLst>
          </p:cNvPr>
          <p:cNvSpPr/>
          <p:nvPr/>
        </p:nvSpPr>
        <p:spPr>
          <a:xfrm>
            <a:off x="2504289" y="4972284"/>
            <a:ext cx="7469669" cy="552313"/>
          </a:xfrm>
          <a:prstGeom prst="rect">
            <a:avLst/>
          </a:prstGeom>
          <a:solidFill>
            <a:srgbClr val="00B0F0"/>
          </a:solidFill>
        </p:spPr>
        <p:txBody>
          <a:bodyPr wrap="square" anchor="t">
            <a:noAutofit/>
          </a:bodyPr>
          <a:lstStyle/>
          <a:p>
            <a:pPr algn="ctr" defTabSz="914400"/>
            <a:r>
              <a:rPr lang="en-US" sz="1200">
                <a:solidFill>
                  <a:prstClr val="white"/>
                </a:solidFill>
                <a:latin typeface="Calibri" panose="020F0502020204030204"/>
              </a:rPr>
              <a:t>Centralized Cluster Set Management</a:t>
            </a:r>
          </a:p>
        </p:txBody>
      </p:sp>
      <p:sp>
        <p:nvSpPr>
          <p:cNvPr id="8" name="Rectangle 7">
            <a:extLst>
              <a:ext uri="{FF2B5EF4-FFF2-40B4-BE49-F238E27FC236}">
                <a16:creationId xmlns:a16="http://schemas.microsoft.com/office/drawing/2014/main" id="{7914E2AB-9D7F-408C-B896-94DCE5C976B9}"/>
              </a:ext>
            </a:extLst>
          </p:cNvPr>
          <p:cNvSpPr/>
          <p:nvPr/>
        </p:nvSpPr>
        <p:spPr>
          <a:xfrm>
            <a:off x="3798363" y="5263024"/>
            <a:ext cx="4968852" cy="264972"/>
          </a:xfrm>
          <a:prstGeom prst="rect">
            <a:avLst/>
          </a:prstGeom>
          <a:solidFill>
            <a:sysClr val="window" lastClr="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latin typeface="Calibri" panose="020F0502020204030204"/>
              </a:rPr>
              <a:t>Unified Namespace  \\ClusterSet\Share1 </a:t>
            </a:r>
          </a:p>
        </p:txBody>
      </p:sp>
      <p:sp>
        <p:nvSpPr>
          <p:cNvPr id="9" name="Rectangle 8">
            <a:extLst>
              <a:ext uri="{FF2B5EF4-FFF2-40B4-BE49-F238E27FC236}">
                <a16:creationId xmlns:a16="http://schemas.microsoft.com/office/drawing/2014/main" id="{AECB1173-1D7B-46C0-9275-A2E696039198}"/>
              </a:ext>
            </a:extLst>
          </p:cNvPr>
          <p:cNvSpPr/>
          <p:nvPr/>
        </p:nvSpPr>
        <p:spPr bwMode="auto">
          <a:xfrm>
            <a:off x="1323438"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1</a:t>
            </a:r>
          </a:p>
        </p:txBody>
      </p:sp>
      <p:sp>
        <p:nvSpPr>
          <p:cNvPr id="10" name="Freeform 5">
            <a:extLst>
              <a:ext uri="{FF2B5EF4-FFF2-40B4-BE49-F238E27FC236}">
                <a16:creationId xmlns:a16="http://schemas.microsoft.com/office/drawing/2014/main" id="{A3170682-3218-4521-9E24-9C6DB8755E3E}"/>
              </a:ext>
            </a:extLst>
          </p:cNvPr>
          <p:cNvSpPr>
            <a:spLocks noChangeAspect="1" noEditPoints="1"/>
          </p:cNvSpPr>
          <p:nvPr/>
        </p:nvSpPr>
        <p:spPr bwMode="auto">
          <a:xfrm>
            <a:off x="1439207"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1" name="Freeform 5">
            <a:extLst>
              <a:ext uri="{FF2B5EF4-FFF2-40B4-BE49-F238E27FC236}">
                <a16:creationId xmlns:a16="http://schemas.microsoft.com/office/drawing/2014/main" id="{61C55545-97FE-40CC-AA06-BA32E1FDB3D6}"/>
              </a:ext>
            </a:extLst>
          </p:cNvPr>
          <p:cNvSpPr>
            <a:spLocks noChangeAspect="1" noEditPoints="1"/>
          </p:cNvSpPr>
          <p:nvPr/>
        </p:nvSpPr>
        <p:spPr bwMode="auto">
          <a:xfrm>
            <a:off x="1971748"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2" name="Freeform 5">
            <a:extLst>
              <a:ext uri="{FF2B5EF4-FFF2-40B4-BE49-F238E27FC236}">
                <a16:creationId xmlns:a16="http://schemas.microsoft.com/office/drawing/2014/main" id="{A4B8323B-C12E-442A-BF47-83B6B3F11560}"/>
              </a:ext>
            </a:extLst>
          </p:cNvPr>
          <p:cNvSpPr>
            <a:spLocks noChangeAspect="1" noEditPoints="1"/>
          </p:cNvSpPr>
          <p:nvPr/>
        </p:nvSpPr>
        <p:spPr bwMode="auto">
          <a:xfrm>
            <a:off x="2504289"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3" name="Freeform 5">
            <a:extLst>
              <a:ext uri="{FF2B5EF4-FFF2-40B4-BE49-F238E27FC236}">
                <a16:creationId xmlns:a16="http://schemas.microsoft.com/office/drawing/2014/main" id="{15D5C61F-2550-40BD-B572-53E72D6E5486}"/>
              </a:ext>
            </a:extLst>
          </p:cNvPr>
          <p:cNvSpPr>
            <a:spLocks noChangeAspect="1" noEditPoints="1"/>
          </p:cNvSpPr>
          <p:nvPr/>
        </p:nvSpPr>
        <p:spPr bwMode="auto">
          <a:xfrm>
            <a:off x="3036830"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4" name="Rectangle 13">
            <a:extLst>
              <a:ext uri="{FF2B5EF4-FFF2-40B4-BE49-F238E27FC236}">
                <a16:creationId xmlns:a16="http://schemas.microsoft.com/office/drawing/2014/main" id="{E4C38D8A-AE97-4689-99A3-91E2F11AB906}"/>
              </a:ext>
            </a:extLst>
          </p:cNvPr>
          <p:cNvSpPr/>
          <p:nvPr/>
        </p:nvSpPr>
        <p:spPr bwMode="auto">
          <a:xfrm>
            <a:off x="3845341"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2</a:t>
            </a:r>
          </a:p>
        </p:txBody>
      </p:sp>
      <p:sp>
        <p:nvSpPr>
          <p:cNvPr id="15" name="Freeform 5">
            <a:extLst>
              <a:ext uri="{FF2B5EF4-FFF2-40B4-BE49-F238E27FC236}">
                <a16:creationId xmlns:a16="http://schemas.microsoft.com/office/drawing/2014/main" id="{75EC66B4-1323-4773-B77D-4DB844C0E4B8}"/>
              </a:ext>
            </a:extLst>
          </p:cNvPr>
          <p:cNvSpPr>
            <a:spLocks noChangeAspect="1" noEditPoints="1"/>
          </p:cNvSpPr>
          <p:nvPr/>
        </p:nvSpPr>
        <p:spPr bwMode="auto">
          <a:xfrm>
            <a:off x="3961110"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6" name="Freeform 5">
            <a:extLst>
              <a:ext uri="{FF2B5EF4-FFF2-40B4-BE49-F238E27FC236}">
                <a16:creationId xmlns:a16="http://schemas.microsoft.com/office/drawing/2014/main" id="{AF3068A2-B4AC-4952-9835-C5618C009533}"/>
              </a:ext>
            </a:extLst>
          </p:cNvPr>
          <p:cNvSpPr>
            <a:spLocks noChangeAspect="1" noEditPoints="1"/>
          </p:cNvSpPr>
          <p:nvPr/>
        </p:nvSpPr>
        <p:spPr bwMode="auto">
          <a:xfrm>
            <a:off x="4493651"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7" name="Freeform 5">
            <a:extLst>
              <a:ext uri="{FF2B5EF4-FFF2-40B4-BE49-F238E27FC236}">
                <a16:creationId xmlns:a16="http://schemas.microsoft.com/office/drawing/2014/main" id="{0D90E114-4C56-4C81-9A1D-87025CB97D03}"/>
              </a:ext>
            </a:extLst>
          </p:cNvPr>
          <p:cNvSpPr>
            <a:spLocks noChangeAspect="1" noEditPoints="1"/>
          </p:cNvSpPr>
          <p:nvPr/>
        </p:nvSpPr>
        <p:spPr bwMode="auto">
          <a:xfrm>
            <a:off x="5026192"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8" name="Freeform 5">
            <a:extLst>
              <a:ext uri="{FF2B5EF4-FFF2-40B4-BE49-F238E27FC236}">
                <a16:creationId xmlns:a16="http://schemas.microsoft.com/office/drawing/2014/main" id="{205074CE-F73F-4D39-BB9F-3127B791058C}"/>
              </a:ext>
            </a:extLst>
          </p:cNvPr>
          <p:cNvSpPr>
            <a:spLocks noChangeAspect="1" noEditPoints="1"/>
          </p:cNvSpPr>
          <p:nvPr/>
        </p:nvSpPr>
        <p:spPr bwMode="auto">
          <a:xfrm>
            <a:off x="5558733"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9" name="Rectangle 18">
            <a:extLst>
              <a:ext uri="{FF2B5EF4-FFF2-40B4-BE49-F238E27FC236}">
                <a16:creationId xmlns:a16="http://schemas.microsoft.com/office/drawing/2014/main" id="{3255EA95-BD2B-4E52-80DE-2786743B51E7}"/>
              </a:ext>
            </a:extLst>
          </p:cNvPr>
          <p:cNvSpPr/>
          <p:nvPr/>
        </p:nvSpPr>
        <p:spPr bwMode="auto">
          <a:xfrm>
            <a:off x="6367244"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3</a:t>
            </a:r>
          </a:p>
        </p:txBody>
      </p:sp>
      <p:sp>
        <p:nvSpPr>
          <p:cNvPr id="20" name="Freeform 5">
            <a:extLst>
              <a:ext uri="{FF2B5EF4-FFF2-40B4-BE49-F238E27FC236}">
                <a16:creationId xmlns:a16="http://schemas.microsoft.com/office/drawing/2014/main" id="{48A51F53-8338-40BA-803B-4AF07B41E691}"/>
              </a:ext>
            </a:extLst>
          </p:cNvPr>
          <p:cNvSpPr>
            <a:spLocks noChangeAspect="1" noEditPoints="1"/>
          </p:cNvSpPr>
          <p:nvPr/>
        </p:nvSpPr>
        <p:spPr bwMode="auto">
          <a:xfrm>
            <a:off x="6483013"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1" name="Freeform 5">
            <a:extLst>
              <a:ext uri="{FF2B5EF4-FFF2-40B4-BE49-F238E27FC236}">
                <a16:creationId xmlns:a16="http://schemas.microsoft.com/office/drawing/2014/main" id="{9D8E7C58-D030-45A9-953F-DE106DE19F89}"/>
              </a:ext>
            </a:extLst>
          </p:cNvPr>
          <p:cNvSpPr>
            <a:spLocks noChangeAspect="1" noEditPoints="1"/>
          </p:cNvSpPr>
          <p:nvPr/>
        </p:nvSpPr>
        <p:spPr bwMode="auto">
          <a:xfrm>
            <a:off x="7015554"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2" name="Freeform 5">
            <a:extLst>
              <a:ext uri="{FF2B5EF4-FFF2-40B4-BE49-F238E27FC236}">
                <a16:creationId xmlns:a16="http://schemas.microsoft.com/office/drawing/2014/main" id="{179C5EF5-91AF-49C5-A63F-04B43A57801B}"/>
              </a:ext>
            </a:extLst>
          </p:cNvPr>
          <p:cNvSpPr>
            <a:spLocks noChangeAspect="1" noEditPoints="1"/>
          </p:cNvSpPr>
          <p:nvPr/>
        </p:nvSpPr>
        <p:spPr bwMode="auto">
          <a:xfrm>
            <a:off x="7548095"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3" name="Freeform 5">
            <a:extLst>
              <a:ext uri="{FF2B5EF4-FFF2-40B4-BE49-F238E27FC236}">
                <a16:creationId xmlns:a16="http://schemas.microsoft.com/office/drawing/2014/main" id="{690F2386-A1DC-40F6-9E0C-4C6ED08E15A1}"/>
              </a:ext>
            </a:extLst>
          </p:cNvPr>
          <p:cNvSpPr>
            <a:spLocks noChangeAspect="1" noEditPoints="1"/>
          </p:cNvSpPr>
          <p:nvPr/>
        </p:nvSpPr>
        <p:spPr bwMode="auto">
          <a:xfrm>
            <a:off x="8080636"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4" name="Rectangle 23">
            <a:extLst>
              <a:ext uri="{FF2B5EF4-FFF2-40B4-BE49-F238E27FC236}">
                <a16:creationId xmlns:a16="http://schemas.microsoft.com/office/drawing/2014/main" id="{B1673C1D-CDE0-4A56-B9AC-8704DFC071CB}"/>
              </a:ext>
            </a:extLst>
          </p:cNvPr>
          <p:cNvSpPr/>
          <p:nvPr/>
        </p:nvSpPr>
        <p:spPr bwMode="auto">
          <a:xfrm>
            <a:off x="8889147"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4</a:t>
            </a:r>
          </a:p>
        </p:txBody>
      </p:sp>
      <p:sp>
        <p:nvSpPr>
          <p:cNvPr id="25" name="Freeform 5">
            <a:extLst>
              <a:ext uri="{FF2B5EF4-FFF2-40B4-BE49-F238E27FC236}">
                <a16:creationId xmlns:a16="http://schemas.microsoft.com/office/drawing/2014/main" id="{56CC98C2-1F80-4812-92E3-D7CF5CEC3CE2}"/>
              </a:ext>
            </a:extLst>
          </p:cNvPr>
          <p:cNvSpPr>
            <a:spLocks noChangeAspect="1" noEditPoints="1"/>
          </p:cNvSpPr>
          <p:nvPr/>
        </p:nvSpPr>
        <p:spPr bwMode="auto">
          <a:xfrm>
            <a:off x="9004916"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6" name="Freeform 5">
            <a:extLst>
              <a:ext uri="{FF2B5EF4-FFF2-40B4-BE49-F238E27FC236}">
                <a16:creationId xmlns:a16="http://schemas.microsoft.com/office/drawing/2014/main" id="{923B2C0B-2F47-47C9-BDDD-2A5BB3FCD7E1}"/>
              </a:ext>
            </a:extLst>
          </p:cNvPr>
          <p:cNvSpPr>
            <a:spLocks noChangeAspect="1" noEditPoints="1"/>
          </p:cNvSpPr>
          <p:nvPr/>
        </p:nvSpPr>
        <p:spPr bwMode="auto">
          <a:xfrm>
            <a:off x="9537457"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7" name="Freeform 5">
            <a:extLst>
              <a:ext uri="{FF2B5EF4-FFF2-40B4-BE49-F238E27FC236}">
                <a16:creationId xmlns:a16="http://schemas.microsoft.com/office/drawing/2014/main" id="{A2880B33-1949-4BDD-990A-B7C00CE1FFA5}"/>
              </a:ext>
            </a:extLst>
          </p:cNvPr>
          <p:cNvSpPr>
            <a:spLocks noChangeAspect="1" noEditPoints="1"/>
          </p:cNvSpPr>
          <p:nvPr/>
        </p:nvSpPr>
        <p:spPr bwMode="auto">
          <a:xfrm>
            <a:off x="10069998"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8" name="Freeform 5">
            <a:extLst>
              <a:ext uri="{FF2B5EF4-FFF2-40B4-BE49-F238E27FC236}">
                <a16:creationId xmlns:a16="http://schemas.microsoft.com/office/drawing/2014/main" id="{571C8ABC-FC0B-4331-8C00-9FB053CBEC64}"/>
              </a:ext>
            </a:extLst>
          </p:cNvPr>
          <p:cNvSpPr>
            <a:spLocks noChangeAspect="1" noEditPoints="1"/>
          </p:cNvSpPr>
          <p:nvPr/>
        </p:nvSpPr>
        <p:spPr bwMode="auto">
          <a:xfrm>
            <a:off x="10602539"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pic>
        <p:nvPicPr>
          <p:cNvPr id="29" name="Picture 28">
            <a:extLst>
              <a:ext uri="{FF2B5EF4-FFF2-40B4-BE49-F238E27FC236}">
                <a16:creationId xmlns:a16="http://schemas.microsoft.com/office/drawing/2014/main" id="{240CC4CC-4C05-4569-AAF0-7EA626263975}"/>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617904" y="3634338"/>
            <a:ext cx="363548" cy="363550"/>
          </a:xfrm>
          <a:prstGeom prst="rect">
            <a:avLst/>
          </a:prstGeom>
          <a:ln>
            <a:noFill/>
          </a:ln>
        </p:spPr>
      </p:pic>
      <p:cxnSp>
        <p:nvCxnSpPr>
          <p:cNvPr id="30" name="Straight Arrow Connector 29">
            <a:extLst>
              <a:ext uri="{FF2B5EF4-FFF2-40B4-BE49-F238E27FC236}">
                <a16:creationId xmlns:a16="http://schemas.microsoft.com/office/drawing/2014/main" id="{9F59AA3D-40B9-4636-94D5-3D226392717E}"/>
              </a:ext>
            </a:extLst>
          </p:cNvPr>
          <p:cNvCxnSpPr>
            <a:cxnSpLocks/>
          </p:cNvCxnSpPr>
          <p:nvPr/>
        </p:nvCxnSpPr>
        <p:spPr>
          <a:xfrm flipH="1">
            <a:off x="6717792" y="3997888"/>
            <a:ext cx="1799345" cy="464384"/>
          </a:xfrm>
          <a:prstGeom prst="straightConnector1">
            <a:avLst/>
          </a:prstGeom>
          <a:ln w="1905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a:extLst>
              <a:ext uri="{FF2B5EF4-FFF2-40B4-BE49-F238E27FC236}">
                <a16:creationId xmlns:a16="http://schemas.microsoft.com/office/drawing/2014/main" id="{6AB62A89-AF96-4C9B-B72A-8D0F6819DD38}"/>
              </a:ext>
            </a:extLst>
          </p:cNvPr>
          <p:cNvCxnSpPr>
            <a:cxnSpLocks/>
          </p:cNvCxnSpPr>
          <p:nvPr/>
        </p:nvCxnSpPr>
        <p:spPr>
          <a:xfrm>
            <a:off x="6747607" y="4662757"/>
            <a:ext cx="244242" cy="600267"/>
          </a:xfrm>
          <a:prstGeom prst="straightConnector1">
            <a:avLst/>
          </a:prstGeom>
          <a:ln w="1905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B01AE8AF-B82C-45D8-8702-44421B621138}"/>
              </a:ext>
            </a:extLst>
          </p:cNvPr>
          <p:cNvCxnSpPr>
            <a:cxnSpLocks/>
          </p:cNvCxnSpPr>
          <p:nvPr/>
        </p:nvCxnSpPr>
        <p:spPr>
          <a:xfrm flipH="1">
            <a:off x="3568883" y="5385948"/>
            <a:ext cx="1457309" cy="533945"/>
          </a:xfrm>
          <a:prstGeom prst="straightConnector1">
            <a:avLst/>
          </a:prstGeom>
          <a:ln w="19050">
            <a:solidFill>
              <a:schemeClr val="tx1"/>
            </a:solidFill>
            <a:tailEnd type="triangle"/>
          </a:ln>
        </p:spPr>
        <p:style>
          <a:lnRef idx="1">
            <a:schemeClr val="accent2"/>
          </a:lnRef>
          <a:fillRef idx="0">
            <a:schemeClr val="accent2"/>
          </a:fillRef>
          <a:effectRef idx="0">
            <a:schemeClr val="accent2"/>
          </a:effectRef>
          <a:fontRef idx="minor">
            <a:schemeClr val="tx1"/>
          </a:fontRef>
        </p:style>
      </p:cxnSp>
      <p:pic>
        <p:nvPicPr>
          <p:cNvPr id="38" name="Picture 37">
            <a:extLst>
              <a:ext uri="{FF2B5EF4-FFF2-40B4-BE49-F238E27FC236}">
                <a16:creationId xmlns:a16="http://schemas.microsoft.com/office/drawing/2014/main" id="{6CE90EE6-B529-46D3-99DB-2D83D4BD0621}"/>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80449" y="6421693"/>
            <a:ext cx="363548" cy="363550"/>
          </a:xfrm>
          <a:prstGeom prst="rect">
            <a:avLst/>
          </a:prstGeom>
          <a:ln>
            <a:solidFill>
              <a:schemeClr val="tx1"/>
            </a:solidFill>
          </a:ln>
        </p:spPr>
      </p:pic>
    </p:spTree>
    <p:extLst>
      <p:ext uri="{BB962C8B-B14F-4D97-AF65-F5344CB8AC3E}">
        <p14:creationId xmlns:p14="http://schemas.microsoft.com/office/powerpoint/2010/main" val="85044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30CB-DCA7-4F40-992C-80CB9AA46A0F}"/>
              </a:ext>
            </a:extLst>
          </p:cNvPr>
          <p:cNvSpPr>
            <a:spLocks noGrp="1"/>
          </p:cNvSpPr>
          <p:nvPr>
            <p:ph type="title"/>
          </p:nvPr>
        </p:nvSpPr>
        <p:spPr/>
        <p:txBody>
          <a:bodyPr/>
          <a:lstStyle/>
          <a:p>
            <a:r>
              <a:rPr lang="en-US">
                <a:latin typeface="Calibri Light" panose="020F0302020204030204" pitchFamily="34" charset="0"/>
                <a:cs typeface="Calibri Light" panose="020F0302020204030204" pitchFamily="34" charset="0"/>
              </a:rPr>
              <a:t>What does Cluster Sets do?</a:t>
            </a:r>
          </a:p>
        </p:txBody>
      </p:sp>
      <p:sp>
        <p:nvSpPr>
          <p:cNvPr id="3" name="Content Placeholder 2">
            <a:extLst>
              <a:ext uri="{FF2B5EF4-FFF2-40B4-BE49-F238E27FC236}">
                <a16:creationId xmlns:a16="http://schemas.microsoft.com/office/drawing/2014/main" id="{A0F8D01B-435A-42CD-B935-5CE00E31F0FC}"/>
              </a:ext>
            </a:extLst>
          </p:cNvPr>
          <p:cNvSpPr>
            <a:spLocks noGrp="1"/>
          </p:cNvSpPr>
          <p:nvPr>
            <p:ph idx="1"/>
          </p:nvPr>
        </p:nvSpPr>
        <p:spPr/>
        <p:txBody>
          <a:bodyPr/>
          <a:lstStyle/>
          <a:p>
            <a:r>
              <a:rPr lang="en-US">
                <a:solidFill>
                  <a:schemeClr val="bg2">
                    <a:lumMod val="75000"/>
                    <a:lumOff val="25000"/>
                  </a:schemeClr>
                </a:solidFill>
                <a:latin typeface="Calibri" panose="020F0502020204030204" pitchFamily="34" charset="0"/>
                <a:cs typeface="Calibri" panose="020F0502020204030204" pitchFamily="34" charset="0"/>
              </a:rPr>
              <a:t>Allows for virtual machine fluidity</a:t>
            </a:r>
          </a:p>
          <a:p>
            <a:r>
              <a:rPr lang="en-US">
                <a:latin typeface="Calibri" panose="020F0502020204030204" pitchFamily="34" charset="0"/>
                <a:cs typeface="Calibri" panose="020F0502020204030204" pitchFamily="34" charset="0"/>
              </a:rPr>
              <a:t>Places new virtual machines on an optimal node</a:t>
            </a:r>
          </a:p>
        </p:txBody>
      </p:sp>
      <p:sp>
        <p:nvSpPr>
          <p:cNvPr id="4" name="Rectangle 3">
            <a:extLst>
              <a:ext uri="{FF2B5EF4-FFF2-40B4-BE49-F238E27FC236}">
                <a16:creationId xmlns:a16="http://schemas.microsoft.com/office/drawing/2014/main" id="{652785AA-FCB6-44A5-962B-68B8A72A3352}"/>
              </a:ext>
            </a:extLst>
          </p:cNvPr>
          <p:cNvSpPr/>
          <p:nvPr/>
        </p:nvSpPr>
        <p:spPr bwMode="auto">
          <a:xfrm>
            <a:off x="4970670" y="3783898"/>
            <a:ext cx="2250659" cy="1161599"/>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Set Head</a:t>
            </a:r>
          </a:p>
        </p:txBody>
      </p:sp>
      <p:sp>
        <p:nvSpPr>
          <p:cNvPr id="5" name="Freeform 5">
            <a:extLst>
              <a:ext uri="{FF2B5EF4-FFF2-40B4-BE49-F238E27FC236}">
                <a16:creationId xmlns:a16="http://schemas.microsoft.com/office/drawing/2014/main" id="{4209206A-533D-4704-97F0-AB24AE8EC005}"/>
              </a:ext>
            </a:extLst>
          </p:cNvPr>
          <p:cNvSpPr>
            <a:spLocks noChangeAspect="1" noEditPoints="1"/>
          </p:cNvSpPr>
          <p:nvPr/>
        </p:nvSpPr>
        <p:spPr bwMode="auto">
          <a:xfrm>
            <a:off x="5618980" y="3921087"/>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6" name="Freeform 5">
            <a:extLst>
              <a:ext uri="{FF2B5EF4-FFF2-40B4-BE49-F238E27FC236}">
                <a16:creationId xmlns:a16="http://schemas.microsoft.com/office/drawing/2014/main" id="{93D2126F-F83C-4FEC-87E0-F0F0B16D73D2}"/>
              </a:ext>
            </a:extLst>
          </p:cNvPr>
          <p:cNvSpPr>
            <a:spLocks noChangeAspect="1" noEditPoints="1"/>
          </p:cNvSpPr>
          <p:nvPr/>
        </p:nvSpPr>
        <p:spPr bwMode="auto">
          <a:xfrm>
            <a:off x="6151521" y="3921087"/>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7" name="Rectangle 6">
            <a:extLst>
              <a:ext uri="{FF2B5EF4-FFF2-40B4-BE49-F238E27FC236}">
                <a16:creationId xmlns:a16="http://schemas.microsoft.com/office/drawing/2014/main" id="{E5480152-C0F6-4B02-BF95-57062CA7CEA6}"/>
              </a:ext>
            </a:extLst>
          </p:cNvPr>
          <p:cNvSpPr/>
          <p:nvPr/>
        </p:nvSpPr>
        <p:spPr>
          <a:xfrm>
            <a:off x="2504289" y="4972284"/>
            <a:ext cx="7469669" cy="552313"/>
          </a:xfrm>
          <a:prstGeom prst="rect">
            <a:avLst/>
          </a:prstGeom>
          <a:solidFill>
            <a:srgbClr val="00B0F0"/>
          </a:solidFill>
        </p:spPr>
        <p:txBody>
          <a:bodyPr wrap="square" anchor="t">
            <a:noAutofit/>
          </a:bodyPr>
          <a:lstStyle/>
          <a:p>
            <a:pPr algn="ctr" defTabSz="914400"/>
            <a:r>
              <a:rPr lang="en-US" sz="1200">
                <a:solidFill>
                  <a:prstClr val="white"/>
                </a:solidFill>
                <a:latin typeface="Calibri" panose="020F0502020204030204"/>
              </a:rPr>
              <a:t>Centralized Cluster Set Management</a:t>
            </a:r>
          </a:p>
        </p:txBody>
      </p:sp>
      <p:sp>
        <p:nvSpPr>
          <p:cNvPr id="8" name="Rectangle 7">
            <a:extLst>
              <a:ext uri="{FF2B5EF4-FFF2-40B4-BE49-F238E27FC236}">
                <a16:creationId xmlns:a16="http://schemas.microsoft.com/office/drawing/2014/main" id="{7914E2AB-9D7F-408C-B896-94DCE5C976B9}"/>
              </a:ext>
            </a:extLst>
          </p:cNvPr>
          <p:cNvSpPr/>
          <p:nvPr/>
        </p:nvSpPr>
        <p:spPr>
          <a:xfrm>
            <a:off x="3798363" y="5263024"/>
            <a:ext cx="4968852" cy="264972"/>
          </a:xfrm>
          <a:prstGeom prst="rect">
            <a:avLst/>
          </a:prstGeom>
          <a:solidFill>
            <a:sysClr val="window" lastClr="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latin typeface="Calibri" panose="020F0502020204030204"/>
              </a:rPr>
              <a:t>Unified Namespace  \\ClusterSet\Share1 </a:t>
            </a:r>
          </a:p>
        </p:txBody>
      </p:sp>
      <p:sp>
        <p:nvSpPr>
          <p:cNvPr id="9" name="Rectangle 8">
            <a:extLst>
              <a:ext uri="{FF2B5EF4-FFF2-40B4-BE49-F238E27FC236}">
                <a16:creationId xmlns:a16="http://schemas.microsoft.com/office/drawing/2014/main" id="{AECB1173-1D7B-46C0-9275-A2E696039198}"/>
              </a:ext>
            </a:extLst>
          </p:cNvPr>
          <p:cNvSpPr/>
          <p:nvPr/>
        </p:nvSpPr>
        <p:spPr bwMode="auto">
          <a:xfrm>
            <a:off x="1323438"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1</a:t>
            </a:r>
          </a:p>
        </p:txBody>
      </p:sp>
      <p:sp>
        <p:nvSpPr>
          <p:cNvPr id="10" name="Freeform 5">
            <a:extLst>
              <a:ext uri="{FF2B5EF4-FFF2-40B4-BE49-F238E27FC236}">
                <a16:creationId xmlns:a16="http://schemas.microsoft.com/office/drawing/2014/main" id="{A3170682-3218-4521-9E24-9C6DB8755E3E}"/>
              </a:ext>
            </a:extLst>
          </p:cNvPr>
          <p:cNvSpPr>
            <a:spLocks noChangeAspect="1" noEditPoints="1"/>
          </p:cNvSpPr>
          <p:nvPr/>
        </p:nvSpPr>
        <p:spPr bwMode="auto">
          <a:xfrm>
            <a:off x="1439207"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1" name="Freeform 5">
            <a:extLst>
              <a:ext uri="{FF2B5EF4-FFF2-40B4-BE49-F238E27FC236}">
                <a16:creationId xmlns:a16="http://schemas.microsoft.com/office/drawing/2014/main" id="{61C55545-97FE-40CC-AA06-BA32E1FDB3D6}"/>
              </a:ext>
            </a:extLst>
          </p:cNvPr>
          <p:cNvSpPr>
            <a:spLocks noChangeAspect="1" noEditPoints="1"/>
          </p:cNvSpPr>
          <p:nvPr/>
        </p:nvSpPr>
        <p:spPr bwMode="auto">
          <a:xfrm>
            <a:off x="1971748"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2" name="Freeform 5">
            <a:extLst>
              <a:ext uri="{FF2B5EF4-FFF2-40B4-BE49-F238E27FC236}">
                <a16:creationId xmlns:a16="http://schemas.microsoft.com/office/drawing/2014/main" id="{A4B8323B-C12E-442A-BF47-83B6B3F11560}"/>
              </a:ext>
            </a:extLst>
          </p:cNvPr>
          <p:cNvSpPr>
            <a:spLocks noChangeAspect="1" noEditPoints="1"/>
          </p:cNvSpPr>
          <p:nvPr/>
        </p:nvSpPr>
        <p:spPr bwMode="auto">
          <a:xfrm>
            <a:off x="2504289"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3" name="Freeform 5">
            <a:extLst>
              <a:ext uri="{FF2B5EF4-FFF2-40B4-BE49-F238E27FC236}">
                <a16:creationId xmlns:a16="http://schemas.microsoft.com/office/drawing/2014/main" id="{15D5C61F-2550-40BD-B572-53E72D6E5486}"/>
              </a:ext>
            </a:extLst>
          </p:cNvPr>
          <p:cNvSpPr>
            <a:spLocks noChangeAspect="1" noEditPoints="1"/>
          </p:cNvSpPr>
          <p:nvPr/>
        </p:nvSpPr>
        <p:spPr bwMode="auto">
          <a:xfrm>
            <a:off x="3036830"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4" name="Rectangle 13">
            <a:extLst>
              <a:ext uri="{FF2B5EF4-FFF2-40B4-BE49-F238E27FC236}">
                <a16:creationId xmlns:a16="http://schemas.microsoft.com/office/drawing/2014/main" id="{E4C38D8A-AE97-4689-99A3-91E2F11AB906}"/>
              </a:ext>
            </a:extLst>
          </p:cNvPr>
          <p:cNvSpPr/>
          <p:nvPr/>
        </p:nvSpPr>
        <p:spPr bwMode="auto">
          <a:xfrm>
            <a:off x="3845341"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2</a:t>
            </a:r>
          </a:p>
        </p:txBody>
      </p:sp>
      <p:sp>
        <p:nvSpPr>
          <p:cNvPr id="15" name="Freeform 5">
            <a:extLst>
              <a:ext uri="{FF2B5EF4-FFF2-40B4-BE49-F238E27FC236}">
                <a16:creationId xmlns:a16="http://schemas.microsoft.com/office/drawing/2014/main" id="{75EC66B4-1323-4773-B77D-4DB844C0E4B8}"/>
              </a:ext>
            </a:extLst>
          </p:cNvPr>
          <p:cNvSpPr>
            <a:spLocks noChangeAspect="1" noEditPoints="1"/>
          </p:cNvSpPr>
          <p:nvPr/>
        </p:nvSpPr>
        <p:spPr bwMode="auto">
          <a:xfrm>
            <a:off x="3961110"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6" name="Freeform 5">
            <a:extLst>
              <a:ext uri="{FF2B5EF4-FFF2-40B4-BE49-F238E27FC236}">
                <a16:creationId xmlns:a16="http://schemas.microsoft.com/office/drawing/2014/main" id="{AF3068A2-B4AC-4952-9835-C5618C009533}"/>
              </a:ext>
            </a:extLst>
          </p:cNvPr>
          <p:cNvSpPr>
            <a:spLocks noChangeAspect="1" noEditPoints="1"/>
          </p:cNvSpPr>
          <p:nvPr/>
        </p:nvSpPr>
        <p:spPr bwMode="auto">
          <a:xfrm>
            <a:off x="4493651"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7" name="Freeform 5">
            <a:extLst>
              <a:ext uri="{FF2B5EF4-FFF2-40B4-BE49-F238E27FC236}">
                <a16:creationId xmlns:a16="http://schemas.microsoft.com/office/drawing/2014/main" id="{0D90E114-4C56-4C81-9A1D-87025CB97D03}"/>
              </a:ext>
            </a:extLst>
          </p:cNvPr>
          <p:cNvSpPr>
            <a:spLocks noChangeAspect="1" noEditPoints="1"/>
          </p:cNvSpPr>
          <p:nvPr/>
        </p:nvSpPr>
        <p:spPr bwMode="auto">
          <a:xfrm>
            <a:off x="5026192"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8" name="Freeform 5">
            <a:extLst>
              <a:ext uri="{FF2B5EF4-FFF2-40B4-BE49-F238E27FC236}">
                <a16:creationId xmlns:a16="http://schemas.microsoft.com/office/drawing/2014/main" id="{205074CE-F73F-4D39-BB9F-3127B791058C}"/>
              </a:ext>
            </a:extLst>
          </p:cNvPr>
          <p:cNvSpPr>
            <a:spLocks noChangeAspect="1" noEditPoints="1"/>
          </p:cNvSpPr>
          <p:nvPr/>
        </p:nvSpPr>
        <p:spPr bwMode="auto">
          <a:xfrm>
            <a:off x="5558733"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9" name="Rectangle 18">
            <a:extLst>
              <a:ext uri="{FF2B5EF4-FFF2-40B4-BE49-F238E27FC236}">
                <a16:creationId xmlns:a16="http://schemas.microsoft.com/office/drawing/2014/main" id="{3255EA95-BD2B-4E52-80DE-2786743B51E7}"/>
              </a:ext>
            </a:extLst>
          </p:cNvPr>
          <p:cNvSpPr/>
          <p:nvPr/>
        </p:nvSpPr>
        <p:spPr bwMode="auto">
          <a:xfrm>
            <a:off x="6367244" y="5603997"/>
            <a:ext cx="2250659" cy="1161599"/>
          </a:xfrm>
          <a:prstGeom prst="rect">
            <a:avLst/>
          </a:prstGeom>
          <a:noFill/>
          <a:ln w="6350" cap="flat" cmpd="sng" algn="ctr">
            <a:solidFill>
              <a:srgbClr val="7030A0"/>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3</a:t>
            </a:r>
          </a:p>
        </p:txBody>
      </p:sp>
      <p:sp>
        <p:nvSpPr>
          <p:cNvPr id="20" name="Freeform 5">
            <a:extLst>
              <a:ext uri="{FF2B5EF4-FFF2-40B4-BE49-F238E27FC236}">
                <a16:creationId xmlns:a16="http://schemas.microsoft.com/office/drawing/2014/main" id="{48A51F53-8338-40BA-803B-4AF07B41E691}"/>
              </a:ext>
            </a:extLst>
          </p:cNvPr>
          <p:cNvSpPr>
            <a:spLocks noChangeAspect="1" noEditPoints="1"/>
          </p:cNvSpPr>
          <p:nvPr/>
        </p:nvSpPr>
        <p:spPr bwMode="auto">
          <a:xfrm>
            <a:off x="6483013"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1" name="Freeform 5">
            <a:extLst>
              <a:ext uri="{FF2B5EF4-FFF2-40B4-BE49-F238E27FC236}">
                <a16:creationId xmlns:a16="http://schemas.microsoft.com/office/drawing/2014/main" id="{9D8E7C58-D030-45A9-953F-DE106DE19F89}"/>
              </a:ext>
            </a:extLst>
          </p:cNvPr>
          <p:cNvSpPr>
            <a:spLocks noChangeAspect="1" noEditPoints="1"/>
          </p:cNvSpPr>
          <p:nvPr/>
        </p:nvSpPr>
        <p:spPr bwMode="auto">
          <a:xfrm>
            <a:off x="7015554"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2" name="Freeform 5">
            <a:extLst>
              <a:ext uri="{FF2B5EF4-FFF2-40B4-BE49-F238E27FC236}">
                <a16:creationId xmlns:a16="http://schemas.microsoft.com/office/drawing/2014/main" id="{179C5EF5-91AF-49C5-A63F-04B43A57801B}"/>
              </a:ext>
            </a:extLst>
          </p:cNvPr>
          <p:cNvSpPr>
            <a:spLocks noChangeAspect="1" noEditPoints="1"/>
          </p:cNvSpPr>
          <p:nvPr/>
        </p:nvSpPr>
        <p:spPr bwMode="auto">
          <a:xfrm>
            <a:off x="7548095"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3" name="Freeform 5">
            <a:extLst>
              <a:ext uri="{FF2B5EF4-FFF2-40B4-BE49-F238E27FC236}">
                <a16:creationId xmlns:a16="http://schemas.microsoft.com/office/drawing/2014/main" id="{690F2386-A1DC-40F6-9E0C-4C6ED08E15A1}"/>
              </a:ext>
            </a:extLst>
          </p:cNvPr>
          <p:cNvSpPr>
            <a:spLocks noChangeAspect="1" noEditPoints="1"/>
          </p:cNvSpPr>
          <p:nvPr/>
        </p:nvSpPr>
        <p:spPr bwMode="auto">
          <a:xfrm>
            <a:off x="8080636"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4" name="Rectangle 23">
            <a:extLst>
              <a:ext uri="{FF2B5EF4-FFF2-40B4-BE49-F238E27FC236}">
                <a16:creationId xmlns:a16="http://schemas.microsoft.com/office/drawing/2014/main" id="{B1673C1D-CDE0-4A56-B9AC-8704DFC071CB}"/>
              </a:ext>
            </a:extLst>
          </p:cNvPr>
          <p:cNvSpPr/>
          <p:nvPr/>
        </p:nvSpPr>
        <p:spPr bwMode="auto">
          <a:xfrm>
            <a:off x="8889147"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4</a:t>
            </a:r>
          </a:p>
        </p:txBody>
      </p:sp>
      <p:sp>
        <p:nvSpPr>
          <p:cNvPr id="25" name="Freeform 5">
            <a:extLst>
              <a:ext uri="{FF2B5EF4-FFF2-40B4-BE49-F238E27FC236}">
                <a16:creationId xmlns:a16="http://schemas.microsoft.com/office/drawing/2014/main" id="{56CC98C2-1F80-4812-92E3-D7CF5CEC3CE2}"/>
              </a:ext>
            </a:extLst>
          </p:cNvPr>
          <p:cNvSpPr>
            <a:spLocks noChangeAspect="1" noEditPoints="1"/>
          </p:cNvSpPr>
          <p:nvPr/>
        </p:nvSpPr>
        <p:spPr bwMode="auto">
          <a:xfrm>
            <a:off x="9004916"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6" name="Freeform 5">
            <a:extLst>
              <a:ext uri="{FF2B5EF4-FFF2-40B4-BE49-F238E27FC236}">
                <a16:creationId xmlns:a16="http://schemas.microsoft.com/office/drawing/2014/main" id="{923B2C0B-2F47-47C9-BDDD-2A5BB3FCD7E1}"/>
              </a:ext>
            </a:extLst>
          </p:cNvPr>
          <p:cNvSpPr>
            <a:spLocks noChangeAspect="1" noEditPoints="1"/>
          </p:cNvSpPr>
          <p:nvPr/>
        </p:nvSpPr>
        <p:spPr bwMode="auto">
          <a:xfrm>
            <a:off x="9537457"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7" name="Freeform 5">
            <a:extLst>
              <a:ext uri="{FF2B5EF4-FFF2-40B4-BE49-F238E27FC236}">
                <a16:creationId xmlns:a16="http://schemas.microsoft.com/office/drawing/2014/main" id="{A2880B33-1949-4BDD-990A-B7C00CE1FFA5}"/>
              </a:ext>
            </a:extLst>
          </p:cNvPr>
          <p:cNvSpPr>
            <a:spLocks noChangeAspect="1" noEditPoints="1"/>
          </p:cNvSpPr>
          <p:nvPr/>
        </p:nvSpPr>
        <p:spPr bwMode="auto">
          <a:xfrm>
            <a:off x="10069998"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8" name="Freeform 5">
            <a:extLst>
              <a:ext uri="{FF2B5EF4-FFF2-40B4-BE49-F238E27FC236}">
                <a16:creationId xmlns:a16="http://schemas.microsoft.com/office/drawing/2014/main" id="{571C8ABC-FC0B-4331-8C00-9FB053CBEC64}"/>
              </a:ext>
            </a:extLst>
          </p:cNvPr>
          <p:cNvSpPr>
            <a:spLocks noChangeAspect="1" noEditPoints="1"/>
          </p:cNvSpPr>
          <p:nvPr/>
        </p:nvSpPr>
        <p:spPr bwMode="auto">
          <a:xfrm>
            <a:off x="10602539"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pic>
        <p:nvPicPr>
          <p:cNvPr id="29" name="Picture 28">
            <a:extLst>
              <a:ext uri="{FF2B5EF4-FFF2-40B4-BE49-F238E27FC236}">
                <a16:creationId xmlns:a16="http://schemas.microsoft.com/office/drawing/2014/main" id="{240CC4CC-4C05-4569-AAF0-7EA626263975}"/>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617904" y="3634338"/>
            <a:ext cx="363548" cy="363550"/>
          </a:xfrm>
          <a:prstGeom prst="rect">
            <a:avLst/>
          </a:prstGeom>
          <a:ln>
            <a:noFill/>
          </a:ln>
        </p:spPr>
      </p:pic>
      <p:cxnSp>
        <p:nvCxnSpPr>
          <p:cNvPr id="30" name="Straight Arrow Connector 29">
            <a:extLst>
              <a:ext uri="{FF2B5EF4-FFF2-40B4-BE49-F238E27FC236}">
                <a16:creationId xmlns:a16="http://schemas.microsoft.com/office/drawing/2014/main" id="{9F59AA3D-40B9-4636-94D5-3D226392717E}"/>
              </a:ext>
            </a:extLst>
          </p:cNvPr>
          <p:cNvCxnSpPr>
            <a:cxnSpLocks/>
          </p:cNvCxnSpPr>
          <p:nvPr/>
        </p:nvCxnSpPr>
        <p:spPr>
          <a:xfrm flipH="1">
            <a:off x="6717792" y="3997888"/>
            <a:ext cx="1799345" cy="464384"/>
          </a:xfrm>
          <a:prstGeom prst="straightConnector1">
            <a:avLst/>
          </a:prstGeom>
          <a:ln w="1905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a:extLst>
              <a:ext uri="{FF2B5EF4-FFF2-40B4-BE49-F238E27FC236}">
                <a16:creationId xmlns:a16="http://schemas.microsoft.com/office/drawing/2014/main" id="{6AB62A89-AF96-4C9B-B72A-8D0F6819DD38}"/>
              </a:ext>
            </a:extLst>
          </p:cNvPr>
          <p:cNvCxnSpPr>
            <a:cxnSpLocks/>
          </p:cNvCxnSpPr>
          <p:nvPr/>
        </p:nvCxnSpPr>
        <p:spPr>
          <a:xfrm>
            <a:off x="6747607" y="4662757"/>
            <a:ext cx="244242" cy="600267"/>
          </a:xfrm>
          <a:prstGeom prst="straightConnector1">
            <a:avLst/>
          </a:prstGeom>
          <a:ln w="1905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B01AE8AF-B82C-45D8-8702-44421B621138}"/>
              </a:ext>
            </a:extLst>
          </p:cNvPr>
          <p:cNvCxnSpPr>
            <a:cxnSpLocks/>
            <a:endCxn id="14" idx="0"/>
          </p:cNvCxnSpPr>
          <p:nvPr/>
        </p:nvCxnSpPr>
        <p:spPr>
          <a:xfrm flipH="1">
            <a:off x="4970671" y="5385948"/>
            <a:ext cx="55522" cy="218049"/>
          </a:xfrm>
          <a:prstGeom prst="straightConnector1">
            <a:avLst/>
          </a:prstGeom>
          <a:ln w="19050">
            <a:solidFill>
              <a:schemeClr val="tx1"/>
            </a:solidFill>
            <a:tailEnd type="triangle"/>
          </a:ln>
        </p:spPr>
        <p:style>
          <a:lnRef idx="1">
            <a:schemeClr val="accent2"/>
          </a:lnRef>
          <a:fillRef idx="0">
            <a:schemeClr val="accent2"/>
          </a:fillRef>
          <a:effectRef idx="0">
            <a:schemeClr val="accent2"/>
          </a:effectRef>
          <a:fontRef idx="minor">
            <a:schemeClr val="tx1"/>
          </a:fontRef>
        </p:style>
      </p:cxnSp>
      <p:pic>
        <p:nvPicPr>
          <p:cNvPr id="38" name="Picture 37">
            <a:extLst>
              <a:ext uri="{FF2B5EF4-FFF2-40B4-BE49-F238E27FC236}">
                <a16:creationId xmlns:a16="http://schemas.microsoft.com/office/drawing/2014/main" id="{6CE90EE6-B529-46D3-99DB-2D83D4BD0621}"/>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80449" y="6421693"/>
            <a:ext cx="363548" cy="363550"/>
          </a:xfrm>
          <a:prstGeom prst="rect">
            <a:avLst/>
          </a:prstGeom>
          <a:ln>
            <a:noFill/>
          </a:ln>
        </p:spPr>
      </p:pic>
      <p:pic>
        <p:nvPicPr>
          <p:cNvPr id="36" name="Picture 35">
            <a:extLst>
              <a:ext uri="{FF2B5EF4-FFF2-40B4-BE49-F238E27FC236}">
                <a16:creationId xmlns:a16="http://schemas.microsoft.com/office/drawing/2014/main" id="{C5392651-5D3E-4B6D-841F-AE4A6A77BC0A}"/>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987911" y="6429056"/>
            <a:ext cx="363548" cy="363550"/>
          </a:xfrm>
          <a:prstGeom prst="rect">
            <a:avLst/>
          </a:prstGeom>
          <a:ln>
            <a:noFill/>
          </a:ln>
        </p:spPr>
      </p:pic>
    </p:spTree>
    <p:extLst>
      <p:ext uri="{BB962C8B-B14F-4D97-AF65-F5344CB8AC3E}">
        <p14:creationId xmlns:p14="http://schemas.microsoft.com/office/powerpoint/2010/main" val="267208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30CB-DCA7-4F40-992C-80CB9AA46A0F}"/>
              </a:ext>
            </a:extLst>
          </p:cNvPr>
          <p:cNvSpPr>
            <a:spLocks noGrp="1"/>
          </p:cNvSpPr>
          <p:nvPr>
            <p:ph type="title"/>
          </p:nvPr>
        </p:nvSpPr>
        <p:spPr/>
        <p:txBody>
          <a:bodyPr/>
          <a:lstStyle/>
          <a:p>
            <a:r>
              <a:rPr lang="en-US">
                <a:latin typeface="Calibri Light" panose="020F0302020204030204" pitchFamily="34" charset="0"/>
                <a:cs typeface="Calibri Light" panose="020F0302020204030204" pitchFamily="34" charset="0"/>
              </a:rPr>
              <a:t>What does Cluster Sets do?</a:t>
            </a:r>
          </a:p>
        </p:txBody>
      </p:sp>
      <p:sp>
        <p:nvSpPr>
          <p:cNvPr id="3" name="Content Placeholder 2">
            <a:extLst>
              <a:ext uri="{FF2B5EF4-FFF2-40B4-BE49-F238E27FC236}">
                <a16:creationId xmlns:a16="http://schemas.microsoft.com/office/drawing/2014/main" id="{A0F8D01B-435A-42CD-B935-5CE00E31F0FC}"/>
              </a:ext>
            </a:extLst>
          </p:cNvPr>
          <p:cNvSpPr>
            <a:spLocks noGrp="1"/>
          </p:cNvSpPr>
          <p:nvPr>
            <p:ph idx="1"/>
          </p:nvPr>
        </p:nvSpPr>
        <p:spPr/>
        <p:txBody>
          <a:bodyPr/>
          <a:lstStyle/>
          <a:p>
            <a:r>
              <a:rPr lang="en-US">
                <a:solidFill>
                  <a:schemeClr val="bg2">
                    <a:lumMod val="75000"/>
                    <a:lumOff val="25000"/>
                  </a:schemeClr>
                </a:solidFill>
                <a:latin typeface="Calibri" panose="020F0502020204030204" pitchFamily="34" charset="0"/>
                <a:cs typeface="Calibri" panose="020F0502020204030204" pitchFamily="34" charset="0"/>
              </a:rPr>
              <a:t>Allows for virtual machine fluidity</a:t>
            </a:r>
          </a:p>
          <a:p>
            <a:r>
              <a:rPr lang="en-US">
                <a:solidFill>
                  <a:schemeClr val="bg2">
                    <a:lumMod val="75000"/>
                    <a:lumOff val="25000"/>
                  </a:schemeClr>
                </a:solidFill>
                <a:latin typeface="Calibri" panose="020F0502020204030204" pitchFamily="34" charset="0"/>
                <a:cs typeface="Calibri" panose="020F0502020204030204" pitchFamily="34" charset="0"/>
              </a:rPr>
              <a:t>Places new virtual machines on an optimal node</a:t>
            </a:r>
          </a:p>
          <a:p>
            <a:r>
              <a:rPr lang="en-US">
                <a:latin typeface="Calibri" panose="020F0502020204030204" pitchFamily="34" charset="0"/>
                <a:cs typeface="Calibri" panose="020F0502020204030204" pitchFamily="34" charset="0"/>
              </a:rPr>
              <a:t>Allows movement of the VMs between clusters without changing storage paths</a:t>
            </a:r>
          </a:p>
        </p:txBody>
      </p:sp>
      <p:sp>
        <p:nvSpPr>
          <p:cNvPr id="4" name="Rectangle 3">
            <a:extLst>
              <a:ext uri="{FF2B5EF4-FFF2-40B4-BE49-F238E27FC236}">
                <a16:creationId xmlns:a16="http://schemas.microsoft.com/office/drawing/2014/main" id="{652785AA-FCB6-44A5-962B-68B8A72A3352}"/>
              </a:ext>
            </a:extLst>
          </p:cNvPr>
          <p:cNvSpPr/>
          <p:nvPr/>
        </p:nvSpPr>
        <p:spPr bwMode="auto">
          <a:xfrm>
            <a:off x="4970670" y="3783898"/>
            <a:ext cx="2250659" cy="1161599"/>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Set Head</a:t>
            </a:r>
          </a:p>
        </p:txBody>
      </p:sp>
      <p:sp>
        <p:nvSpPr>
          <p:cNvPr id="5" name="Freeform 5">
            <a:extLst>
              <a:ext uri="{FF2B5EF4-FFF2-40B4-BE49-F238E27FC236}">
                <a16:creationId xmlns:a16="http://schemas.microsoft.com/office/drawing/2014/main" id="{4209206A-533D-4704-97F0-AB24AE8EC005}"/>
              </a:ext>
            </a:extLst>
          </p:cNvPr>
          <p:cNvSpPr>
            <a:spLocks noChangeAspect="1" noEditPoints="1"/>
          </p:cNvSpPr>
          <p:nvPr/>
        </p:nvSpPr>
        <p:spPr bwMode="auto">
          <a:xfrm>
            <a:off x="5618980" y="3921087"/>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6" name="Freeform 5">
            <a:extLst>
              <a:ext uri="{FF2B5EF4-FFF2-40B4-BE49-F238E27FC236}">
                <a16:creationId xmlns:a16="http://schemas.microsoft.com/office/drawing/2014/main" id="{93D2126F-F83C-4FEC-87E0-F0F0B16D73D2}"/>
              </a:ext>
            </a:extLst>
          </p:cNvPr>
          <p:cNvSpPr>
            <a:spLocks noChangeAspect="1" noEditPoints="1"/>
          </p:cNvSpPr>
          <p:nvPr/>
        </p:nvSpPr>
        <p:spPr bwMode="auto">
          <a:xfrm>
            <a:off x="6151521" y="3921087"/>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7" name="Rectangle 6">
            <a:extLst>
              <a:ext uri="{FF2B5EF4-FFF2-40B4-BE49-F238E27FC236}">
                <a16:creationId xmlns:a16="http://schemas.microsoft.com/office/drawing/2014/main" id="{E5480152-C0F6-4B02-BF95-57062CA7CEA6}"/>
              </a:ext>
            </a:extLst>
          </p:cNvPr>
          <p:cNvSpPr/>
          <p:nvPr/>
        </p:nvSpPr>
        <p:spPr>
          <a:xfrm>
            <a:off x="2504289" y="4972284"/>
            <a:ext cx="7469669" cy="552313"/>
          </a:xfrm>
          <a:prstGeom prst="rect">
            <a:avLst/>
          </a:prstGeom>
          <a:solidFill>
            <a:srgbClr val="00B0F0"/>
          </a:solidFill>
        </p:spPr>
        <p:txBody>
          <a:bodyPr wrap="square" anchor="t">
            <a:noAutofit/>
          </a:bodyPr>
          <a:lstStyle/>
          <a:p>
            <a:pPr algn="ctr" defTabSz="914400"/>
            <a:r>
              <a:rPr lang="en-US" sz="1200">
                <a:solidFill>
                  <a:prstClr val="white"/>
                </a:solidFill>
                <a:latin typeface="Calibri" panose="020F0502020204030204"/>
              </a:rPr>
              <a:t>Centralized Cluster Set Management</a:t>
            </a:r>
          </a:p>
        </p:txBody>
      </p:sp>
      <p:sp>
        <p:nvSpPr>
          <p:cNvPr id="8" name="Rectangle 7">
            <a:extLst>
              <a:ext uri="{FF2B5EF4-FFF2-40B4-BE49-F238E27FC236}">
                <a16:creationId xmlns:a16="http://schemas.microsoft.com/office/drawing/2014/main" id="{7914E2AB-9D7F-408C-B896-94DCE5C976B9}"/>
              </a:ext>
            </a:extLst>
          </p:cNvPr>
          <p:cNvSpPr/>
          <p:nvPr/>
        </p:nvSpPr>
        <p:spPr>
          <a:xfrm>
            <a:off x="3798363" y="5263024"/>
            <a:ext cx="4968852" cy="264972"/>
          </a:xfrm>
          <a:prstGeom prst="rect">
            <a:avLst/>
          </a:prstGeom>
          <a:solidFill>
            <a:sysClr val="window" lastClr="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latin typeface="Calibri" panose="020F0502020204030204"/>
              </a:rPr>
              <a:t>Unified Namespace  \\ClusterSet\Share1 </a:t>
            </a:r>
          </a:p>
        </p:txBody>
      </p:sp>
      <p:sp>
        <p:nvSpPr>
          <p:cNvPr id="9" name="Rectangle 8">
            <a:extLst>
              <a:ext uri="{FF2B5EF4-FFF2-40B4-BE49-F238E27FC236}">
                <a16:creationId xmlns:a16="http://schemas.microsoft.com/office/drawing/2014/main" id="{AECB1173-1D7B-46C0-9275-A2E696039198}"/>
              </a:ext>
            </a:extLst>
          </p:cNvPr>
          <p:cNvSpPr/>
          <p:nvPr/>
        </p:nvSpPr>
        <p:spPr bwMode="auto">
          <a:xfrm>
            <a:off x="1323438"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1</a:t>
            </a:r>
          </a:p>
        </p:txBody>
      </p:sp>
      <p:sp>
        <p:nvSpPr>
          <p:cNvPr id="10" name="Freeform 5">
            <a:extLst>
              <a:ext uri="{FF2B5EF4-FFF2-40B4-BE49-F238E27FC236}">
                <a16:creationId xmlns:a16="http://schemas.microsoft.com/office/drawing/2014/main" id="{A3170682-3218-4521-9E24-9C6DB8755E3E}"/>
              </a:ext>
            </a:extLst>
          </p:cNvPr>
          <p:cNvSpPr>
            <a:spLocks noChangeAspect="1" noEditPoints="1"/>
          </p:cNvSpPr>
          <p:nvPr/>
        </p:nvSpPr>
        <p:spPr bwMode="auto">
          <a:xfrm>
            <a:off x="1439207"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1" name="Freeform 5">
            <a:extLst>
              <a:ext uri="{FF2B5EF4-FFF2-40B4-BE49-F238E27FC236}">
                <a16:creationId xmlns:a16="http://schemas.microsoft.com/office/drawing/2014/main" id="{61C55545-97FE-40CC-AA06-BA32E1FDB3D6}"/>
              </a:ext>
            </a:extLst>
          </p:cNvPr>
          <p:cNvSpPr>
            <a:spLocks noChangeAspect="1" noEditPoints="1"/>
          </p:cNvSpPr>
          <p:nvPr/>
        </p:nvSpPr>
        <p:spPr bwMode="auto">
          <a:xfrm>
            <a:off x="1971748"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2" name="Freeform 5">
            <a:extLst>
              <a:ext uri="{FF2B5EF4-FFF2-40B4-BE49-F238E27FC236}">
                <a16:creationId xmlns:a16="http://schemas.microsoft.com/office/drawing/2014/main" id="{A4B8323B-C12E-442A-BF47-83B6B3F11560}"/>
              </a:ext>
            </a:extLst>
          </p:cNvPr>
          <p:cNvSpPr>
            <a:spLocks noChangeAspect="1" noEditPoints="1"/>
          </p:cNvSpPr>
          <p:nvPr/>
        </p:nvSpPr>
        <p:spPr bwMode="auto">
          <a:xfrm>
            <a:off x="2504289"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3" name="Freeform 5">
            <a:extLst>
              <a:ext uri="{FF2B5EF4-FFF2-40B4-BE49-F238E27FC236}">
                <a16:creationId xmlns:a16="http://schemas.microsoft.com/office/drawing/2014/main" id="{15D5C61F-2550-40BD-B572-53E72D6E5486}"/>
              </a:ext>
            </a:extLst>
          </p:cNvPr>
          <p:cNvSpPr>
            <a:spLocks noChangeAspect="1" noEditPoints="1"/>
          </p:cNvSpPr>
          <p:nvPr/>
        </p:nvSpPr>
        <p:spPr bwMode="auto">
          <a:xfrm>
            <a:off x="3036830"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4" name="Rectangle 13">
            <a:extLst>
              <a:ext uri="{FF2B5EF4-FFF2-40B4-BE49-F238E27FC236}">
                <a16:creationId xmlns:a16="http://schemas.microsoft.com/office/drawing/2014/main" id="{E4C38D8A-AE97-4689-99A3-91E2F11AB906}"/>
              </a:ext>
            </a:extLst>
          </p:cNvPr>
          <p:cNvSpPr/>
          <p:nvPr/>
        </p:nvSpPr>
        <p:spPr bwMode="auto">
          <a:xfrm>
            <a:off x="3845341"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2</a:t>
            </a:r>
          </a:p>
        </p:txBody>
      </p:sp>
      <p:sp>
        <p:nvSpPr>
          <p:cNvPr id="15" name="Freeform 5">
            <a:extLst>
              <a:ext uri="{FF2B5EF4-FFF2-40B4-BE49-F238E27FC236}">
                <a16:creationId xmlns:a16="http://schemas.microsoft.com/office/drawing/2014/main" id="{75EC66B4-1323-4773-B77D-4DB844C0E4B8}"/>
              </a:ext>
            </a:extLst>
          </p:cNvPr>
          <p:cNvSpPr>
            <a:spLocks noChangeAspect="1" noEditPoints="1"/>
          </p:cNvSpPr>
          <p:nvPr/>
        </p:nvSpPr>
        <p:spPr bwMode="auto">
          <a:xfrm>
            <a:off x="3961110"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6" name="Freeform 5">
            <a:extLst>
              <a:ext uri="{FF2B5EF4-FFF2-40B4-BE49-F238E27FC236}">
                <a16:creationId xmlns:a16="http://schemas.microsoft.com/office/drawing/2014/main" id="{AF3068A2-B4AC-4952-9835-C5618C009533}"/>
              </a:ext>
            </a:extLst>
          </p:cNvPr>
          <p:cNvSpPr>
            <a:spLocks noChangeAspect="1" noEditPoints="1"/>
          </p:cNvSpPr>
          <p:nvPr/>
        </p:nvSpPr>
        <p:spPr bwMode="auto">
          <a:xfrm>
            <a:off x="4493651"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7" name="Freeform 5">
            <a:extLst>
              <a:ext uri="{FF2B5EF4-FFF2-40B4-BE49-F238E27FC236}">
                <a16:creationId xmlns:a16="http://schemas.microsoft.com/office/drawing/2014/main" id="{0D90E114-4C56-4C81-9A1D-87025CB97D03}"/>
              </a:ext>
            </a:extLst>
          </p:cNvPr>
          <p:cNvSpPr>
            <a:spLocks noChangeAspect="1" noEditPoints="1"/>
          </p:cNvSpPr>
          <p:nvPr/>
        </p:nvSpPr>
        <p:spPr bwMode="auto">
          <a:xfrm>
            <a:off x="5026192"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8" name="Freeform 5">
            <a:extLst>
              <a:ext uri="{FF2B5EF4-FFF2-40B4-BE49-F238E27FC236}">
                <a16:creationId xmlns:a16="http://schemas.microsoft.com/office/drawing/2014/main" id="{205074CE-F73F-4D39-BB9F-3127B791058C}"/>
              </a:ext>
            </a:extLst>
          </p:cNvPr>
          <p:cNvSpPr>
            <a:spLocks noChangeAspect="1" noEditPoints="1"/>
          </p:cNvSpPr>
          <p:nvPr/>
        </p:nvSpPr>
        <p:spPr bwMode="auto">
          <a:xfrm>
            <a:off x="5558733"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9" name="Rectangle 18">
            <a:extLst>
              <a:ext uri="{FF2B5EF4-FFF2-40B4-BE49-F238E27FC236}">
                <a16:creationId xmlns:a16="http://schemas.microsoft.com/office/drawing/2014/main" id="{3255EA95-BD2B-4E52-80DE-2786743B51E7}"/>
              </a:ext>
            </a:extLst>
          </p:cNvPr>
          <p:cNvSpPr/>
          <p:nvPr/>
        </p:nvSpPr>
        <p:spPr bwMode="auto">
          <a:xfrm>
            <a:off x="6367244"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3</a:t>
            </a:r>
          </a:p>
        </p:txBody>
      </p:sp>
      <p:sp>
        <p:nvSpPr>
          <p:cNvPr id="20" name="Freeform 5">
            <a:extLst>
              <a:ext uri="{FF2B5EF4-FFF2-40B4-BE49-F238E27FC236}">
                <a16:creationId xmlns:a16="http://schemas.microsoft.com/office/drawing/2014/main" id="{48A51F53-8338-40BA-803B-4AF07B41E691}"/>
              </a:ext>
            </a:extLst>
          </p:cNvPr>
          <p:cNvSpPr>
            <a:spLocks noChangeAspect="1" noEditPoints="1"/>
          </p:cNvSpPr>
          <p:nvPr/>
        </p:nvSpPr>
        <p:spPr bwMode="auto">
          <a:xfrm>
            <a:off x="6483013"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1" name="Freeform 5">
            <a:extLst>
              <a:ext uri="{FF2B5EF4-FFF2-40B4-BE49-F238E27FC236}">
                <a16:creationId xmlns:a16="http://schemas.microsoft.com/office/drawing/2014/main" id="{9D8E7C58-D030-45A9-953F-DE106DE19F89}"/>
              </a:ext>
            </a:extLst>
          </p:cNvPr>
          <p:cNvSpPr>
            <a:spLocks noChangeAspect="1" noEditPoints="1"/>
          </p:cNvSpPr>
          <p:nvPr/>
        </p:nvSpPr>
        <p:spPr bwMode="auto">
          <a:xfrm>
            <a:off x="7015554"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2" name="Freeform 5">
            <a:extLst>
              <a:ext uri="{FF2B5EF4-FFF2-40B4-BE49-F238E27FC236}">
                <a16:creationId xmlns:a16="http://schemas.microsoft.com/office/drawing/2014/main" id="{179C5EF5-91AF-49C5-A63F-04B43A57801B}"/>
              </a:ext>
            </a:extLst>
          </p:cNvPr>
          <p:cNvSpPr>
            <a:spLocks noChangeAspect="1" noEditPoints="1"/>
          </p:cNvSpPr>
          <p:nvPr/>
        </p:nvSpPr>
        <p:spPr bwMode="auto">
          <a:xfrm>
            <a:off x="7548095"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3" name="Freeform 5">
            <a:extLst>
              <a:ext uri="{FF2B5EF4-FFF2-40B4-BE49-F238E27FC236}">
                <a16:creationId xmlns:a16="http://schemas.microsoft.com/office/drawing/2014/main" id="{690F2386-A1DC-40F6-9E0C-4C6ED08E15A1}"/>
              </a:ext>
            </a:extLst>
          </p:cNvPr>
          <p:cNvSpPr>
            <a:spLocks noChangeAspect="1" noEditPoints="1"/>
          </p:cNvSpPr>
          <p:nvPr/>
        </p:nvSpPr>
        <p:spPr bwMode="auto">
          <a:xfrm>
            <a:off x="8080636"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4" name="Rectangle 23">
            <a:extLst>
              <a:ext uri="{FF2B5EF4-FFF2-40B4-BE49-F238E27FC236}">
                <a16:creationId xmlns:a16="http://schemas.microsoft.com/office/drawing/2014/main" id="{B1673C1D-CDE0-4A56-B9AC-8704DFC071CB}"/>
              </a:ext>
            </a:extLst>
          </p:cNvPr>
          <p:cNvSpPr/>
          <p:nvPr/>
        </p:nvSpPr>
        <p:spPr bwMode="auto">
          <a:xfrm>
            <a:off x="8889147"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4</a:t>
            </a:r>
          </a:p>
        </p:txBody>
      </p:sp>
      <p:sp>
        <p:nvSpPr>
          <p:cNvPr id="25" name="Freeform 5">
            <a:extLst>
              <a:ext uri="{FF2B5EF4-FFF2-40B4-BE49-F238E27FC236}">
                <a16:creationId xmlns:a16="http://schemas.microsoft.com/office/drawing/2014/main" id="{56CC98C2-1F80-4812-92E3-D7CF5CEC3CE2}"/>
              </a:ext>
            </a:extLst>
          </p:cNvPr>
          <p:cNvSpPr>
            <a:spLocks noChangeAspect="1" noEditPoints="1"/>
          </p:cNvSpPr>
          <p:nvPr/>
        </p:nvSpPr>
        <p:spPr bwMode="auto">
          <a:xfrm>
            <a:off x="9004916"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6" name="Freeform 5">
            <a:extLst>
              <a:ext uri="{FF2B5EF4-FFF2-40B4-BE49-F238E27FC236}">
                <a16:creationId xmlns:a16="http://schemas.microsoft.com/office/drawing/2014/main" id="{923B2C0B-2F47-47C9-BDDD-2A5BB3FCD7E1}"/>
              </a:ext>
            </a:extLst>
          </p:cNvPr>
          <p:cNvSpPr>
            <a:spLocks noChangeAspect="1" noEditPoints="1"/>
          </p:cNvSpPr>
          <p:nvPr/>
        </p:nvSpPr>
        <p:spPr bwMode="auto">
          <a:xfrm>
            <a:off x="9537457"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7" name="Freeform 5">
            <a:extLst>
              <a:ext uri="{FF2B5EF4-FFF2-40B4-BE49-F238E27FC236}">
                <a16:creationId xmlns:a16="http://schemas.microsoft.com/office/drawing/2014/main" id="{A2880B33-1949-4BDD-990A-B7C00CE1FFA5}"/>
              </a:ext>
            </a:extLst>
          </p:cNvPr>
          <p:cNvSpPr>
            <a:spLocks noChangeAspect="1" noEditPoints="1"/>
          </p:cNvSpPr>
          <p:nvPr/>
        </p:nvSpPr>
        <p:spPr bwMode="auto">
          <a:xfrm>
            <a:off x="10069998"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8" name="Freeform 5">
            <a:extLst>
              <a:ext uri="{FF2B5EF4-FFF2-40B4-BE49-F238E27FC236}">
                <a16:creationId xmlns:a16="http://schemas.microsoft.com/office/drawing/2014/main" id="{571C8ABC-FC0B-4331-8C00-9FB053CBEC64}"/>
              </a:ext>
            </a:extLst>
          </p:cNvPr>
          <p:cNvSpPr>
            <a:spLocks noChangeAspect="1" noEditPoints="1"/>
          </p:cNvSpPr>
          <p:nvPr/>
        </p:nvSpPr>
        <p:spPr bwMode="auto">
          <a:xfrm>
            <a:off x="10602539"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pic>
        <p:nvPicPr>
          <p:cNvPr id="29" name="Picture 28">
            <a:extLst>
              <a:ext uri="{FF2B5EF4-FFF2-40B4-BE49-F238E27FC236}">
                <a16:creationId xmlns:a16="http://schemas.microsoft.com/office/drawing/2014/main" id="{240CC4CC-4C05-4569-AAF0-7EA626263975}"/>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617904" y="3634338"/>
            <a:ext cx="363548" cy="363550"/>
          </a:xfrm>
          <a:prstGeom prst="rect">
            <a:avLst/>
          </a:prstGeom>
          <a:ln>
            <a:noFill/>
          </a:ln>
        </p:spPr>
      </p:pic>
      <p:cxnSp>
        <p:nvCxnSpPr>
          <p:cNvPr id="30" name="Straight Arrow Connector 29">
            <a:extLst>
              <a:ext uri="{FF2B5EF4-FFF2-40B4-BE49-F238E27FC236}">
                <a16:creationId xmlns:a16="http://schemas.microsoft.com/office/drawing/2014/main" id="{9F59AA3D-40B9-4636-94D5-3D226392717E}"/>
              </a:ext>
            </a:extLst>
          </p:cNvPr>
          <p:cNvCxnSpPr>
            <a:cxnSpLocks/>
          </p:cNvCxnSpPr>
          <p:nvPr/>
        </p:nvCxnSpPr>
        <p:spPr>
          <a:xfrm flipH="1">
            <a:off x="6717792" y="3997888"/>
            <a:ext cx="1799345" cy="464384"/>
          </a:xfrm>
          <a:prstGeom prst="straightConnector1">
            <a:avLst/>
          </a:prstGeom>
          <a:ln w="1905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a:extLst>
              <a:ext uri="{FF2B5EF4-FFF2-40B4-BE49-F238E27FC236}">
                <a16:creationId xmlns:a16="http://schemas.microsoft.com/office/drawing/2014/main" id="{6AB62A89-AF96-4C9B-B72A-8D0F6819DD38}"/>
              </a:ext>
            </a:extLst>
          </p:cNvPr>
          <p:cNvCxnSpPr>
            <a:cxnSpLocks/>
          </p:cNvCxnSpPr>
          <p:nvPr/>
        </p:nvCxnSpPr>
        <p:spPr>
          <a:xfrm>
            <a:off x="6747607" y="4662757"/>
            <a:ext cx="244242" cy="600267"/>
          </a:xfrm>
          <a:prstGeom prst="straightConnector1">
            <a:avLst/>
          </a:prstGeom>
          <a:ln w="1905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B01AE8AF-B82C-45D8-8702-44421B621138}"/>
              </a:ext>
            </a:extLst>
          </p:cNvPr>
          <p:cNvCxnSpPr>
            <a:cxnSpLocks/>
          </p:cNvCxnSpPr>
          <p:nvPr/>
        </p:nvCxnSpPr>
        <p:spPr>
          <a:xfrm>
            <a:off x="5026193" y="5385948"/>
            <a:ext cx="1315159" cy="557651"/>
          </a:xfrm>
          <a:prstGeom prst="straightConnector1">
            <a:avLst/>
          </a:prstGeom>
          <a:ln w="19050">
            <a:solidFill>
              <a:schemeClr val="tx1"/>
            </a:solidFill>
            <a:tailEnd type="triangle"/>
          </a:ln>
        </p:spPr>
        <p:style>
          <a:lnRef idx="1">
            <a:schemeClr val="accent2"/>
          </a:lnRef>
          <a:fillRef idx="0">
            <a:schemeClr val="accent2"/>
          </a:fillRef>
          <a:effectRef idx="0">
            <a:schemeClr val="accent2"/>
          </a:effectRef>
          <a:fontRef idx="minor">
            <a:schemeClr val="tx1"/>
          </a:fontRef>
        </p:style>
      </p:cxnSp>
      <p:pic>
        <p:nvPicPr>
          <p:cNvPr id="38" name="Picture 37">
            <a:extLst>
              <a:ext uri="{FF2B5EF4-FFF2-40B4-BE49-F238E27FC236}">
                <a16:creationId xmlns:a16="http://schemas.microsoft.com/office/drawing/2014/main" id="{6CE90EE6-B529-46D3-99DB-2D83D4BD0621}"/>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80449" y="6421693"/>
            <a:ext cx="363548" cy="363550"/>
          </a:xfrm>
          <a:prstGeom prst="rect">
            <a:avLst/>
          </a:prstGeom>
          <a:ln>
            <a:noFill/>
          </a:ln>
        </p:spPr>
      </p:pic>
      <p:pic>
        <p:nvPicPr>
          <p:cNvPr id="34" name="Picture 33">
            <a:extLst>
              <a:ext uri="{FF2B5EF4-FFF2-40B4-BE49-F238E27FC236}">
                <a16:creationId xmlns:a16="http://schemas.microsoft.com/office/drawing/2014/main" id="{F1579C22-0FCB-40B7-A36D-EB55AB53329B}"/>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994481" y="6429056"/>
            <a:ext cx="363548" cy="363550"/>
          </a:xfrm>
          <a:prstGeom prst="rect">
            <a:avLst/>
          </a:prstGeom>
          <a:ln>
            <a:noFill/>
          </a:ln>
        </p:spPr>
      </p:pic>
      <p:pic>
        <p:nvPicPr>
          <p:cNvPr id="36" name="Picture 35">
            <a:extLst>
              <a:ext uri="{FF2B5EF4-FFF2-40B4-BE49-F238E27FC236}">
                <a16:creationId xmlns:a16="http://schemas.microsoft.com/office/drawing/2014/main" id="{75A5B6A3-D971-4293-956B-1A56F5C11178}"/>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24255" y="6421693"/>
            <a:ext cx="363548" cy="363550"/>
          </a:xfrm>
          <a:prstGeom prst="rect">
            <a:avLst/>
          </a:prstGeom>
          <a:ln>
            <a:noFill/>
          </a:ln>
        </p:spPr>
      </p:pic>
    </p:spTree>
    <p:extLst>
      <p:ext uri="{BB962C8B-B14F-4D97-AF65-F5344CB8AC3E}">
        <p14:creationId xmlns:p14="http://schemas.microsoft.com/office/powerpoint/2010/main" val="319908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30CB-DCA7-4F40-992C-80CB9AA46A0F}"/>
              </a:ext>
            </a:extLst>
          </p:cNvPr>
          <p:cNvSpPr>
            <a:spLocks noGrp="1"/>
          </p:cNvSpPr>
          <p:nvPr>
            <p:ph type="title"/>
          </p:nvPr>
        </p:nvSpPr>
        <p:spPr/>
        <p:txBody>
          <a:bodyPr/>
          <a:lstStyle/>
          <a:p>
            <a:r>
              <a:rPr lang="en-US">
                <a:latin typeface="Calibri Light" panose="020F0302020204030204" pitchFamily="34" charset="0"/>
                <a:cs typeface="Calibri Light" panose="020F0302020204030204" pitchFamily="34" charset="0"/>
              </a:rPr>
              <a:t>What does Cluster Sets do?</a:t>
            </a:r>
          </a:p>
        </p:txBody>
      </p:sp>
      <p:sp>
        <p:nvSpPr>
          <p:cNvPr id="3" name="Content Placeholder 2">
            <a:extLst>
              <a:ext uri="{FF2B5EF4-FFF2-40B4-BE49-F238E27FC236}">
                <a16:creationId xmlns:a16="http://schemas.microsoft.com/office/drawing/2014/main" id="{A0F8D01B-435A-42CD-B935-5CE00E31F0FC}"/>
              </a:ext>
            </a:extLst>
          </p:cNvPr>
          <p:cNvSpPr>
            <a:spLocks noGrp="1"/>
          </p:cNvSpPr>
          <p:nvPr>
            <p:ph idx="1"/>
          </p:nvPr>
        </p:nvSpPr>
        <p:spPr/>
        <p:txBody>
          <a:bodyPr/>
          <a:lstStyle/>
          <a:p>
            <a:r>
              <a:rPr lang="en-US">
                <a:solidFill>
                  <a:schemeClr val="bg2">
                    <a:lumMod val="75000"/>
                    <a:lumOff val="25000"/>
                  </a:schemeClr>
                </a:solidFill>
                <a:latin typeface="Calibri" panose="020F0502020204030204" pitchFamily="34" charset="0"/>
                <a:cs typeface="Calibri" panose="020F0502020204030204" pitchFamily="34" charset="0"/>
              </a:rPr>
              <a:t>Allows for virtual machine fluidity</a:t>
            </a:r>
          </a:p>
          <a:p>
            <a:r>
              <a:rPr lang="en-US">
                <a:solidFill>
                  <a:schemeClr val="bg2">
                    <a:lumMod val="75000"/>
                    <a:lumOff val="25000"/>
                  </a:schemeClr>
                </a:solidFill>
                <a:latin typeface="Calibri" panose="020F0502020204030204" pitchFamily="34" charset="0"/>
                <a:cs typeface="Calibri" panose="020F0502020204030204" pitchFamily="34" charset="0"/>
              </a:rPr>
              <a:t>Places new virtual machines on an optimal node</a:t>
            </a:r>
          </a:p>
          <a:p>
            <a:r>
              <a:rPr lang="en-US">
                <a:solidFill>
                  <a:schemeClr val="bg2">
                    <a:lumMod val="75000"/>
                    <a:lumOff val="25000"/>
                  </a:schemeClr>
                </a:solidFill>
                <a:latin typeface="Calibri" panose="020F0502020204030204" pitchFamily="34" charset="0"/>
                <a:cs typeface="Calibri" panose="020F0502020204030204" pitchFamily="34" charset="0"/>
              </a:rPr>
              <a:t>Allows movement of the VMs between clusters without changing storage paths</a:t>
            </a:r>
          </a:p>
          <a:p>
            <a:r>
              <a:rPr lang="en-US">
                <a:latin typeface="Calibri" panose="020F0502020204030204" pitchFamily="34" charset="0"/>
                <a:cs typeface="Calibri" panose="020F0502020204030204" pitchFamily="34" charset="0"/>
              </a:rPr>
              <a:t>Takes advantage of a new role “Infrastructure Scale Out File Server”</a:t>
            </a:r>
          </a:p>
        </p:txBody>
      </p:sp>
      <p:sp>
        <p:nvSpPr>
          <p:cNvPr id="4" name="Rectangle 3">
            <a:extLst>
              <a:ext uri="{FF2B5EF4-FFF2-40B4-BE49-F238E27FC236}">
                <a16:creationId xmlns:a16="http://schemas.microsoft.com/office/drawing/2014/main" id="{652785AA-FCB6-44A5-962B-68B8A72A3352}"/>
              </a:ext>
            </a:extLst>
          </p:cNvPr>
          <p:cNvSpPr/>
          <p:nvPr/>
        </p:nvSpPr>
        <p:spPr bwMode="auto">
          <a:xfrm>
            <a:off x="4970670" y="3783898"/>
            <a:ext cx="2250659" cy="1161599"/>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Set Head</a:t>
            </a:r>
          </a:p>
        </p:txBody>
      </p:sp>
      <p:sp>
        <p:nvSpPr>
          <p:cNvPr id="5" name="Freeform 5">
            <a:extLst>
              <a:ext uri="{FF2B5EF4-FFF2-40B4-BE49-F238E27FC236}">
                <a16:creationId xmlns:a16="http://schemas.microsoft.com/office/drawing/2014/main" id="{4209206A-533D-4704-97F0-AB24AE8EC005}"/>
              </a:ext>
            </a:extLst>
          </p:cNvPr>
          <p:cNvSpPr>
            <a:spLocks noChangeAspect="1" noEditPoints="1"/>
          </p:cNvSpPr>
          <p:nvPr/>
        </p:nvSpPr>
        <p:spPr bwMode="auto">
          <a:xfrm>
            <a:off x="5618980" y="3921087"/>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6" name="Freeform 5">
            <a:extLst>
              <a:ext uri="{FF2B5EF4-FFF2-40B4-BE49-F238E27FC236}">
                <a16:creationId xmlns:a16="http://schemas.microsoft.com/office/drawing/2014/main" id="{93D2126F-F83C-4FEC-87E0-F0F0B16D73D2}"/>
              </a:ext>
            </a:extLst>
          </p:cNvPr>
          <p:cNvSpPr>
            <a:spLocks noChangeAspect="1" noEditPoints="1"/>
          </p:cNvSpPr>
          <p:nvPr/>
        </p:nvSpPr>
        <p:spPr bwMode="auto">
          <a:xfrm>
            <a:off x="6151521" y="3921087"/>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7" name="Rectangle 6">
            <a:extLst>
              <a:ext uri="{FF2B5EF4-FFF2-40B4-BE49-F238E27FC236}">
                <a16:creationId xmlns:a16="http://schemas.microsoft.com/office/drawing/2014/main" id="{E5480152-C0F6-4B02-BF95-57062CA7CEA6}"/>
              </a:ext>
            </a:extLst>
          </p:cNvPr>
          <p:cNvSpPr/>
          <p:nvPr/>
        </p:nvSpPr>
        <p:spPr>
          <a:xfrm>
            <a:off x="2504289" y="4972284"/>
            <a:ext cx="7469669" cy="552313"/>
          </a:xfrm>
          <a:prstGeom prst="rect">
            <a:avLst/>
          </a:prstGeom>
          <a:solidFill>
            <a:srgbClr val="00B0F0"/>
          </a:solidFill>
        </p:spPr>
        <p:txBody>
          <a:bodyPr wrap="square" anchor="t">
            <a:noAutofit/>
          </a:bodyPr>
          <a:lstStyle/>
          <a:p>
            <a:pPr algn="ctr" defTabSz="914400"/>
            <a:r>
              <a:rPr lang="en-US" sz="1200">
                <a:solidFill>
                  <a:prstClr val="white"/>
                </a:solidFill>
                <a:latin typeface="Calibri" panose="020F0502020204030204"/>
              </a:rPr>
              <a:t>Centralized Cluster Set Management</a:t>
            </a:r>
          </a:p>
        </p:txBody>
      </p:sp>
      <p:sp>
        <p:nvSpPr>
          <p:cNvPr id="8" name="Rectangle 7">
            <a:extLst>
              <a:ext uri="{FF2B5EF4-FFF2-40B4-BE49-F238E27FC236}">
                <a16:creationId xmlns:a16="http://schemas.microsoft.com/office/drawing/2014/main" id="{7914E2AB-9D7F-408C-B896-94DCE5C976B9}"/>
              </a:ext>
            </a:extLst>
          </p:cNvPr>
          <p:cNvSpPr/>
          <p:nvPr/>
        </p:nvSpPr>
        <p:spPr>
          <a:xfrm>
            <a:off x="3798363" y="5263024"/>
            <a:ext cx="4968852" cy="264972"/>
          </a:xfrm>
          <a:prstGeom prst="rect">
            <a:avLst/>
          </a:prstGeom>
          <a:solidFill>
            <a:sysClr val="window" lastClr="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latin typeface="Calibri" panose="020F0502020204030204"/>
              </a:rPr>
              <a:t>Unified Namespace  \\ClusterSet\Share1 </a:t>
            </a:r>
          </a:p>
        </p:txBody>
      </p:sp>
      <p:sp>
        <p:nvSpPr>
          <p:cNvPr id="9" name="Rectangle 8">
            <a:extLst>
              <a:ext uri="{FF2B5EF4-FFF2-40B4-BE49-F238E27FC236}">
                <a16:creationId xmlns:a16="http://schemas.microsoft.com/office/drawing/2014/main" id="{AECB1173-1D7B-46C0-9275-A2E696039198}"/>
              </a:ext>
            </a:extLst>
          </p:cNvPr>
          <p:cNvSpPr/>
          <p:nvPr/>
        </p:nvSpPr>
        <p:spPr bwMode="auto">
          <a:xfrm>
            <a:off x="1323438"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1</a:t>
            </a:r>
          </a:p>
        </p:txBody>
      </p:sp>
      <p:sp>
        <p:nvSpPr>
          <p:cNvPr id="10" name="Freeform 5">
            <a:extLst>
              <a:ext uri="{FF2B5EF4-FFF2-40B4-BE49-F238E27FC236}">
                <a16:creationId xmlns:a16="http://schemas.microsoft.com/office/drawing/2014/main" id="{A3170682-3218-4521-9E24-9C6DB8755E3E}"/>
              </a:ext>
            </a:extLst>
          </p:cNvPr>
          <p:cNvSpPr>
            <a:spLocks noChangeAspect="1" noEditPoints="1"/>
          </p:cNvSpPr>
          <p:nvPr/>
        </p:nvSpPr>
        <p:spPr bwMode="auto">
          <a:xfrm>
            <a:off x="1439207"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1" name="Freeform 5">
            <a:extLst>
              <a:ext uri="{FF2B5EF4-FFF2-40B4-BE49-F238E27FC236}">
                <a16:creationId xmlns:a16="http://schemas.microsoft.com/office/drawing/2014/main" id="{61C55545-97FE-40CC-AA06-BA32E1FDB3D6}"/>
              </a:ext>
            </a:extLst>
          </p:cNvPr>
          <p:cNvSpPr>
            <a:spLocks noChangeAspect="1" noEditPoints="1"/>
          </p:cNvSpPr>
          <p:nvPr/>
        </p:nvSpPr>
        <p:spPr bwMode="auto">
          <a:xfrm>
            <a:off x="1971748"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2" name="Freeform 5">
            <a:extLst>
              <a:ext uri="{FF2B5EF4-FFF2-40B4-BE49-F238E27FC236}">
                <a16:creationId xmlns:a16="http://schemas.microsoft.com/office/drawing/2014/main" id="{A4B8323B-C12E-442A-BF47-83B6B3F11560}"/>
              </a:ext>
            </a:extLst>
          </p:cNvPr>
          <p:cNvSpPr>
            <a:spLocks noChangeAspect="1" noEditPoints="1"/>
          </p:cNvSpPr>
          <p:nvPr/>
        </p:nvSpPr>
        <p:spPr bwMode="auto">
          <a:xfrm>
            <a:off x="2504289"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3" name="Freeform 5">
            <a:extLst>
              <a:ext uri="{FF2B5EF4-FFF2-40B4-BE49-F238E27FC236}">
                <a16:creationId xmlns:a16="http://schemas.microsoft.com/office/drawing/2014/main" id="{15D5C61F-2550-40BD-B572-53E72D6E5486}"/>
              </a:ext>
            </a:extLst>
          </p:cNvPr>
          <p:cNvSpPr>
            <a:spLocks noChangeAspect="1" noEditPoints="1"/>
          </p:cNvSpPr>
          <p:nvPr/>
        </p:nvSpPr>
        <p:spPr bwMode="auto">
          <a:xfrm>
            <a:off x="3036830"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4" name="Rectangle 13">
            <a:extLst>
              <a:ext uri="{FF2B5EF4-FFF2-40B4-BE49-F238E27FC236}">
                <a16:creationId xmlns:a16="http://schemas.microsoft.com/office/drawing/2014/main" id="{E4C38D8A-AE97-4689-99A3-91E2F11AB906}"/>
              </a:ext>
            </a:extLst>
          </p:cNvPr>
          <p:cNvSpPr/>
          <p:nvPr/>
        </p:nvSpPr>
        <p:spPr bwMode="auto">
          <a:xfrm>
            <a:off x="3845341"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2</a:t>
            </a:r>
          </a:p>
        </p:txBody>
      </p:sp>
      <p:sp>
        <p:nvSpPr>
          <p:cNvPr id="15" name="Freeform 5">
            <a:extLst>
              <a:ext uri="{FF2B5EF4-FFF2-40B4-BE49-F238E27FC236}">
                <a16:creationId xmlns:a16="http://schemas.microsoft.com/office/drawing/2014/main" id="{75EC66B4-1323-4773-B77D-4DB844C0E4B8}"/>
              </a:ext>
            </a:extLst>
          </p:cNvPr>
          <p:cNvSpPr>
            <a:spLocks noChangeAspect="1" noEditPoints="1"/>
          </p:cNvSpPr>
          <p:nvPr/>
        </p:nvSpPr>
        <p:spPr bwMode="auto">
          <a:xfrm>
            <a:off x="3961110"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6" name="Freeform 5">
            <a:extLst>
              <a:ext uri="{FF2B5EF4-FFF2-40B4-BE49-F238E27FC236}">
                <a16:creationId xmlns:a16="http://schemas.microsoft.com/office/drawing/2014/main" id="{AF3068A2-B4AC-4952-9835-C5618C009533}"/>
              </a:ext>
            </a:extLst>
          </p:cNvPr>
          <p:cNvSpPr>
            <a:spLocks noChangeAspect="1" noEditPoints="1"/>
          </p:cNvSpPr>
          <p:nvPr/>
        </p:nvSpPr>
        <p:spPr bwMode="auto">
          <a:xfrm>
            <a:off x="4493651"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7" name="Freeform 5">
            <a:extLst>
              <a:ext uri="{FF2B5EF4-FFF2-40B4-BE49-F238E27FC236}">
                <a16:creationId xmlns:a16="http://schemas.microsoft.com/office/drawing/2014/main" id="{0D90E114-4C56-4C81-9A1D-87025CB97D03}"/>
              </a:ext>
            </a:extLst>
          </p:cNvPr>
          <p:cNvSpPr>
            <a:spLocks noChangeAspect="1" noEditPoints="1"/>
          </p:cNvSpPr>
          <p:nvPr/>
        </p:nvSpPr>
        <p:spPr bwMode="auto">
          <a:xfrm>
            <a:off x="5026192"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8" name="Freeform 5">
            <a:extLst>
              <a:ext uri="{FF2B5EF4-FFF2-40B4-BE49-F238E27FC236}">
                <a16:creationId xmlns:a16="http://schemas.microsoft.com/office/drawing/2014/main" id="{205074CE-F73F-4D39-BB9F-3127B791058C}"/>
              </a:ext>
            </a:extLst>
          </p:cNvPr>
          <p:cNvSpPr>
            <a:spLocks noChangeAspect="1" noEditPoints="1"/>
          </p:cNvSpPr>
          <p:nvPr/>
        </p:nvSpPr>
        <p:spPr bwMode="auto">
          <a:xfrm>
            <a:off x="5558733"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9" name="Rectangle 18">
            <a:extLst>
              <a:ext uri="{FF2B5EF4-FFF2-40B4-BE49-F238E27FC236}">
                <a16:creationId xmlns:a16="http://schemas.microsoft.com/office/drawing/2014/main" id="{3255EA95-BD2B-4E52-80DE-2786743B51E7}"/>
              </a:ext>
            </a:extLst>
          </p:cNvPr>
          <p:cNvSpPr/>
          <p:nvPr/>
        </p:nvSpPr>
        <p:spPr bwMode="auto">
          <a:xfrm>
            <a:off x="6367244"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3</a:t>
            </a:r>
          </a:p>
        </p:txBody>
      </p:sp>
      <p:sp>
        <p:nvSpPr>
          <p:cNvPr id="20" name="Freeform 5">
            <a:extLst>
              <a:ext uri="{FF2B5EF4-FFF2-40B4-BE49-F238E27FC236}">
                <a16:creationId xmlns:a16="http://schemas.microsoft.com/office/drawing/2014/main" id="{48A51F53-8338-40BA-803B-4AF07B41E691}"/>
              </a:ext>
            </a:extLst>
          </p:cNvPr>
          <p:cNvSpPr>
            <a:spLocks noChangeAspect="1" noEditPoints="1"/>
          </p:cNvSpPr>
          <p:nvPr/>
        </p:nvSpPr>
        <p:spPr bwMode="auto">
          <a:xfrm>
            <a:off x="6483013"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1" name="Freeform 5">
            <a:extLst>
              <a:ext uri="{FF2B5EF4-FFF2-40B4-BE49-F238E27FC236}">
                <a16:creationId xmlns:a16="http://schemas.microsoft.com/office/drawing/2014/main" id="{9D8E7C58-D030-45A9-953F-DE106DE19F89}"/>
              </a:ext>
            </a:extLst>
          </p:cNvPr>
          <p:cNvSpPr>
            <a:spLocks noChangeAspect="1" noEditPoints="1"/>
          </p:cNvSpPr>
          <p:nvPr/>
        </p:nvSpPr>
        <p:spPr bwMode="auto">
          <a:xfrm>
            <a:off x="7015554"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2" name="Freeform 5">
            <a:extLst>
              <a:ext uri="{FF2B5EF4-FFF2-40B4-BE49-F238E27FC236}">
                <a16:creationId xmlns:a16="http://schemas.microsoft.com/office/drawing/2014/main" id="{179C5EF5-91AF-49C5-A63F-04B43A57801B}"/>
              </a:ext>
            </a:extLst>
          </p:cNvPr>
          <p:cNvSpPr>
            <a:spLocks noChangeAspect="1" noEditPoints="1"/>
          </p:cNvSpPr>
          <p:nvPr/>
        </p:nvSpPr>
        <p:spPr bwMode="auto">
          <a:xfrm>
            <a:off x="7548095"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3" name="Freeform 5">
            <a:extLst>
              <a:ext uri="{FF2B5EF4-FFF2-40B4-BE49-F238E27FC236}">
                <a16:creationId xmlns:a16="http://schemas.microsoft.com/office/drawing/2014/main" id="{690F2386-A1DC-40F6-9E0C-4C6ED08E15A1}"/>
              </a:ext>
            </a:extLst>
          </p:cNvPr>
          <p:cNvSpPr>
            <a:spLocks noChangeAspect="1" noEditPoints="1"/>
          </p:cNvSpPr>
          <p:nvPr/>
        </p:nvSpPr>
        <p:spPr bwMode="auto">
          <a:xfrm>
            <a:off x="8080636"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4" name="Rectangle 23">
            <a:extLst>
              <a:ext uri="{FF2B5EF4-FFF2-40B4-BE49-F238E27FC236}">
                <a16:creationId xmlns:a16="http://schemas.microsoft.com/office/drawing/2014/main" id="{B1673C1D-CDE0-4A56-B9AC-8704DFC071CB}"/>
              </a:ext>
            </a:extLst>
          </p:cNvPr>
          <p:cNvSpPr/>
          <p:nvPr/>
        </p:nvSpPr>
        <p:spPr bwMode="auto">
          <a:xfrm>
            <a:off x="8889147"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4</a:t>
            </a:r>
          </a:p>
        </p:txBody>
      </p:sp>
      <p:sp>
        <p:nvSpPr>
          <p:cNvPr id="25" name="Freeform 5">
            <a:extLst>
              <a:ext uri="{FF2B5EF4-FFF2-40B4-BE49-F238E27FC236}">
                <a16:creationId xmlns:a16="http://schemas.microsoft.com/office/drawing/2014/main" id="{56CC98C2-1F80-4812-92E3-D7CF5CEC3CE2}"/>
              </a:ext>
            </a:extLst>
          </p:cNvPr>
          <p:cNvSpPr>
            <a:spLocks noChangeAspect="1" noEditPoints="1"/>
          </p:cNvSpPr>
          <p:nvPr/>
        </p:nvSpPr>
        <p:spPr bwMode="auto">
          <a:xfrm>
            <a:off x="9004916"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6" name="Freeform 5">
            <a:extLst>
              <a:ext uri="{FF2B5EF4-FFF2-40B4-BE49-F238E27FC236}">
                <a16:creationId xmlns:a16="http://schemas.microsoft.com/office/drawing/2014/main" id="{923B2C0B-2F47-47C9-BDDD-2A5BB3FCD7E1}"/>
              </a:ext>
            </a:extLst>
          </p:cNvPr>
          <p:cNvSpPr>
            <a:spLocks noChangeAspect="1" noEditPoints="1"/>
          </p:cNvSpPr>
          <p:nvPr/>
        </p:nvSpPr>
        <p:spPr bwMode="auto">
          <a:xfrm>
            <a:off x="9537457"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7" name="Freeform 5">
            <a:extLst>
              <a:ext uri="{FF2B5EF4-FFF2-40B4-BE49-F238E27FC236}">
                <a16:creationId xmlns:a16="http://schemas.microsoft.com/office/drawing/2014/main" id="{A2880B33-1949-4BDD-990A-B7C00CE1FFA5}"/>
              </a:ext>
            </a:extLst>
          </p:cNvPr>
          <p:cNvSpPr>
            <a:spLocks noChangeAspect="1" noEditPoints="1"/>
          </p:cNvSpPr>
          <p:nvPr/>
        </p:nvSpPr>
        <p:spPr bwMode="auto">
          <a:xfrm>
            <a:off x="10069998"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8" name="Freeform 5">
            <a:extLst>
              <a:ext uri="{FF2B5EF4-FFF2-40B4-BE49-F238E27FC236}">
                <a16:creationId xmlns:a16="http://schemas.microsoft.com/office/drawing/2014/main" id="{571C8ABC-FC0B-4331-8C00-9FB053CBEC64}"/>
              </a:ext>
            </a:extLst>
          </p:cNvPr>
          <p:cNvSpPr>
            <a:spLocks noChangeAspect="1" noEditPoints="1"/>
          </p:cNvSpPr>
          <p:nvPr/>
        </p:nvSpPr>
        <p:spPr bwMode="auto">
          <a:xfrm>
            <a:off x="10602539"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pic>
        <p:nvPicPr>
          <p:cNvPr id="29" name="Picture 28">
            <a:extLst>
              <a:ext uri="{FF2B5EF4-FFF2-40B4-BE49-F238E27FC236}">
                <a16:creationId xmlns:a16="http://schemas.microsoft.com/office/drawing/2014/main" id="{240CC4CC-4C05-4569-AAF0-7EA626263975}"/>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617904" y="3634338"/>
            <a:ext cx="363548" cy="363550"/>
          </a:xfrm>
          <a:prstGeom prst="rect">
            <a:avLst/>
          </a:prstGeom>
          <a:ln>
            <a:noFill/>
          </a:ln>
        </p:spPr>
      </p:pic>
      <p:cxnSp>
        <p:nvCxnSpPr>
          <p:cNvPr id="30" name="Straight Arrow Connector 29">
            <a:extLst>
              <a:ext uri="{FF2B5EF4-FFF2-40B4-BE49-F238E27FC236}">
                <a16:creationId xmlns:a16="http://schemas.microsoft.com/office/drawing/2014/main" id="{9F59AA3D-40B9-4636-94D5-3D226392717E}"/>
              </a:ext>
            </a:extLst>
          </p:cNvPr>
          <p:cNvCxnSpPr>
            <a:cxnSpLocks/>
          </p:cNvCxnSpPr>
          <p:nvPr/>
        </p:nvCxnSpPr>
        <p:spPr>
          <a:xfrm flipH="1">
            <a:off x="6717792" y="3997888"/>
            <a:ext cx="1799345" cy="464384"/>
          </a:xfrm>
          <a:prstGeom prst="straightConnector1">
            <a:avLst/>
          </a:prstGeom>
          <a:ln w="1905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a:extLst>
              <a:ext uri="{FF2B5EF4-FFF2-40B4-BE49-F238E27FC236}">
                <a16:creationId xmlns:a16="http://schemas.microsoft.com/office/drawing/2014/main" id="{6AB62A89-AF96-4C9B-B72A-8D0F6819DD38}"/>
              </a:ext>
            </a:extLst>
          </p:cNvPr>
          <p:cNvCxnSpPr>
            <a:cxnSpLocks/>
          </p:cNvCxnSpPr>
          <p:nvPr/>
        </p:nvCxnSpPr>
        <p:spPr>
          <a:xfrm>
            <a:off x="6747607" y="4662757"/>
            <a:ext cx="244242" cy="600267"/>
          </a:xfrm>
          <a:prstGeom prst="straightConnector1">
            <a:avLst/>
          </a:prstGeom>
          <a:ln w="1905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B01AE8AF-B82C-45D8-8702-44421B621138}"/>
              </a:ext>
            </a:extLst>
          </p:cNvPr>
          <p:cNvCxnSpPr>
            <a:cxnSpLocks/>
          </p:cNvCxnSpPr>
          <p:nvPr/>
        </p:nvCxnSpPr>
        <p:spPr>
          <a:xfrm>
            <a:off x="5026193" y="5385948"/>
            <a:ext cx="3741022" cy="636900"/>
          </a:xfrm>
          <a:prstGeom prst="straightConnector1">
            <a:avLst/>
          </a:prstGeom>
          <a:ln w="19050">
            <a:solidFill>
              <a:schemeClr val="tx1"/>
            </a:solidFill>
            <a:tailEnd type="triangle"/>
          </a:ln>
        </p:spPr>
        <p:style>
          <a:lnRef idx="1">
            <a:schemeClr val="accent2"/>
          </a:lnRef>
          <a:fillRef idx="0">
            <a:schemeClr val="accent2"/>
          </a:fillRef>
          <a:effectRef idx="0">
            <a:schemeClr val="accent2"/>
          </a:effectRef>
          <a:fontRef idx="minor">
            <a:schemeClr val="tx1"/>
          </a:fontRef>
        </p:style>
      </p:cxnSp>
      <p:pic>
        <p:nvPicPr>
          <p:cNvPr id="38" name="Picture 37">
            <a:extLst>
              <a:ext uri="{FF2B5EF4-FFF2-40B4-BE49-F238E27FC236}">
                <a16:creationId xmlns:a16="http://schemas.microsoft.com/office/drawing/2014/main" id="{6CE90EE6-B529-46D3-99DB-2D83D4BD0621}"/>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80449" y="6421693"/>
            <a:ext cx="363548" cy="363550"/>
          </a:xfrm>
          <a:prstGeom prst="rect">
            <a:avLst/>
          </a:prstGeom>
          <a:ln>
            <a:noFill/>
          </a:ln>
        </p:spPr>
      </p:pic>
      <p:pic>
        <p:nvPicPr>
          <p:cNvPr id="36" name="Picture 35">
            <a:extLst>
              <a:ext uri="{FF2B5EF4-FFF2-40B4-BE49-F238E27FC236}">
                <a16:creationId xmlns:a16="http://schemas.microsoft.com/office/drawing/2014/main" id="{94783E86-99CE-45E3-B57F-6ACA85B36924}"/>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002352" y="6429056"/>
            <a:ext cx="363548" cy="363550"/>
          </a:xfrm>
          <a:prstGeom prst="rect">
            <a:avLst/>
          </a:prstGeom>
          <a:ln>
            <a:noFill/>
          </a:ln>
        </p:spPr>
      </p:pic>
      <p:pic>
        <p:nvPicPr>
          <p:cNvPr id="37" name="Picture 36">
            <a:extLst>
              <a:ext uri="{FF2B5EF4-FFF2-40B4-BE49-F238E27FC236}">
                <a16:creationId xmlns:a16="http://schemas.microsoft.com/office/drawing/2014/main" id="{482178F4-5C6D-4B88-8A03-3494E6427AE1}"/>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24255" y="6418977"/>
            <a:ext cx="363548" cy="363550"/>
          </a:xfrm>
          <a:prstGeom prst="rect">
            <a:avLst/>
          </a:prstGeom>
          <a:ln>
            <a:noFill/>
          </a:ln>
        </p:spPr>
      </p:pic>
      <p:pic>
        <p:nvPicPr>
          <p:cNvPr id="39" name="Picture 38">
            <a:extLst>
              <a:ext uri="{FF2B5EF4-FFF2-40B4-BE49-F238E27FC236}">
                <a16:creationId xmlns:a16="http://schemas.microsoft.com/office/drawing/2014/main" id="{F87C25F1-CD00-4EA2-A673-200F018623E1}"/>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46158" y="6418202"/>
            <a:ext cx="363548" cy="363550"/>
          </a:xfrm>
          <a:prstGeom prst="rect">
            <a:avLst/>
          </a:prstGeom>
          <a:ln>
            <a:noFill/>
          </a:ln>
        </p:spPr>
      </p:pic>
    </p:spTree>
    <p:extLst>
      <p:ext uri="{BB962C8B-B14F-4D97-AF65-F5344CB8AC3E}">
        <p14:creationId xmlns:p14="http://schemas.microsoft.com/office/powerpoint/2010/main" val="204217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30CB-DCA7-4F40-992C-80CB9AA46A0F}"/>
              </a:ext>
            </a:extLst>
          </p:cNvPr>
          <p:cNvSpPr>
            <a:spLocks noGrp="1"/>
          </p:cNvSpPr>
          <p:nvPr>
            <p:ph type="title"/>
          </p:nvPr>
        </p:nvSpPr>
        <p:spPr/>
        <p:txBody>
          <a:bodyPr/>
          <a:lstStyle/>
          <a:p>
            <a:r>
              <a:rPr lang="en-US">
                <a:latin typeface="Calibri Light" panose="020F0302020204030204" pitchFamily="34" charset="0"/>
                <a:cs typeface="Calibri Light" panose="020F0302020204030204" pitchFamily="34" charset="0"/>
              </a:rPr>
              <a:t>What does Cluster Sets do?</a:t>
            </a:r>
          </a:p>
        </p:txBody>
      </p:sp>
      <p:sp>
        <p:nvSpPr>
          <p:cNvPr id="3" name="Content Placeholder 2">
            <a:extLst>
              <a:ext uri="{FF2B5EF4-FFF2-40B4-BE49-F238E27FC236}">
                <a16:creationId xmlns:a16="http://schemas.microsoft.com/office/drawing/2014/main" id="{A0F8D01B-435A-42CD-B935-5CE00E31F0FC}"/>
              </a:ext>
            </a:extLst>
          </p:cNvPr>
          <p:cNvSpPr>
            <a:spLocks noGrp="1"/>
          </p:cNvSpPr>
          <p:nvPr>
            <p:ph idx="1"/>
          </p:nvPr>
        </p:nvSpPr>
        <p:spPr/>
        <p:txBody>
          <a:bodyPr/>
          <a:lstStyle/>
          <a:p>
            <a:r>
              <a:rPr lang="en-US">
                <a:solidFill>
                  <a:schemeClr val="bg2">
                    <a:lumMod val="75000"/>
                    <a:lumOff val="25000"/>
                  </a:schemeClr>
                </a:solidFill>
                <a:latin typeface="Calibri" panose="020F0502020204030204" pitchFamily="34" charset="0"/>
                <a:cs typeface="Calibri" panose="020F0502020204030204" pitchFamily="34" charset="0"/>
              </a:rPr>
              <a:t>Allows for virtual machine fluidity</a:t>
            </a:r>
          </a:p>
          <a:p>
            <a:r>
              <a:rPr lang="en-US">
                <a:solidFill>
                  <a:schemeClr val="bg2">
                    <a:lumMod val="75000"/>
                    <a:lumOff val="25000"/>
                  </a:schemeClr>
                </a:solidFill>
                <a:latin typeface="Calibri" panose="020F0502020204030204" pitchFamily="34" charset="0"/>
                <a:cs typeface="Calibri" panose="020F0502020204030204" pitchFamily="34" charset="0"/>
              </a:rPr>
              <a:t>Places new virtual machines on an optimal node</a:t>
            </a:r>
          </a:p>
          <a:p>
            <a:r>
              <a:rPr lang="en-US">
                <a:solidFill>
                  <a:schemeClr val="bg2">
                    <a:lumMod val="75000"/>
                    <a:lumOff val="25000"/>
                  </a:schemeClr>
                </a:solidFill>
                <a:latin typeface="Calibri" panose="020F0502020204030204" pitchFamily="34" charset="0"/>
                <a:cs typeface="Calibri" panose="020F0502020204030204" pitchFamily="34" charset="0"/>
              </a:rPr>
              <a:t>Allows movement of the VMs between clusters without changing storage paths</a:t>
            </a:r>
          </a:p>
          <a:p>
            <a:r>
              <a:rPr lang="en-US">
                <a:solidFill>
                  <a:schemeClr val="bg2">
                    <a:lumMod val="75000"/>
                    <a:lumOff val="25000"/>
                  </a:schemeClr>
                </a:solidFill>
                <a:latin typeface="Calibri" panose="020F0502020204030204" pitchFamily="34" charset="0"/>
                <a:cs typeface="Calibri" panose="020F0502020204030204" pitchFamily="34" charset="0"/>
              </a:rPr>
              <a:t>Takes advantage of a new role “Infrastructure Scale Out File Server”</a:t>
            </a:r>
          </a:p>
          <a:p>
            <a:r>
              <a:rPr lang="en-US">
                <a:latin typeface="Calibri" panose="020F0502020204030204" pitchFamily="34" charset="0"/>
                <a:cs typeface="Calibri" panose="020F0502020204030204" pitchFamily="34" charset="0"/>
              </a:rPr>
              <a:t>Takes advantage of the new SMB feature “SMB Loopback”</a:t>
            </a:r>
          </a:p>
        </p:txBody>
      </p:sp>
      <p:sp>
        <p:nvSpPr>
          <p:cNvPr id="4" name="Rectangle 3">
            <a:extLst>
              <a:ext uri="{FF2B5EF4-FFF2-40B4-BE49-F238E27FC236}">
                <a16:creationId xmlns:a16="http://schemas.microsoft.com/office/drawing/2014/main" id="{652785AA-FCB6-44A5-962B-68B8A72A3352}"/>
              </a:ext>
            </a:extLst>
          </p:cNvPr>
          <p:cNvSpPr/>
          <p:nvPr/>
        </p:nvSpPr>
        <p:spPr bwMode="auto">
          <a:xfrm>
            <a:off x="4970670" y="3783898"/>
            <a:ext cx="2250659" cy="1161599"/>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Set Head</a:t>
            </a:r>
          </a:p>
        </p:txBody>
      </p:sp>
      <p:sp>
        <p:nvSpPr>
          <p:cNvPr id="5" name="Freeform 5">
            <a:extLst>
              <a:ext uri="{FF2B5EF4-FFF2-40B4-BE49-F238E27FC236}">
                <a16:creationId xmlns:a16="http://schemas.microsoft.com/office/drawing/2014/main" id="{4209206A-533D-4704-97F0-AB24AE8EC005}"/>
              </a:ext>
            </a:extLst>
          </p:cNvPr>
          <p:cNvSpPr>
            <a:spLocks noChangeAspect="1" noEditPoints="1"/>
          </p:cNvSpPr>
          <p:nvPr/>
        </p:nvSpPr>
        <p:spPr bwMode="auto">
          <a:xfrm>
            <a:off x="5618980" y="3921087"/>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6" name="Freeform 5">
            <a:extLst>
              <a:ext uri="{FF2B5EF4-FFF2-40B4-BE49-F238E27FC236}">
                <a16:creationId xmlns:a16="http://schemas.microsoft.com/office/drawing/2014/main" id="{93D2126F-F83C-4FEC-87E0-F0F0B16D73D2}"/>
              </a:ext>
            </a:extLst>
          </p:cNvPr>
          <p:cNvSpPr>
            <a:spLocks noChangeAspect="1" noEditPoints="1"/>
          </p:cNvSpPr>
          <p:nvPr/>
        </p:nvSpPr>
        <p:spPr bwMode="auto">
          <a:xfrm>
            <a:off x="6151521" y="3921087"/>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C0000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7" name="Rectangle 6">
            <a:extLst>
              <a:ext uri="{FF2B5EF4-FFF2-40B4-BE49-F238E27FC236}">
                <a16:creationId xmlns:a16="http://schemas.microsoft.com/office/drawing/2014/main" id="{E5480152-C0F6-4B02-BF95-57062CA7CEA6}"/>
              </a:ext>
            </a:extLst>
          </p:cNvPr>
          <p:cNvSpPr/>
          <p:nvPr/>
        </p:nvSpPr>
        <p:spPr>
          <a:xfrm>
            <a:off x="2504289" y="4972284"/>
            <a:ext cx="7469669" cy="552313"/>
          </a:xfrm>
          <a:prstGeom prst="rect">
            <a:avLst/>
          </a:prstGeom>
          <a:solidFill>
            <a:srgbClr val="00B0F0"/>
          </a:solidFill>
        </p:spPr>
        <p:txBody>
          <a:bodyPr wrap="square" anchor="t">
            <a:noAutofit/>
          </a:bodyPr>
          <a:lstStyle/>
          <a:p>
            <a:pPr algn="ctr" defTabSz="914400"/>
            <a:r>
              <a:rPr lang="en-US" sz="1200">
                <a:solidFill>
                  <a:prstClr val="white"/>
                </a:solidFill>
                <a:latin typeface="Calibri" panose="020F0502020204030204"/>
              </a:rPr>
              <a:t>Centralized Cluster Set Management</a:t>
            </a:r>
          </a:p>
        </p:txBody>
      </p:sp>
      <p:sp>
        <p:nvSpPr>
          <p:cNvPr id="8" name="Rectangle 7">
            <a:extLst>
              <a:ext uri="{FF2B5EF4-FFF2-40B4-BE49-F238E27FC236}">
                <a16:creationId xmlns:a16="http://schemas.microsoft.com/office/drawing/2014/main" id="{7914E2AB-9D7F-408C-B896-94DCE5C976B9}"/>
              </a:ext>
            </a:extLst>
          </p:cNvPr>
          <p:cNvSpPr/>
          <p:nvPr/>
        </p:nvSpPr>
        <p:spPr>
          <a:xfrm>
            <a:off x="3798363" y="5263024"/>
            <a:ext cx="4968852" cy="264972"/>
          </a:xfrm>
          <a:prstGeom prst="rect">
            <a:avLst/>
          </a:prstGeom>
          <a:solidFill>
            <a:sysClr val="window" lastClr="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latin typeface="Calibri" panose="020F0502020204030204"/>
              </a:rPr>
              <a:t>Unified Namespace  \\ClusterSet\Share1 </a:t>
            </a:r>
          </a:p>
        </p:txBody>
      </p:sp>
      <p:sp>
        <p:nvSpPr>
          <p:cNvPr id="9" name="Rectangle 8">
            <a:extLst>
              <a:ext uri="{FF2B5EF4-FFF2-40B4-BE49-F238E27FC236}">
                <a16:creationId xmlns:a16="http://schemas.microsoft.com/office/drawing/2014/main" id="{AECB1173-1D7B-46C0-9275-A2E696039198}"/>
              </a:ext>
            </a:extLst>
          </p:cNvPr>
          <p:cNvSpPr/>
          <p:nvPr/>
        </p:nvSpPr>
        <p:spPr bwMode="auto">
          <a:xfrm>
            <a:off x="1323438"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1</a:t>
            </a:r>
          </a:p>
        </p:txBody>
      </p:sp>
      <p:sp>
        <p:nvSpPr>
          <p:cNvPr id="10" name="Freeform 5">
            <a:extLst>
              <a:ext uri="{FF2B5EF4-FFF2-40B4-BE49-F238E27FC236}">
                <a16:creationId xmlns:a16="http://schemas.microsoft.com/office/drawing/2014/main" id="{A3170682-3218-4521-9E24-9C6DB8755E3E}"/>
              </a:ext>
            </a:extLst>
          </p:cNvPr>
          <p:cNvSpPr>
            <a:spLocks noChangeAspect="1" noEditPoints="1"/>
          </p:cNvSpPr>
          <p:nvPr/>
        </p:nvSpPr>
        <p:spPr bwMode="auto">
          <a:xfrm>
            <a:off x="1439207"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1" name="Freeform 5">
            <a:extLst>
              <a:ext uri="{FF2B5EF4-FFF2-40B4-BE49-F238E27FC236}">
                <a16:creationId xmlns:a16="http://schemas.microsoft.com/office/drawing/2014/main" id="{61C55545-97FE-40CC-AA06-BA32E1FDB3D6}"/>
              </a:ext>
            </a:extLst>
          </p:cNvPr>
          <p:cNvSpPr>
            <a:spLocks noChangeAspect="1" noEditPoints="1"/>
          </p:cNvSpPr>
          <p:nvPr/>
        </p:nvSpPr>
        <p:spPr bwMode="auto">
          <a:xfrm>
            <a:off x="1971748"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2" name="Freeform 5">
            <a:extLst>
              <a:ext uri="{FF2B5EF4-FFF2-40B4-BE49-F238E27FC236}">
                <a16:creationId xmlns:a16="http://schemas.microsoft.com/office/drawing/2014/main" id="{A4B8323B-C12E-442A-BF47-83B6B3F11560}"/>
              </a:ext>
            </a:extLst>
          </p:cNvPr>
          <p:cNvSpPr>
            <a:spLocks noChangeAspect="1" noEditPoints="1"/>
          </p:cNvSpPr>
          <p:nvPr/>
        </p:nvSpPr>
        <p:spPr bwMode="auto">
          <a:xfrm>
            <a:off x="2504289"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3" name="Freeform 5">
            <a:extLst>
              <a:ext uri="{FF2B5EF4-FFF2-40B4-BE49-F238E27FC236}">
                <a16:creationId xmlns:a16="http://schemas.microsoft.com/office/drawing/2014/main" id="{15D5C61F-2550-40BD-B572-53E72D6E5486}"/>
              </a:ext>
            </a:extLst>
          </p:cNvPr>
          <p:cNvSpPr>
            <a:spLocks noChangeAspect="1" noEditPoints="1"/>
          </p:cNvSpPr>
          <p:nvPr/>
        </p:nvSpPr>
        <p:spPr bwMode="auto">
          <a:xfrm>
            <a:off x="3036830"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FFC000"/>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4" name="Rectangle 13">
            <a:extLst>
              <a:ext uri="{FF2B5EF4-FFF2-40B4-BE49-F238E27FC236}">
                <a16:creationId xmlns:a16="http://schemas.microsoft.com/office/drawing/2014/main" id="{E4C38D8A-AE97-4689-99A3-91E2F11AB906}"/>
              </a:ext>
            </a:extLst>
          </p:cNvPr>
          <p:cNvSpPr/>
          <p:nvPr/>
        </p:nvSpPr>
        <p:spPr bwMode="auto">
          <a:xfrm>
            <a:off x="3845341"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2</a:t>
            </a:r>
          </a:p>
        </p:txBody>
      </p:sp>
      <p:sp>
        <p:nvSpPr>
          <p:cNvPr id="15" name="Freeform 5">
            <a:extLst>
              <a:ext uri="{FF2B5EF4-FFF2-40B4-BE49-F238E27FC236}">
                <a16:creationId xmlns:a16="http://schemas.microsoft.com/office/drawing/2014/main" id="{75EC66B4-1323-4773-B77D-4DB844C0E4B8}"/>
              </a:ext>
            </a:extLst>
          </p:cNvPr>
          <p:cNvSpPr>
            <a:spLocks noChangeAspect="1" noEditPoints="1"/>
          </p:cNvSpPr>
          <p:nvPr/>
        </p:nvSpPr>
        <p:spPr bwMode="auto">
          <a:xfrm>
            <a:off x="3961110"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6" name="Freeform 5">
            <a:extLst>
              <a:ext uri="{FF2B5EF4-FFF2-40B4-BE49-F238E27FC236}">
                <a16:creationId xmlns:a16="http://schemas.microsoft.com/office/drawing/2014/main" id="{AF3068A2-B4AC-4952-9835-C5618C009533}"/>
              </a:ext>
            </a:extLst>
          </p:cNvPr>
          <p:cNvSpPr>
            <a:spLocks noChangeAspect="1" noEditPoints="1"/>
          </p:cNvSpPr>
          <p:nvPr/>
        </p:nvSpPr>
        <p:spPr bwMode="auto">
          <a:xfrm>
            <a:off x="4493651"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7" name="Freeform 5">
            <a:extLst>
              <a:ext uri="{FF2B5EF4-FFF2-40B4-BE49-F238E27FC236}">
                <a16:creationId xmlns:a16="http://schemas.microsoft.com/office/drawing/2014/main" id="{0D90E114-4C56-4C81-9A1D-87025CB97D03}"/>
              </a:ext>
            </a:extLst>
          </p:cNvPr>
          <p:cNvSpPr>
            <a:spLocks noChangeAspect="1" noEditPoints="1"/>
          </p:cNvSpPr>
          <p:nvPr/>
        </p:nvSpPr>
        <p:spPr bwMode="auto">
          <a:xfrm>
            <a:off x="5026192"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8" name="Freeform 5">
            <a:extLst>
              <a:ext uri="{FF2B5EF4-FFF2-40B4-BE49-F238E27FC236}">
                <a16:creationId xmlns:a16="http://schemas.microsoft.com/office/drawing/2014/main" id="{205074CE-F73F-4D39-BB9F-3127B791058C}"/>
              </a:ext>
            </a:extLst>
          </p:cNvPr>
          <p:cNvSpPr>
            <a:spLocks noChangeAspect="1" noEditPoints="1"/>
          </p:cNvSpPr>
          <p:nvPr/>
        </p:nvSpPr>
        <p:spPr bwMode="auto">
          <a:xfrm>
            <a:off x="5558733"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AD47"/>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19" name="Rectangle 18">
            <a:extLst>
              <a:ext uri="{FF2B5EF4-FFF2-40B4-BE49-F238E27FC236}">
                <a16:creationId xmlns:a16="http://schemas.microsoft.com/office/drawing/2014/main" id="{3255EA95-BD2B-4E52-80DE-2786743B51E7}"/>
              </a:ext>
            </a:extLst>
          </p:cNvPr>
          <p:cNvSpPr/>
          <p:nvPr/>
        </p:nvSpPr>
        <p:spPr bwMode="auto">
          <a:xfrm>
            <a:off x="6367244"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3</a:t>
            </a:r>
          </a:p>
        </p:txBody>
      </p:sp>
      <p:sp>
        <p:nvSpPr>
          <p:cNvPr id="20" name="Freeform 5">
            <a:extLst>
              <a:ext uri="{FF2B5EF4-FFF2-40B4-BE49-F238E27FC236}">
                <a16:creationId xmlns:a16="http://schemas.microsoft.com/office/drawing/2014/main" id="{48A51F53-8338-40BA-803B-4AF07B41E691}"/>
              </a:ext>
            </a:extLst>
          </p:cNvPr>
          <p:cNvSpPr>
            <a:spLocks noChangeAspect="1" noEditPoints="1"/>
          </p:cNvSpPr>
          <p:nvPr/>
        </p:nvSpPr>
        <p:spPr bwMode="auto">
          <a:xfrm>
            <a:off x="6483013"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1" name="Freeform 5">
            <a:extLst>
              <a:ext uri="{FF2B5EF4-FFF2-40B4-BE49-F238E27FC236}">
                <a16:creationId xmlns:a16="http://schemas.microsoft.com/office/drawing/2014/main" id="{9D8E7C58-D030-45A9-953F-DE106DE19F89}"/>
              </a:ext>
            </a:extLst>
          </p:cNvPr>
          <p:cNvSpPr>
            <a:spLocks noChangeAspect="1" noEditPoints="1"/>
          </p:cNvSpPr>
          <p:nvPr/>
        </p:nvSpPr>
        <p:spPr bwMode="auto">
          <a:xfrm>
            <a:off x="7015554"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2" name="Freeform 5">
            <a:extLst>
              <a:ext uri="{FF2B5EF4-FFF2-40B4-BE49-F238E27FC236}">
                <a16:creationId xmlns:a16="http://schemas.microsoft.com/office/drawing/2014/main" id="{179C5EF5-91AF-49C5-A63F-04B43A57801B}"/>
              </a:ext>
            </a:extLst>
          </p:cNvPr>
          <p:cNvSpPr>
            <a:spLocks noChangeAspect="1" noEditPoints="1"/>
          </p:cNvSpPr>
          <p:nvPr/>
        </p:nvSpPr>
        <p:spPr bwMode="auto">
          <a:xfrm>
            <a:off x="7548095"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3" name="Freeform 5">
            <a:extLst>
              <a:ext uri="{FF2B5EF4-FFF2-40B4-BE49-F238E27FC236}">
                <a16:creationId xmlns:a16="http://schemas.microsoft.com/office/drawing/2014/main" id="{690F2386-A1DC-40F6-9E0C-4C6ED08E15A1}"/>
              </a:ext>
            </a:extLst>
          </p:cNvPr>
          <p:cNvSpPr>
            <a:spLocks noChangeAspect="1" noEditPoints="1"/>
          </p:cNvSpPr>
          <p:nvPr/>
        </p:nvSpPr>
        <p:spPr bwMode="auto">
          <a:xfrm>
            <a:off x="8080636"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rgbClr val="7030A0"/>
          </a:solidFill>
          <a:ln>
            <a:noFill/>
          </a:ln>
          <a:extLst/>
        </p:spPr>
        <p:txBody>
          <a:bodyPr vert="horz" wrap="square" lIns="89642" tIns="44821" rIns="89642" bIns="44821" numCol="1" anchor="b" anchorCtr="0" compatLnSpc="1">
            <a:prstTxWarp prst="textNoShape">
              <a:avLst/>
            </a:prstTxWarp>
          </a:bodyPr>
          <a:lstStyle/>
          <a:p>
            <a:pPr defTabSz="896386">
              <a:defRPr/>
            </a:pPr>
            <a:endParaRPr lang="en-US" sz="1372" kern="0">
              <a:solidFill>
                <a:srgbClr val="505050"/>
              </a:solidFill>
              <a:latin typeface="Calibri" panose="020F0502020204030204"/>
            </a:endParaRPr>
          </a:p>
        </p:txBody>
      </p:sp>
      <p:sp>
        <p:nvSpPr>
          <p:cNvPr id="24" name="Rectangle 23">
            <a:extLst>
              <a:ext uri="{FF2B5EF4-FFF2-40B4-BE49-F238E27FC236}">
                <a16:creationId xmlns:a16="http://schemas.microsoft.com/office/drawing/2014/main" id="{B1673C1D-CDE0-4A56-B9AC-8704DFC071CB}"/>
              </a:ext>
            </a:extLst>
          </p:cNvPr>
          <p:cNvSpPr/>
          <p:nvPr/>
        </p:nvSpPr>
        <p:spPr bwMode="auto">
          <a:xfrm>
            <a:off x="8889147" y="5603997"/>
            <a:ext cx="2250659" cy="1161599"/>
          </a:xfrm>
          <a:prstGeom prst="rect">
            <a:avLst/>
          </a:prstGeom>
          <a:noFill/>
          <a:ln w="635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a:ln>
                  <a:noFill/>
                </a:ln>
                <a:effectLst/>
                <a:uLnTx/>
                <a:uFillTx/>
                <a:latin typeface="Calibri" panose="020F0502020204030204"/>
                <a:ea typeface="Segoe UI" pitchFamily="34" charset="0"/>
                <a:cs typeface="Segoe UI" pitchFamily="34" charset="0"/>
              </a:rPr>
              <a:t>Cluster 4</a:t>
            </a:r>
          </a:p>
        </p:txBody>
      </p:sp>
      <p:sp>
        <p:nvSpPr>
          <p:cNvPr id="25" name="Freeform 5">
            <a:extLst>
              <a:ext uri="{FF2B5EF4-FFF2-40B4-BE49-F238E27FC236}">
                <a16:creationId xmlns:a16="http://schemas.microsoft.com/office/drawing/2014/main" id="{56CC98C2-1F80-4812-92E3-D7CF5CEC3CE2}"/>
              </a:ext>
            </a:extLst>
          </p:cNvPr>
          <p:cNvSpPr>
            <a:spLocks noChangeAspect="1" noEditPoints="1"/>
          </p:cNvSpPr>
          <p:nvPr/>
        </p:nvSpPr>
        <p:spPr bwMode="auto">
          <a:xfrm>
            <a:off x="9004916"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6" name="Freeform 5">
            <a:extLst>
              <a:ext uri="{FF2B5EF4-FFF2-40B4-BE49-F238E27FC236}">
                <a16:creationId xmlns:a16="http://schemas.microsoft.com/office/drawing/2014/main" id="{923B2C0B-2F47-47C9-BDDD-2A5BB3FCD7E1}"/>
              </a:ext>
            </a:extLst>
          </p:cNvPr>
          <p:cNvSpPr>
            <a:spLocks noChangeAspect="1" noEditPoints="1"/>
          </p:cNvSpPr>
          <p:nvPr/>
        </p:nvSpPr>
        <p:spPr bwMode="auto">
          <a:xfrm>
            <a:off x="9537457"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7" name="Freeform 5">
            <a:extLst>
              <a:ext uri="{FF2B5EF4-FFF2-40B4-BE49-F238E27FC236}">
                <a16:creationId xmlns:a16="http://schemas.microsoft.com/office/drawing/2014/main" id="{A2880B33-1949-4BDD-990A-B7C00CE1FFA5}"/>
              </a:ext>
            </a:extLst>
          </p:cNvPr>
          <p:cNvSpPr>
            <a:spLocks noChangeAspect="1" noEditPoints="1"/>
          </p:cNvSpPr>
          <p:nvPr/>
        </p:nvSpPr>
        <p:spPr bwMode="auto">
          <a:xfrm>
            <a:off x="10069998"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sp>
        <p:nvSpPr>
          <p:cNvPr id="28" name="Freeform 5">
            <a:extLst>
              <a:ext uri="{FF2B5EF4-FFF2-40B4-BE49-F238E27FC236}">
                <a16:creationId xmlns:a16="http://schemas.microsoft.com/office/drawing/2014/main" id="{571C8ABC-FC0B-4331-8C00-9FB053CBEC64}"/>
              </a:ext>
            </a:extLst>
          </p:cNvPr>
          <p:cNvSpPr>
            <a:spLocks noChangeAspect="1" noEditPoints="1"/>
          </p:cNvSpPr>
          <p:nvPr/>
        </p:nvSpPr>
        <p:spPr bwMode="auto">
          <a:xfrm>
            <a:off x="10602539" y="5741186"/>
            <a:ext cx="436501" cy="714880"/>
          </a:xfrm>
          <a:custGeom>
            <a:avLst/>
            <a:gdLst>
              <a:gd name="T0" fmla="*/ 0 w 102"/>
              <a:gd name="T1" fmla="*/ 214 h 214"/>
              <a:gd name="T2" fmla="*/ 102 w 102"/>
              <a:gd name="T3" fmla="*/ 0 h 214"/>
              <a:gd name="T4" fmla="*/ 20 w 102"/>
              <a:gd name="T5" fmla="*/ 98 h 214"/>
              <a:gd name="T6" fmla="*/ 20 w 102"/>
              <a:gd name="T7" fmla="*/ 90 h 214"/>
              <a:gd name="T8" fmla="*/ 20 w 102"/>
              <a:gd name="T9" fmla="*/ 98 h 214"/>
              <a:gd name="T10" fmla="*/ 27 w 102"/>
              <a:gd name="T11" fmla="*/ 94 h 214"/>
              <a:gd name="T12" fmla="*/ 35 w 102"/>
              <a:gd name="T13" fmla="*/ 94 h 214"/>
              <a:gd name="T14" fmla="*/ 84 w 102"/>
              <a:gd name="T15" fmla="*/ 100 h 214"/>
              <a:gd name="T16" fmla="*/ 72 w 102"/>
              <a:gd name="T17" fmla="*/ 92 h 214"/>
              <a:gd name="T18" fmla="*/ 73 w 102"/>
              <a:gd name="T19" fmla="*/ 90 h 214"/>
              <a:gd name="T20" fmla="*/ 74 w 102"/>
              <a:gd name="T21" fmla="*/ 90 h 214"/>
              <a:gd name="T22" fmla="*/ 74 w 102"/>
              <a:gd name="T23" fmla="*/ 89 h 214"/>
              <a:gd name="T24" fmla="*/ 75 w 102"/>
              <a:gd name="T25" fmla="*/ 92 h 214"/>
              <a:gd name="T26" fmla="*/ 75 w 102"/>
              <a:gd name="T27" fmla="*/ 100 h 214"/>
              <a:gd name="T28" fmla="*/ 81 w 102"/>
              <a:gd name="T29" fmla="*/ 92 h 214"/>
              <a:gd name="T30" fmla="*/ 80 w 102"/>
              <a:gd name="T31" fmla="*/ 91 h 214"/>
              <a:gd name="T32" fmla="*/ 81 w 102"/>
              <a:gd name="T33" fmla="*/ 90 h 214"/>
              <a:gd name="T34" fmla="*/ 81 w 102"/>
              <a:gd name="T35" fmla="*/ 90 h 214"/>
              <a:gd name="T36" fmla="*/ 84 w 102"/>
              <a:gd name="T37" fmla="*/ 100 h 214"/>
              <a:gd name="T38" fmla="*/ 76 w 102"/>
              <a:gd name="T39" fmla="*/ 87 h 214"/>
              <a:gd name="T40" fmla="*/ 77 w 102"/>
              <a:gd name="T41" fmla="*/ 86 h 214"/>
              <a:gd name="T42" fmla="*/ 77 w 102"/>
              <a:gd name="T43" fmla="*/ 86 h 214"/>
              <a:gd name="T44" fmla="*/ 78 w 102"/>
              <a:gd name="T45" fmla="*/ 86 h 214"/>
              <a:gd name="T46" fmla="*/ 79 w 102"/>
              <a:gd name="T47" fmla="*/ 86 h 214"/>
              <a:gd name="T48" fmla="*/ 79 w 102"/>
              <a:gd name="T49" fmla="*/ 95 h 214"/>
              <a:gd name="T50" fmla="*/ 79 w 102"/>
              <a:gd name="T51" fmla="*/ 96 h 214"/>
              <a:gd name="T52" fmla="*/ 77 w 102"/>
              <a:gd name="T53" fmla="*/ 96 h 214"/>
              <a:gd name="T54" fmla="*/ 77 w 102"/>
              <a:gd name="T55" fmla="*/ 95 h 214"/>
              <a:gd name="T56" fmla="*/ 89 w 102"/>
              <a:gd name="T57" fmla="*/ 75 h 214"/>
              <a:gd name="T58" fmla="*/ 13 w 102"/>
              <a:gd name="T59" fmla="*/ 59 h 214"/>
              <a:gd name="T60" fmla="*/ 89 w 102"/>
              <a:gd name="T61" fmla="*/ 75 h 214"/>
              <a:gd name="T62" fmla="*/ 13 w 102"/>
              <a:gd name="T63" fmla="*/ 53 h 214"/>
              <a:gd name="T64" fmla="*/ 89 w 102"/>
              <a:gd name="T65" fmla="*/ 37 h 214"/>
              <a:gd name="T66" fmla="*/ 89 w 102"/>
              <a:gd name="T67" fmla="*/ 31 h 214"/>
              <a:gd name="T68" fmla="*/ 13 w 102"/>
              <a:gd name="T69" fmla="*/ 15 h 214"/>
              <a:gd name="T70" fmla="*/ 89 w 102"/>
              <a:gd name="T71"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214">
                <a:moveTo>
                  <a:pt x="0" y="0"/>
                </a:moveTo>
                <a:cubicBezTo>
                  <a:pt x="0" y="214"/>
                  <a:pt x="0" y="214"/>
                  <a:pt x="0" y="214"/>
                </a:cubicBezTo>
                <a:cubicBezTo>
                  <a:pt x="102" y="214"/>
                  <a:pt x="102" y="214"/>
                  <a:pt x="102" y="214"/>
                </a:cubicBezTo>
                <a:cubicBezTo>
                  <a:pt x="102" y="0"/>
                  <a:pt x="102" y="0"/>
                  <a:pt x="102" y="0"/>
                </a:cubicBezTo>
                <a:lnTo>
                  <a:pt x="0" y="0"/>
                </a:lnTo>
                <a:close/>
                <a:moveTo>
                  <a:pt x="20" y="98"/>
                </a:moveTo>
                <a:cubicBezTo>
                  <a:pt x="17" y="98"/>
                  <a:pt x="16" y="96"/>
                  <a:pt x="16" y="94"/>
                </a:cubicBezTo>
                <a:cubicBezTo>
                  <a:pt x="16" y="92"/>
                  <a:pt x="17" y="90"/>
                  <a:pt x="20" y="90"/>
                </a:cubicBezTo>
                <a:cubicBezTo>
                  <a:pt x="22" y="90"/>
                  <a:pt x="24" y="92"/>
                  <a:pt x="24" y="94"/>
                </a:cubicBezTo>
                <a:cubicBezTo>
                  <a:pt x="24" y="96"/>
                  <a:pt x="22" y="98"/>
                  <a:pt x="20" y="98"/>
                </a:cubicBezTo>
                <a:close/>
                <a:moveTo>
                  <a:pt x="31" y="98"/>
                </a:moveTo>
                <a:cubicBezTo>
                  <a:pt x="29" y="98"/>
                  <a:pt x="27" y="96"/>
                  <a:pt x="27" y="94"/>
                </a:cubicBezTo>
                <a:cubicBezTo>
                  <a:pt x="27" y="92"/>
                  <a:pt x="29" y="90"/>
                  <a:pt x="31" y="90"/>
                </a:cubicBezTo>
                <a:cubicBezTo>
                  <a:pt x="33" y="90"/>
                  <a:pt x="35" y="92"/>
                  <a:pt x="35" y="94"/>
                </a:cubicBezTo>
                <a:cubicBezTo>
                  <a:pt x="35" y="96"/>
                  <a:pt x="33" y="98"/>
                  <a:pt x="31" y="98"/>
                </a:cubicBezTo>
                <a:close/>
                <a:moveTo>
                  <a:pt x="84" y="100"/>
                </a:moveTo>
                <a:cubicBezTo>
                  <a:pt x="81" y="104"/>
                  <a:pt x="77" y="104"/>
                  <a:pt x="73" y="102"/>
                </a:cubicBezTo>
                <a:cubicBezTo>
                  <a:pt x="70" y="100"/>
                  <a:pt x="69" y="95"/>
                  <a:pt x="72" y="92"/>
                </a:cubicBezTo>
                <a:cubicBezTo>
                  <a:pt x="72" y="91"/>
                  <a:pt x="73" y="90"/>
                  <a:pt x="73" y="90"/>
                </a:cubicBezTo>
                <a:cubicBezTo>
                  <a:pt x="73" y="90"/>
                  <a:pt x="73" y="90"/>
                  <a:pt x="73" y="90"/>
                </a:cubicBezTo>
                <a:cubicBezTo>
                  <a:pt x="73" y="90"/>
                  <a:pt x="73" y="90"/>
                  <a:pt x="74" y="90"/>
                </a:cubicBezTo>
                <a:cubicBezTo>
                  <a:pt x="74" y="90"/>
                  <a:pt x="74" y="90"/>
                  <a:pt x="74" y="90"/>
                </a:cubicBezTo>
                <a:cubicBezTo>
                  <a:pt x="74" y="89"/>
                  <a:pt x="74" y="89"/>
                  <a:pt x="74" y="89"/>
                </a:cubicBezTo>
                <a:cubicBezTo>
                  <a:pt x="74" y="89"/>
                  <a:pt x="74" y="89"/>
                  <a:pt x="74" y="89"/>
                </a:cubicBezTo>
                <a:cubicBezTo>
                  <a:pt x="75" y="89"/>
                  <a:pt x="76" y="90"/>
                  <a:pt x="76" y="90"/>
                </a:cubicBezTo>
                <a:cubicBezTo>
                  <a:pt x="76" y="91"/>
                  <a:pt x="75" y="92"/>
                  <a:pt x="75" y="92"/>
                </a:cubicBezTo>
                <a:cubicBezTo>
                  <a:pt x="74" y="92"/>
                  <a:pt x="74" y="93"/>
                  <a:pt x="74" y="93"/>
                </a:cubicBezTo>
                <a:cubicBezTo>
                  <a:pt x="72" y="95"/>
                  <a:pt x="73" y="98"/>
                  <a:pt x="75" y="100"/>
                </a:cubicBezTo>
                <a:cubicBezTo>
                  <a:pt x="77" y="102"/>
                  <a:pt x="80" y="101"/>
                  <a:pt x="82" y="99"/>
                </a:cubicBezTo>
                <a:cubicBezTo>
                  <a:pt x="83" y="97"/>
                  <a:pt x="83" y="94"/>
                  <a:pt x="81" y="92"/>
                </a:cubicBezTo>
                <a:cubicBezTo>
                  <a:pt x="81" y="92"/>
                  <a:pt x="81" y="92"/>
                  <a:pt x="81" y="92"/>
                </a:cubicBezTo>
                <a:cubicBezTo>
                  <a:pt x="80" y="92"/>
                  <a:pt x="80" y="92"/>
                  <a:pt x="80" y="91"/>
                </a:cubicBezTo>
                <a:cubicBezTo>
                  <a:pt x="80" y="91"/>
                  <a:pt x="80" y="91"/>
                  <a:pt x="80" y="90"/>
                </a:cubicBezTo>
                <a:cubicBezTo>
                  <a:pt x="80" y="90"/>
                  <a:pt x="80" y="90"/>
                  <a:pt x="81" y="90"/>
                </a:cubicBezTo>
                <a:cubicBezTo>
                  <a:pt x="81" y="90"/>
                  <a:pt x="81" y="90"/>
                  <a:pt x="81" y="90"/>
                </a:cubicBezTo>
                <a:cubicBezTo>
                  <a:pt x="81" y="90"/>
                  <a:pt x="81" y="90"/>
                  <a:pt x="81" y="90"/>
                </a:cubicBezTo>
                <a:cubicBezTo>
                  <a:pt x="82" y="90"/>
                  <a:pt x="82" y="90"/>
                  <a:pt x="82" y="90"/>
                </a:cubicBezTo>
                <a:cubicBezTo>
                  <a:pt x="85" y="92"/>
                  <a:pt x="86" y="97"/>
                  <a:pt x="84" y="100"/>
                </a:cubicBezTo>
                <a:close/>
                <a:moveTo>
                  <a:pt x="76" y="95"/>
                </a:moveTo>
                <a:cubicBezTo>
                  <a:pt x="76" y="87"/>
                  <a:pt x="76" y="87"/>
                  <a:pt x="76" y="87"/>
                </a:cubicBezTo>
                <a:cubicBezTo>
                  <a:pt x="76" y="87"/>
                  <a:pt x="76" y="87"/>
                  <a:pt x="77" y="86"/>
                </a:cubicBezTo>
                <a:cubicBezTo>
                  <a:pt x="77" y="86"/>
                  <a:pt x="77" y="86"/>
                  <a:pt x="77" y="86"/>
                </a:cubicBezTo>
                <a:cubicBezTo>
                  <a:pt x="77" y="86"/>
                  <a:pt x="77" y="86"/>
                  <a:pt x="77" y="86"/>
                </a:cubicBezTo>
                <a:cubicBezTo>
                  <a:pt x="77" y="86"/>
                  <a:pt x="77" y="86"/>
                  <a:pt x="77" y="86"/>
                </a:cubicBezTo>
                <a:cubicBezTo>
                  <a:pt x="77" y="86"/>
                  <a:pt x="77" y="86"/>
                  <a:pt x="78" y="86"/>
                </a:cubicBezTo>
                <a:cubicBezTo>
                  <a:pt x="78" y="86"/>
                  <a:pt x="78" y="86"/>
                  <a:pt x="78" y="86"/>
                </a:cubicBezTo>
                <a:cubicBezTo>
                  <a:pt x="78" y="86"/>
                  <a:pt x="78" y="86"/>
                  <a:pt x="79" y="86"/>
                </a:cubicBezTo>
                <a:cubicBezTo>
                  <a:pt x="79" y="86"/>
                  <a:pt x="79" y="86"/>
                  <a:pt x="79" y="86"/>
                </a:cubicBezTo>
                <a:cubicBezTo>
                  <a:pt x="79" y="87"/>
                  <a:pt x="79" y="87"/>
                  <a:pt x="79" y="87"/>
                </a:cubicBezTo>
                <a:cubicBezTo>
                  <a:pt x="79" y="95"/>
                  <a:pt x="79" y="95"/>
                  <a:pt x="79" y="95"/>
                </a:cubicBezTo>
                <a:cubicBezTo>
                  <a:pt x="79" y="95"/>
                  <a:pt x="79" y="95"/>
                  <a:pt x="79" y="95"/>
                </a:cubicBezTo>
                <a:cubicBezTo>
                  <a:pt x="79" y="95"/>
                  <a:pt x="79" y="96"/>
                  <a:pt x="79" y="96"/>
                </a:cubicBezTo>
                <a:cubicBezTo>
                  <a:pt x="78" y="96"/>
                  <a:pt x="78" y="96"/>
                  <a:pt x="78" y="96"/>
                </a:cubicBezTo>
                <a:cubicBezTo>
                  <a:pt x="78" y="96"/>
                  <a:pt x="77" y="96"/>
                  <a:pt x="77" y="96"/>
                </a:cubicBezTo>
                <a:cubicBezTo>
                  <a:pt x="77" y="96"/>
                  <a:pt x="77" y="96"/>
                  <a:pt x="77" y="96"/>
                </a:cubicBezTo>
                <a:cubicBezTo>
                  <a:pt x="77" y="96"/>
                  <a:pt x="77" y="95"/>
                  <a:pt x="77" y="95"/>
                </a:cubicBezTo>
                <a:cubicBezTo>
                  <a:pt x="76" y="95"/>
                  <a:pt x="76" y="95"/>
                  <a:pt x="76" y="95"/>
                </a:cubicBezTo>
                <a:close/>
                <a:moveTo>
                  <a:pt x="89" y="75"/>
                </a:moveTo>
                <a:cubicBezTo>
                  <a:pt x="13" y="75"/>
                  <a:pt x="13" y="75"/>
                  <a:pt x="13" y="75"/>
                </a:cubicBezTo>
                <a:cubicBezTo>
                  <a:pt x="13" y="59"/>
                  <a:pt x="13" y="59"/>
                  <a:pt x="13" y="59"/>
                </a:cubicBezTo>
                <a:cubicBezTo>
                  <a:pt x="89" y="59"/>
                  <a:pt x="89" y="59"/>
                  <a:pt x="89" y="59"/>
                </a:cubicBezTo>
                <a:lnTo>
                  <a:pt x="89" y="75"/>
                </a:lnTo>
                <a:close/>
                <a:moveTo>
                  <a:pt x="89" y="53"/>
                </a:moveTo>
                <a:cubicBezTo>
                  <a:pt x="13" y="53"/>
                  <a:pt x="13" y="53"/>
                  <a:pt x="13" y="53"/>
                </a:cubicBezTo>
                <a:cubicBezTo>
                  <a:pt x="13" y="37"/>
                  <a:pt x="13" y="37"/>
                  <a:pt x="13" y="37"/>
                </a:cubicBezTo>
                <a:cubicBezTo>
                  <a:pt x="89" y="37"/>
                  <a:pt x="89" y="37"/>
                  <a:pt x="89" y="37"/>
                </a:cubicBezTo>
                <a:lnTo>
                  <a:pt x="89" y="53"/>
                </a:lnTo>
                <a:close/>
                <a:moveTo>
                  <a:pt x="89" y="31"/>
                </a:moveTo>
                <a:cubicBezTo>
                  <a:pt x="13" y="31"/>
                  <a:pt x="13" y="31"/>
                  <a:pt x="13" y="31"/>
                </a:cubicBezTo>
                <a:cubicBezTo>
                  <a:pt x="13" y="15"/>
                  <a:pt x="13" y="15"/>
                  <a:pt x="13" y="15"/>
                </a:cubicBezTo>
                <a:cubicBezTo>
                  <a:pt x="89" y="15"/>
                  <a:pt x="89" y="15"/>
                  <a:pt x="89" y="15"/>
                </a:cubicBezTo>
                <a:lnTo>
                  <a:pt x="89" y="31"/>
                </a:lnTo>
                <a:close/>
              </a:path>
            </a:pathLst>
          </a:custGeom>
          <a:solidFill>
            <a:sysClr val="windowText" lastClr="000000">
              <a:lumMod val="65000"/>
              <a:lumOff val="35000"/>
            </a:sysClr>
          </a:solidFill>
          <a:ln>
            <a:noFill/>
          </a:ln>
          <a:extLst/>
        </p:spPr>
        <p:txBody>
          <a:bodyPr vert="horz" wrap="square" lIns="89642" tIns="44821" rIns="89642" bIns="44821" numCol="1" anchor="b"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Calibri" panose="020F0502020204030204"/>
            </a:endParaRPr>
          </a:p>
        </p:txBody>
      </p:sp>
      <p:pic>
        <p:nvPicPr>
          <p:cNvPr id="29" name="Picture 28">
            <a:extLst>
              <a:ext uri="{FF2B5EF4-FFF2-40B4-BE49-F238E27FC236}">
                <a16:creationId xmlns:a16="http://schemas.microsoft.com/office/drawing/2014/main" id="{240CC4CC-4C05-4569-AAF0-7EA626263975}"/>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994481" y="6415990"/>
            <a:ext cx="363548" cy="363550"/>
          </a:xfrm>
          <a:prstGeom prst="rect">
            <a:avLst/>
          </a:prstGeom>
          <a:ln>
            <a:noFill/>
          </a:ln>
        </p:spPr>
      </p:pic>
      <p:pic>
        <p:nvPicPr>
          <p:cNvPr id="38" name="Picture 37">
            <a:extLst>
              <a:ext uri="{FF2B5EF4-FFF2-40B4-BE49-F238E27FC236}">
                <a16:creationId xmlns:a16="http://schemas.microsoft.com/office/drawing/2014/main" id="{6CE90EE6-B529-46D3-99DB-2D83D4BD0621}"/>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80449" y="6421693"/>
            <a:ext cx="363548" cy="363550"/>
          </a:xfrm>
          <a:prstGeom prst="rect">
            <a:avLst/>
          </a:prstGeom>
          <a:ln>
            <a:noFill/>
          </a:ln>
        </p:spPr>
      </p:pic>
      <p:pic>
        <p:nvPicPr>
          <p:cNvPr id="34" name="Picture 33">
            <a:extLst>
              <a:ext uri="{FF2B5EF4-FFF2-40B4-BE49-F238E27FC236}">
                <a16:creationId xmlns:a16="http://schemas.microsoft.com/office/drawing/2014/main" id="{52602C24-CF14-4405-9FF1-0F74E529E4E8}"/>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38287" y="6411480"/>
            <a:ext cx="363548" cy="363550"/>
          </a:xfrm>
          <a:prstGeom prst="rect">
            <a:avLst/>
          </a:prstGeom>
          <a:ln>
            <a:noFill/>
          </a:ln>
        </p:spPr>
      </p:pic>
      <p:pic>
        <p:nvPicPr>
          <p:cNvPr id="36" name="Picture 35">
            <a:extLst>
              <a:ext uri="{FF2B5EF4-FFF2-40B4-BE49-F238E27FC236}">
                <a16:creationId xmlns:a16="http://schemas.microsoft.com/office/drawing/2014/main" id="{CF2237FA-C895-4569-B05E-86E014DE54A4}"/>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24255" y="6415990"/>
            <a:ext cx="363548" cy="363550"/>
          </a:xfrm>
          <a:prstGeom prst="rect">
            <a:avLst/>
          </a:prstGeom>
          <a:ln>
            <a:noFill/>
          </a:ln>
        </p:spPr>
      </p:pic>
      <p:sp>
        <p:nvSpPr>
          <p:cNvPr id="30" name="Arrow: U-Turn 29">
            <a:extLst>
              <a:ext uri="{FF2B5EF4-FFF2-40B4-BE49-F238E27FC236}">
                <a16:creationId xmlns:a16="http://schemas.microsoft.com/office/drawing/2014/main" id="{85426DB8-6EAE-4B78-A5C6-329BB5CF87ED}"/>
              </a:ext>
            </a:extLst>
          </p:cNvPr>
          <p:cNvSpPr/>
          <p:nvPr/>
        </p:nvSpPr>
        <p:spPr>
          <a:xfrm>
            <a:off x="1480449" y="5358581"/>
            <a:ext cx="363548" cy="934064"/>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446858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8-50125 Windows Server Summit (White)">
  <a:themeElements>
    <a:clrScheme name="Windows Server Summit Light">
      <a:dk1>
        <a:srgbClr val="1A1A1A"/>
      </a:dk1>
      <a:lt1>
        <a:srgbClr val="FFFFFF"/>
      </a:lt1>
      <a:dk2>
        <a:srgbClr val="0D0D0D"/>
      </a:dk2>
      <a:lt2>
        <a:srgbClr val="E6E6E6"/>
      </a:lt2>
      <a:accent1>
        <a:srgbClr val="002050"/>
      </a:accent1>
      <a:accent2>
        <a:srgbClr val="00BCF2"/>
      </a:accent2>
      <a:accent3>
        <a:srgbClr val="737373"/>
      </a:accent3>
      <a:accent4>
        <a:srgbClr val="008272"/>
      </a:accent4>
      <a:accent5>
        <a:srgbClr val="353535"/>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_Server_Summit_Template_v06" id="{433144A2-0ABF-46DD-B641-631FCE8C340E}" vid="{2EB7F9BD-843C-4A49-91C8-3D9335A14F37}"/>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50125 Windows Server Summit (White)">
  <a:themeElements>
    <a:clrScheme name="Windows Server Summit Light">
      <a:dk1>
        <a:srgbClr val="1A1A1A"/>
      </a:dk1>
      <a:lt1>
        <a:srgbClr val="FFFFFF"/>
      </a:lt1>
      <a:dk2>
        <a:srgbClr val="0D0D0D"/>
      </a:dk2>
      <a:lt2>
        <a:srgbClr val="E6E6E6"/>
      </a:lt2>
      <a:accent1>
        <a:srgbClr val="002050"/>
      </a:accent1>
      <a:accent2>
        <a:srgbClr val="00BCF2"/>
      </a:accent2>
      <a:accent3>
        <a:srgbClr val="737373"/>
      </a:accent3>
      <a:accent4>
        <a:srgbClr val="008272"/>
      </a:accent4>
      <a:accent5>
        <a:srgbClr val="353535"/>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_Server_Summit_Template_v06" id="{433144A2-0ABF-46DD-B641-631FCE8C340E}" vid="{2EB7F9BD-843C-4A49-91C8-3D9335A14F37}"/>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6.xml><?xml version="1.0" encoding="utf-8"?>
<a:theme xmlns:a="http://schemas.openxmlformats.org/drawingml/2006/main" name="1_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7.xml><?xml version="1.0" encoding="utf-8"?>
<a:theme xmlns:a="http://schemas.openxmlformats.org/drawingml/2006/main" name="1_C&amp;E White">
  <a:themeElements>
    <a:clrScheme name="STB Template">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C&amp;E White" id="{44FE9E58-113E-49C5-9A0F-B6BAB93FAD4B}" vid="{0E63E0CA-A7ED-4D6D-B30C-EDD502780C25}"/>
    </a:ext>
  </a:extLst>
</a:theme>
</file>

<file path=ppt/theme/theme8.xml><?xml version="1.0" encoding="utf-8"?>
<a:theme xmlns:a="http://schemas.openxmlformats.org/drawingml/2006/main" name="2_WHITE TEMPLATE">
  <a:themeElements>
    <a:clrScheme name="TT - Blue with white">
      <a:dk1>
        <a:srgbClr val="353535"/>
      </a:dk1>
      <a:lt1>
        <a:srgbClr val="FFFFFF"/>
      </a:lt1>
      <a:dk2>
        <a:srgbClr val="002050"/>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MULTIPLE_MASTERS_Sept_2016.potx" id="{ECBC7363-A966-411C-ADC6-24676D8BE435}" vid="{2BB6782C-6926-424C-BAA7-2F1F2A62E2C2}"/>
    </a:ext>
  </a:extLst>
</a:theme>
</file>

<file path=ppt/theme/theme9.xml><?xml version="1.0" encoding="utf-8"?>
<a:theme xmlns:a="http://schemas.openxmlformats.org/drawingml/2006/main" name="WHITE TEMPLATE">
  <a:themeElements>
    <a:clrScheme name="2016 - Template BLUE, light back">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1.potx" id="{85FDBBA0-EF23-4239-B210-6D16F248693D}" vid="{CD38365E-7401-4665-AF36-7000951ED6D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A71E15D9413F44A6D08BC4844FC196" ma:contentTypeVersion="2" ma:contentTypeDescription="Create a new document." ma:contentTypeScope="" ma:versionID="9ac94d18d25633e36a06473f53a27efb">
  <xsd:schema xmlns:xsd="http://www.w3.org/2001/XMLSchema" xmlns:xs="http://www.w3.org/2001/XMLSchema" xmlns:p="http://schemas.microsoft.com/office/2006/metadata/properties" xmlns:ns2="de5a5c31-cb74-4fb4-ab10-d6928d47eaa3" targetNamespace="http://schemas.microsoft.com/office/2006/metadata/properties" ma:root="true" ma:fieldsID="4a40a5c49dd17efbbbb7dbdb5c75a0cf" ns2:_="">
    <xsd:import namespace="de5a5c31-cb74-4fb4-ab10-d6928d47eaa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5a5c31-cb74-4fb4-ab10-d6928d47ea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0BCD4E-6174-4328-B79C-BED9C53C6F3A}">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f2d75255-3aa5-4bce-b460-09135011b857"/>
    <ds:schemaRef ds:uri="http://purl.org/dc/terms/"/>
    <ds:schemaRef ds:uri="http://schemas.openxmlformats.org/package/2006/metadata/core-properties"/>
    <ds:schemaRef ds:uri="3ef5cac6-929e-44d0-8754-3417be120c1b"/>
    <ds:schemaRef ds:uri="http://www.w3.org/XML/1998/namespace"/>
  </ds:schemaRefs>
</ds:datastoreItem>
</file>

<file path=customXml/itemProps2.xml><?xml version="1.0" encoding="utf-8"?>
<ds:datastoreItem xmlns:ds="http://schemas.openxmlformats.org/officeDocument/2006/customXml" ds:itemID="{AB3C9EBF-FA46-4B31-8082-73C333B4E053}"/>
</file>

<file path=customXml/itemProps3.xml><?xml version="1.0" encoding="utf-8"?>
<ds:datastoreItem xmlns:ds="http://schemas.openxmlformats.org/officeDocument/2006/customXml" ds:itemID="{195705F7-6ABE-4A0A-A6B5-2EAA21B77D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TotalTime>
  <Words>4721</Words>
  <Application>Microsoft Office PowerPoint</Application>
  <PresentationFormat>Widescreen</PresentationFormat>
  <Paragraphs>1144</Paragraphs>
  <Slides>101</Slides>
  <Notes>70</Notes>
  <HiddenSlides>2</HiddenSlides>
  <MMClips>2</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101</vt:i4>
      </vt:variant>
    </vt:vector>
  </HeadingPairs>
  <TitlesOfParts>
    <vt:vector size="125" baseType="lpstr">
      <vt:lpstr>Arial</vt:lpstr>
      <vt:lpstr>Arial Unicode MS</vt:lpstr>
      <vt:lpstr>Calibri</vt:lpstr>
      <vt:lpstr>Calibri Light</vt:lpstr>
      <vt:lpstr>Consolas</vt:lpstr>
      <vt:lpstr>Courier New</vt:lpstr>
      <vt:lpstr>Roboto</vt:lpstr>
      <vt:lpstr>Segoe UI</vt:lpstr>
      <vt:lpstr>Segoe UI Light</vt:lpstr>
      <vt:lpstr>Segoe UI Semibold</vt:lpstr>
      <vt:lpstr>Segoe UI Semilight</vt:lpstr>
      <vt:lpstr>segoe-ui_semibold</vt:lpstr>
      <vt:lpstr>Wingdings</vt:lpstr>
      <vt:lpstr>Office Theme</vt:lpstr>
      <vt:lpstr>1_Office Theme</vt:lpstr>
      <vt:lpstr>8-50125 Windows Server Summit (White)</vt:lpstr>
      <vt:lpstr>2_Office Theme</vt:lpstr>
      <vt:lpstr>Windows 10 Brand Template 16x9</vt:lpstr>
      <vt:lpstr>1_Windows 10 Brand Template 16x9</vt:lpstr>
      <vt:lpstr>1_C&amp;E White</vt:lpstr>
      <vt:lpstr>2_WHITE TEMPLATE</vt:lpstr>
      <vt:lpstr>WHITE TEMPLATE</vt:lpstr>
      <vt:lpstr>1_8-50125 Windows Server Summit (White)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 more at microsoft.com/wssd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FAQs – Windows Admin Center for HCI</vt:lpstr>
      <vt:lpstr>aka.ms/StorageSpacesDirect &gt; Manage in Windows Admin Center</vt:lpstr>
      <vt:lpstr>PowerPoint Presentation</vt:lpstr>
      <vt:lpstr>PowerPoint Presentation</vt:lpstr>
      <vt:lpstr>PowerPoint Presentation</vt:lpstr>
      <vt:lpstr>Hardware requirements</vt:lpstr>
      <vt:lpstr>aka.ms/StorageSpacesDirect &gt; Hardware Requirements</vt:lpstr>
      <vt:lpstr>PowerPoint Presentation</vt:lpstr>
      <vt:lpstr>PowerPoint Presentation</vt:lpstr>
      <vt:lpstr>Quorum without another server or virtual machine, without Internet, and even without Active Directory, for under $5.</vt:lpstr>
      <vt:lpstr>Quorum without another server or virtual machine, without Internet, and even without Active Directory, for under $5.</vt:lpstr>
      <vt:lpstr>Quorum without another server or virtual machine, without Internet, and even without Active Directory, for under $5.</vt:lpstr>
      <vt:lpstr>PowerPoint Presentation</vt:lpstr>
      <vt:lpstr>PowerPoint Presentation</vt:lpstr>
      <vt:lpstr>PowerPoint Presentation</vt:lpstr>
      <vt:lpstr>NEW! USB Witness</vt:lpstr>
      <vt:lpstr>PowerPoint Presentation</vt:lpstr>
      <vt:lpstr>PowerPoint Presentation</vt:lpstr>
      <vt:lpstr>Nested two-way mirror  Effectively, You have four copies</vt:lpstr>
      <vt:lpstr>Nested mirror- accelerated parity  Effectively, Option 1 + RAID-51</vt:lpstr>
      <vt:lpstr>Survive simultaneous failures with just 2 nodes</vt:lpstr>
      <vt:lpstr>How much usable space do I get?</vt:lpstr>
      <vt:lpstr>PowerPoint Presentation</vt:lpstr>
      <vt:lpstr>Together at last</vt:lpstr>
      <vt:lpstr>Turn on with one click</vt:lpstr>
      <vt:lpstr>Get up to 10X more usable storage for free!</vt:lpstr>
      <vt:lpstr>PowerPoint Presentation</vt:lpstr>
      <vt:lpstr>PowerPoint Presentation</vt:lpstr>
      <vt:lpstr>PowerPoint Presentation</vt:lpstr>
      <vt:lpstr>PowerPoint Presentation</vt:lpstr>
      <vt:lpstr>NEW! Larger maximum scale</vt:lpstr>
      <vt:lpstr>PowerPoint Presentation</vt:lpstr>
      <vt:lpstr>Types of drives</vt:lpstr>
      <vt:lpstr>Types of drives</vt:lpstr>
      <vt:lpstr>Types of drives</vt:lpstr>
      <vt:lpstr>Persistent memory</vt:lpstr>
      <vt:lpstr>Persistent memory</vt:lpstr>
      <vt:lpstr>PowerPoint Presentation</vt:lpstr>
      <vt:lpstr>Mirror-accelerated parity</vt:lpstr>
      <vt:lpstr>Mirror-accelerated parity gives capacity back</vt:lpstr>
      <vt:lpstr>PowerPoint Presentation</vt:lpstr>
      <vt:lpstr>PowerPoint Presentation</vt:lpstr>
      <vt:lpstr>NEW! 100% Faster mirror-accelerated parity</vt:lpstr>
      <vt:lpstr>PowerPoint Presentation</vt:lpstr>
      <vt:lpstr>PowerPoint Presentation</vt:lpstr>
      <vt:lpstr>PowerPoint Presentation</vt:lpstr>
      <vt:lpstr>Were there any CPU spikes last week?</vt:lpstr>
      <vt:lpstr>Were there any CPU spikes last week?</vt:lpstr>
      <vt:lpstr>PowerPoint Presentation</vt:lpstr>
      <vt:lpstr>PowerPoint Presentation</vt:lpstr>
      <vt:lpstr>PowerPoint Presentation</vt:lpstr>
      <vt:lpstr>NEW! Proactive outlier detection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Hands-on-Lab  Windows Admin Center</vt:lpstr>
      <vt:lpstr>PowerPoint Presentation</vt:lpstr>
      <vt:lpstr>PowerPoint Presentation</vt:lpstr>
      <vt:lpstr>Scale AND Resiliency</vt:lpstr>
      <vt:lpstr>Hyperscale for Hyper-converged</vt:lpstr>
      <vt:lpstr>Hyperscale for Hyper-converged</vt:lpstr>
      <vt:lpstr>Hyperscale for Hyper-converged</vt:lpstr>
      <vt:lpstr>Hyperscale for Hyper-converged</vt:lpstr>
      <vt:lpstr>Hyperscale for Hyper-converged</vt:lpstr>
      <vt:lpstr>What does Cluster Sets do?</vt:lpstr>
      <vt:lpstr>What does Cluster Sets do?</vt:lpstr>
      <vt:lpstr>What does Cluster Sets do?</vt:lpstr>
      <vt:lpstr>What does Cluster Sets do?</vt:lpstr>
      <vt:lpstr>What does Cluster Sets do?</vt:lpstr>
      <vt:lpstr>What does Cluster Sets do?</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Cosmos Darwin</dc:creator>
  <cp:lastModifiedBy>Elden Christensen</cp:lastModifiedBy>
  <cp:revision>1</cp:revision>
  <dcterms:created xsi:type="dcterms:W3CDTF">2018-05-30T21:22:41Z</dcterms:created>
  <dcterms:modified xsi:type="dcterms:W3CDTF">2018-10-15T18:52:01Z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cosdar@microsoft.com</vt:lpwstr>
  </property>
  <property fmtid="{D5CDD505-2E9C-101B-9397-08002B2CF9AE}" pid="5" name="MSIP_Label_f42aa342-8706-4288-bd11-ebb85995028c_SetDate">
    <vt:lpwstr>2018-06-04T22:58:51.4900491Z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y fmtid="{D5CDD505-2E9C-101B-9397-08002B2CF9AE}" pid="10" name="ContentTypeId">
    <vt:lpwstr>0x01010073A71E15D9413F44A6D08BC4844FC196</vt:lpwstr>
  </property>
</Properties>
</file>